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1235" r:id="rId3"/>
    <p:sldId id="1266" r:id="rId4"/>
    <p:sldId id="1267" r:id="rId5"/>
    <p:sldId id="1244" r:id="rId6"/>
    <p:sldId id="1253" r:id="rId7"/>
    <p:sldId id="1254" r:id="rId8"/>
    <p:sldId id="1255" r:id="rId9"/>
    <p:sldId id="1256" r:id="rId10"/>
    <p:sldId id="1261" r:id="rId11"/>
    <p:sldId id="1262" r:id="rId12"/>
    <p:sldId id="1250" r:id="rId13"/>
    <p:sldId id="1263" r:id="rId14"/>
    <p:sldId id="1264" r:id="rId15"/>
    <p:sldId id="1265" r:id="rId16"/>
    <p:sldId id="1260" r:id="rId17"/>
    <p:sldId id="1269" r:id="rId18"/>
    <p:sldId id="1270" r:id="rId19"/>
    <p:sldId id="1271" r:id="rId20"/>
    <p:sldId id="1272" r:id="rId21"/>
    <p:sldId id="1273" r:id="rId22"/>
    <p:sldId id="1274" r:id="rId23"/>
    <p:sldId id="1275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3300"/>
    <a:srgbClr val="CC3300"/>
    <a:srgbClr val="0066FF"/>
    <a:srgbClr val="9999FF"/>
    <a:srgbClr val="6E97C8"/>
    <a:srgbClr val="FFFF99"/>
    <a:srgbClr val="007A3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3" autoAdjust="0"/>
    <p:restoredTop sz="94374" autoAdjust="0"/>
  </p:normalViewPr>
  <p:slideViewPr>
    <p:cSldViewPr>
      <p:cViewPr varScale="1">
        <p:scale>
          <a:sx n="70" d="100"/>
          <a:sy n="70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3288" y="6"/>
            <a:ext cx="3037116" cy="465119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72" y="6"/>
            <a:ext cx="3037116" cy="465119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l">
              <a:defRPr sz="1200"/>
            </a:lvl1pPr>
          </a:lstStyle>
          <a:p>
            <a:fld id="{E23048D7-2814-4AC2-88FA-F0F12D32589F}" type="datetime4">
              <a:rPr lang="en-US" smtClean="0"/>
              <a:t>August 24, 2021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73288" y="8829793"/>
            <a:ext cx="3037116" cy="465119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72" y="8829793"/>
            <a:ext cx="3037116" cy="465119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l">
              <a:defRPr sz="1200"/>
            </a:lvl1pPr>
          </a:lstStyle>
          <a:p>
            <a:fld id="{6DC0B743-6C2B-446E-A71B-9370C4F30FBE}" type="slidenum">
              <a:rPr lang="ur-PK" smtClean="0"/>
              <a:pPr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277943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3037840" cy="464820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9" y="4"/>
            <a:ext cx="3037840" cy="464820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7C05221-DB81-4D58-B760-521EE6A505E4}" type="datetime4">
              <a:rPr lang="en-US" smtClean="0"/>
              <a:t>August 24,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54" y="4415793"/>
            <a:ext cx="5608319" cy="418338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29969"/>
            <a:ext cx="3037840" cy="46482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9" y="8829969"/>
            <a:ext cx="3037840" cy="46482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4D4B268D-CF16-4860-8244-DAF546A5B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13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612775"/>
            <a:ext cx="5440362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E66662-7DF4-43D5-88F5-55D22EEB44E8}" type="datetime4">
              <a:rPr lang="en-US" smtClean="0"/>
              <a:t>August 24,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5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8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7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5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9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95224" y="8269363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96893" y="8270877"/>
            <a:ext cx="3132906" cy="4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2463"/>
            <a:ext cx="5805488" cy="32654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54" y="4135446"/>
            <a:ext cx="5298493" cy="3917779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August 24,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D98F-10B0-4EFA-BE87-DED995CDACA7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300-1917-4FE1-A5F6-9C5C0EBE20AE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9ACF-494E-4029-BB42-E5551B068EAF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2879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44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98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7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6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26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0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9A1F-65A9-4F5B-9534-9ED734717021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207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4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0552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85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02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2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5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5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25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4160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AA2E-5DB1-46D4-BEF5-A558CEA27D4A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0101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F00-6EBA-4C73-A71F-D967A226D030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FCB-B1C8-418E-AF6A-B8748D5AF839}" type="datetime1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E324-6668-4A95-940F-D15922ECAF60}" type="datetime1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452A-E86B-4246-AA93-2B47158A6D50}" type="datetime1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0C93-3C18-4255-8A8B-5CF146A5B818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51D1-D4BC-4BE3-A34B-2226A41C26F3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5334-71E6-482D-9AC8-D8FD73AD0821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hyperlink" Target="Turkey%20study%20_census%20trannsformation.pdf" TargetMode="External"/><Relationship Id="rId4" Type="http://schemas.openxmlformats.org/officeDocument/2006/relationships/hyperlink" Target="Srilanka%202012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132856"/>
            <a:ext cx="9601200" cy="23762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cs typeface="Arial" pitchFamily="34" charset="0"/>
              </a:rPr>
              <a:t/>
            </a:r>
            <a:br>
              <a:rPr lang="en-US" sz="4800" b="1" dirty="0">
                <a:cs typeface="Arial" pitchFamily="34" charset="0"/>
              </a:rPr>
            </a:br>
            <a:r>
              <a:rPr lang="en-US" sz="4800" b="1" dirty="0" smtClean="0">
                <a:solidFill>
                  <a:srgbClr val="FF3300"/>
                </a:solidFill>
                <a:cs typeface="Arial" pitchFamily="34" charset="0"/>
              </a:rPr>
              <a:t>Presentation on Enumeration Methodology </a:t>
            </a:r>
            <a:endParaRPr lang="en-US" sz="44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7659"/>
            <a:ext cx="9677400" cy="1057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172" tIns="36086" rIns="72172" bIns="3608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MINISTRY OF PLANNING, DEVELOPMENT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SPECIAL INITIATIVES 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23" y="232239"/>
            <a:ext cx="870857" cy="98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201400" y="232240"/>
            <a:ext cx="771007" cy="986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080" y="53012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+mj-lt"/>
                <a:ea typeface="+mj-ea"/>
                <a:cs typeface="Arial" pitchFamily="34" charset="0"/>
              </a:rPr>
              <a:t>Dated: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ea typeface="+mj-ea"/>
                <a:cs typeface="Arial" pitchFamily="34" charset="0"/>
              </a:rPr>
              <a:t>24-08-2021</a:t>
            </a:r>
            <a:endParaRPr lang="en-US" sz="3600" b="1" dirty="0">
              <a:solidFill>
                <a:srgbClr val="0000FF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690" y="17745"/>
            <a:ext cx="1116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Recommendation</a:t>
            </a:r>
            <a:r>
              <a:rPr lang="en-US" sz="4000" b="1" dirty="0" smtClean="0">
                <a:solidFill>
                  <a:schemeClr val="lt1"/>
                </a:solidFill>
              </a:rPr>
              <a:t>…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49" y="862643"/>
            <a:ext cx="11996464" cy="116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727" y="849192"/>
            <a:ext cx="113883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	For comparability of results with previous census </a:t>
            </a:r>
          </a:p>
          <a:p>
            <a:pPr algn="ctr"/>
            <a:r>
              <a:rPr lang="en-US" sz="4000" dirty="0" smtClean="0"/>
              <a:t>&amp; </a:t>
            </a:r>
          </a:p>
          <a:p>
            <a:pPr algn="just"/>
            <a:r>
              <a:rPr lang="en-US" sz="4000" dirty="0" smtClean="0"/>
              <a:t>	Based on Comparative studies, that </a:t>
            </a:r>
            <a:r>
              <a:rPr lang="en-US" sz="4000" b="1" dirty="0" smtClean="0">
                <a:solidFill>
                  <a:srgbClr val="FF6600"/>
                </a:solidFill>
              </a:rPr>
              <a:t>majority of 	regional/ global countries are using de-jure 	methodology</a:t>
            </a:r>
            <a:r>
              <a:rPr lang="en-US" sz="4000" dirty="0" smtClean="0"/>
              <a:t> for complete coverage and 	effective planning.  </a:t>
            </a:r>
          </a:p>
          <a:p>
            <a:pPr algn="just"/>
            <a:endParaRPr lang="en-US" sz="4000" dirty="0" smtClean="0"/>
          </a:p>
          <a:p>
            <a:pPr algn="just"/>
            <a:r>
              <a:rPr lang="en-US" sz="4000" dirty="0" smtClean="0"/>
              <a:t>PBS/ Census Committee recommended  </a:t>
            </a:r>
            <a:r>
              <a:rPr lang="en-US" sz="4000" dirty="0"/>
              <a:t>to </a:t>
            </a:r>
            <a:r>
              <a:rPr lang="en-US" sz="4000" dirty="0" smtClean="0"/>
              <a:t>adopt </a:t>
            </a:r>
            <a:r>
              <a:rPr lang="en-US" sz="4000" b="1" dirty="0" smtClean="0">
                <a:solidFill>
                  <a:srgbClr val="FF6600"/>
                </a:solidFill>
              </a:rPr>
              <a:t>De-jure methodology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04864"/>
            <a:ext cx="12192000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 algn="ctr"/>
            <a:r>
              <a:rPr lang="en-GB" sz="6600" b="1" dirty="0" smtClean="0"/>
              <a:t>THANK YOU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055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649" y="19759"/>
            <a:ext cx="1021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Issues 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lt1"/>
                </a:solidFill>
              </a:rPr>
              <a:t>…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22117"/>
            <a:ext cx="11996464" cy="509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By </a:t>
            </a:r>
            <a:r>
              <a:rPr lang="en-US" sz="3200" dirty="0"/>
              <a:t>counting population through </a:t>
            </a:r>
            <a:r>
              <a:rPr lang="en-US" sz="3200" b="1" dirty="0">
                <a:solidFill>
                  <a:srgbClr val="FF6600"/>
                </a:solidFill>
              </a:rPr>
              <a:t>de-jure method</a:t>
            </a:r>
            <a:r>
              <a:rPr lang="en-US" sz="3200" dirty="0"/>
              <a:t>, the reported population is according to </a:t>
            </a:r>
            <a:r>
              <a:rPr lang="en-US" sz="3200" b="1" dirty="0">
                <a:solidFill>
                  <a:srgbClr val="FF6600"/>
                </a:solidFill>
              </a:rPr>
              <a:t>where people sleep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b="1" dirty="0" smtClean="0">
                <a:solidFill>
                  <a:srgbClr val="0000FF"/>
                </a:solidFill>
              </a:rPr>
              <a:t>night time</a:t>
            </a:r>
            <a:r>
              <a:rPr lang="en-US" sz="3200" b="1" dirty="0">
                <a:solidFill>
                  <a:srgbClr val="0000FF"/>
                </a:solidFill>
              </a:rPr>
              <a:t> population) </a:t>
            </a:r>
            <a:r>
              <a:rPr lang="en-US" sz="3200" dirty="0"/>
              <a:t>rather than </a:t>
            </a:r>
            <a:r>
              <a:rPr lang="en-US" sz="3200" b="1" dirty="0">
                <a:solidFill>
                  <a:srgbClr val="FF6600"/>
                </a:solidFill>
              </a:rPr>
              <a:t>where they work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(daytime population).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For </a:t>
            </a:r>
            <a:r>
              <a:rPr lang="en-US" sz="3200" dirty="0"/>
              <a:t>this reason, the population of central cities is usually </a:t>
            </a:r>
            <a:r>
              <a:rPr lang="en-US" sz="3200" b="1" dirty="0">
                <a:solidFill>
                  <a:srgbClr val="FF6600"/>
                </a:solidFill>
              </a:rPr>
              <a:t>far less than the number employed </a:t>
            </a:r>
            <a:r>
              <a:rPr lang="en-US" sz="3200" dirty="0"/>
              <a:t>there and that of </a:t>
            </a:r>
            <a:r>
              <a:rPr lang="en-US" sz="3200" b="1" dirty="0">
                <a:solidFill>
                  <a:srgbClr val="FF6600"/>
                </a:solidFill>
              </a:rPr>
              <a:t>suburbs far mor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en-US" sz="3200" b="1" dirty="0">
                <a:solidFill>
                  <a:srgbClr val="FF6600"/>
                </a:solidFill>
              </a:rPr>
              <a:t>than those employed in suburbs. </a:t>
            </a:r>
          </a:p>
          <a:p>
            <a:pPr algn="just">
              <a:lnSpc>
                <a:spcPct val="114000"/>
              </a:lnSpc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755" y="29689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Way Forward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49" y="875969"/>
            <a:ext cx="11996464" cy="594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2800" dirty="0" smtClean="0"/>
              <a:t>Possible </a:t>
            </a:r>
            <a:r>
              <a:rPr lang="en-US" sz="2800" dirty="0"/>
              <a:t>solution for this problem is to use </a:t>
            </a:r>
            <a:r>
              <a:rPr lang="en-US" sz="2800" b="1" dirty="0" smtClean="0">
                <a:solidFill>
                  <a:srgbClr val="FF6600"/>
                </a:solidFill>
              </a:rPr>
              <a:t>mix mode  </a:t>
            </a:r>
            <a:r>
              <a:rPr lang="en-US" sz="2800" dirty="0"/>
              <a:t>by adding </a:t>
            </a:r>
            <a:r>
              <a:rPr lang="en-US" sz="2800" b="1" dirty="0"/>
              <a:t>“</a:t>
            </a:r>
            <a:r>
              <a:rPr lang="en-US" sz="2800" b="1" dirty="0">
                <a:solidFill>
                  <a:srgbClr val="FF6600"/>
                </a:solidFill>
              </a:rPr>
              <a:t>Usual place of residence” </a:t>
            </a:r>
            <a:r>
              <a:rPr lang="en-US" sz="2800" dirty="0"/>
              <a:t>code in questionnaire of Resident Status </a:t>
            </a:r>
          </a:p>
          <a:p>
            <a:endParaRPr lang="en-US" sz="2600" b="1" u="sng" dirty="0" smtClean="0">
              <a:solidFill>
                <a:srgbClr val="FF6600"/>
              </a:solidFill>
            </a:endParaRPr>
          </a:p>
          <a:p>
            <a:r>
              <a:rPr lang="en-US" sz="2600" b="1" u="sng" dirty="0" smtClean="0">
                <a:solidFill>
                  <a:srgbClr val="FF6600"/>
                </a:solidFill>
                <a:hlinkClick r:id="rId4" action="ppaction://hlinksldjump"/>
              </a:rPr>
              <a:t>Resident </a:t>
            </a:r>
            <a:r>
              <a:rPr lang="en-US" sz="2600" b="1" u="sng" dirty="0">
                <a:solidFill>
                  <a:srgbClr val="FF6600"/>
                </a:solidFill>
                <a:hlinkClick r:id="rId4" action="ppaction://hlinksldjump"/>
              </a:rPr>
              <a:t>Status of person </a:t>
            </a:r>
            <a:endParaRPr lang="en-US" sz="2600" b="1" u="sng" dirty="0" smtClean="0">
              <a:solidFill>
                <a:srgbClr val="FF6600"/>
              </a:solidFill>
            </a:endParaRPr>
          </a:p>
          <a:p>
            <a:endParaRPr lang="en-US" sz="2600" dirty="0">
              <a:solidFill>
                <a:srgbClr val="FF6600"/>
              </a:solidFill>
            </a:endParaRPr>
          </a:p>
          <a:p>
            <a:r>
              <a:rPr lang="en-US" sz="2400" b="1" dirty="0"/>
              <a:t>Present =1 </a:t>
            </a:r>
            <a:r>
              <a:rPr lang="en-US" sz="2400" b="1" dirty="0" smtClean="0"/>
              <a:t>( usual resident) </a:t>
            </a:r>
            <a:endParaRPr lang="en-US" sz="2400" dirty="0"/>
          </a:p>
          <a:p>
            <a:r>
              <a:rPr lang="en-US" sz="2400" b="1" dirty="0"/>
              <a:t>Temporarily Absent at the time of enumeration =2 </a:t>
            </a:r>
            <a:endParaRPr lang="en-US" sz="2400" dirty="0"/>
          </a:p>
          <a:p>
            <a:r>
              <a:rPr lang="en-US" sz="2400" b="1" dirty="0"/>
              <a:t>and Visitor=3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600" dirty="0" smtClean="0"/>
              <a:t>In </a:t>
            </a:r>
            <a:r>
              <a:rPr lang="en-US" sz="2600" dirty="0"/>
              <a:t>this way the </a:t>
            </a:r>
            <a:r>
              <a:rPr lang="en-US" sz="2600" b="1" dirty="0">
                <a:solidFill>
                  <a:srgbClr val="FF6600"/>
                </a:solidFill>
              </a:rPr>
              <a:t>de-facto population </a:t>
            </a:r>
            <a:r>
              <a:rPr lang="en-US" sz="2600" dirty="0"/>
              <a:t>is calculated </a:t>
            </a:r>
            <a:r>
              <a:rPr lang="en-US" sz="2600" b="1" dirty="0">
                <a:solidFill>
                  <a:srgbClr val="FF6600"/>
                </a:solidFill>
              </a:rPr>
              <a:t>using code 1&amp; 3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600" dirty="0" smtClean="0"/>
              <a:t>.  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FF6600"/>
                </a:solidFill>
              </a:rPr>
              <a:t>De-jure </a:t>
            </a:r>
            <a:r>
              <a:rPr lang="en-US" sz="2600" b="1" dirty="0">
                <a:solidFill>
                  <a:srgbClr val="FF6600"/>
                </a:solidFill>
              </a:rPr>
              <a:t>population </a:t>
            </a:r>
            <a:r>
              <a:rPr lang="en-US" sz="2600" dirty="0"/>
              <a:t>will be calculated by </a:t>
            </a:r>
            <a:r>
              <a:rPr lang="en-US" sz="2600" b="1" dirty="0">
                <a:solidFill>
                  <a:srgbClr val="FF6600"/>
                </a:solidFill>
              </a:rPr>
              <a:t>adding 1 &amp; 2 </a:t>
            </a:r>
            <a:endParaRPr lang="en-US" sz="2600" b="1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Comprehensive </a:t>
            </a:r>
            <a:r>
              <a:rPr lang="en-US" sz="2600" dirty="0"/>
              <a:t>training will be </a:t>
            </a:r>
            <a:r>
              <a:rPr lang="en-US" sz="2600" b="1" dirty="0">
                <a:solidFill>
                  <a:srgbClr val="FF6600"/>
                </a:solidFill>
              </a:rPr>
              <a:t>needed </a:t>
            </a:r>
            <a:r>
              <a:rPr lang="en-US" sz="2600" b="1" dirty="0" smtClean="0">
                <a:solidFill>
                  <a:srgbClr val="FF6600"/>
                </a:solidFill>
              </a:rPr>
              <a:t>for clarity of concepts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This </a:t>
            </a:r>
            <a:r>
              <a:rPr lang="en-US" sz="2600" dirty="0"/>
              <a:t>question was added in </a:t>
            </a:r>
            <a:r>
              <a:rPr lang="en-US" sz="2600" b="1" dirty="0">
                <a:solidFill>
                  <a:srgbClr val="FF6600"/>
                </a:solidFill>
              </a:rPr>
              <a:t>1998 </a:t>
            </a:r>
            <a:r>
              <a:rPr lang="en-US" sz="2600" b="1" dirty="0" smtClean="0">
                <a:solidFill>
                  <a:srgbClr val="FF6600"/>
                </a:solidFill>
              </a:rPr>
              <a:t>census</a:t>
            </a:r>
            <a:r>
              <a:rPr lang="en-US" sz="2600" dirty="0" smtClean="0"/>
              <a:t>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b="1" dirty="0">
                <a:solidFill>
                  <a:srgbClr val="0000FF"/>
                </a:solidFill>
              </a:rPr>
              <a:t>India has also used the same methodology in 2001 census </a:t>
            </a:r>
            <a:r>
              <a:rPr lang="en-US" sz="2600" dirty="0"/>
              <a:t>which spread from 9</a:t>
            </a:r>
            <a:r>
              <a:rPr lang="en-US" sz="2600" baseline="30000" dirty="0"/>
              <a:t>th</a:t>
            </a:r>
            <a:r>
              <a:rPr lang="en-US" sz="2600" dirty="0"/>
              <a:t> to 28</a:t>
            </a:r>
            <a:r>
              <a:rPr lang="en-US" sz="2600" baseline="30000" dirty="0"/>
              <a:t>th</a:t>
            </a:r>
            <a:r>
              <a:rPr lang="en-US" sz="2600" dirty="0"/>
              <a:t> February 2001.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2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69" y="8256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18" y="209273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Enumeration in different Countries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41629D-C346-4DB6-BEEB-A56D0CDA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99834"/>
              </p:ext>
            </p:extLst>
          </p:nvPr>
        </p:nvGraphicFramePr>
        <p:xfrm>
          <a:off x="138056" y="958283"/>
          <a:ext cx="11737302" cy="626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1985497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8751521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615873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555773067"/>
                    </a:ext>
                  </a:extLst>
                </a:gridCol>
                <a:gridCol w="3240358">
                  <a:extLst>
                    <a:ext uri="{9D8B030D-6E8A-4147-A177-3AD203B41FA5}">
                      <a16:colId xmlns:a16="http://schemas.microsoft.com/office/drawing/2014/main" val="3139518355"/>
                    </a:ext>
                  </a:extLst>
                </a:gridCol>
              </a:tblGrid>
              <a:tr h="4544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Country </a:t>
                      </a:r>
                      <a:endParaRPr lang="en-PK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P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De-Jure</a:t>
                      </a:r>
                      <a:endParaRPr lang="en-P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De-Facto</a:t>
                      </a:r>
                      <a:endParaRPr lang="en-P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Remarks</a:t>
                      </a:r>
                      <a:endParaRPr lang="en-PK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745451"/>
                  </a:ext>
                </a:extLst>
              </a:tr>
              <a:tr h="512397">
                <a:tc>
                  <a:txBody>
                    <a:bodyPr/>
                    <a:lstStyle/>
                    <a:p>
                      <a:pPr algn="r"/>
                      <a:endParaRPr lang="en-PK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 </a:t>
                      </a:r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PK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2001</a:t>
                      </a:r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mixed approach in 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however using  De-jure in 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Census</a:t>
                      </a:r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56069"/>
                  </a:ext>
                </a:extLst>
              </a:tr>
              <a:tr h="53410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India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99065"/>
                  </a:ext>
                </a:extLst>
              </a:tr>
              <a:tr h="503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Iran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90527"/>
                  </a:ext>
                </a:extLst>
              </a:tr>
              <a:tr h="79918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Pakistan 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1951 used mixed approach 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97185"/>
                  </a:ext>
                </a:extLst>
              </a:tr>
              <a:tr h="503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USA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83107"/>
                  </a:ext>
                </a:extLst>
              </a:tr>
              <a:tr h="35467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de-jure since 1931</a:t>
                      </a:r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47879"/>
                  </a:ext>
                </a:extLst>
              </a:tr>
              <a:tr h="567429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Australia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06191"/>
                  </a:ext>
                </a:extLst>
              </a:tr>
              <a:tr h="66643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Turkey 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PK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till 2000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addressed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register since 2016</a:t>
                      </a:r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994684"/>
                  </a:ext>
                </a:extLst>
              </a:tr>
              <a:tr h="80060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PK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Sri Lanka </a:t>
                      </a:r>
                      <a:endParaRPr lang="en-PK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till 2001</a:t>
                      </a:r>
                      <a:endParaRPr kumimoji="0" lang="en-PK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29404"/>
                  </a:ext>
                </a:extLst>
              </a:tr>
            </a:tbl>
          </a:graphicData>
        </a:graphic>
      </p:graphicFrame>
      <p:pic>
        <p:nvPicPr>
          <p:cNvPr id="11" name="Picture 2" descr="Flag Of Bangladesh Flag Of Jamaica Flag Of Cuba PNG, Clipart, Bangladesh,  Bulgarian, Commonwealth Of Nations,">
            <a:extLst>
              <a:ext uri="{FF2B5EF4-FFF2-40B4-BE49-F238E27FC236}">
                <a16:creationId xmlns:a16="http://schemas.microsoft.com/office/drawing/2014/main" id="{6AC24752-9ED6-4A2A-8C07-B52F66D60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15249" r="23884" b="16065"/>
          <a:stretch/>
        </p:blipFill>
        <p:spPr bwMode="auto">
          <a:xfrm>
            <a:off x="316642" y="1542082"/>
            <a:ext cx="520416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ndia flag PNG">
            <a:extLst>
              <a:ext uri="{FF2B5EF4-FFF2-40B4-BE49-F238E27FC236}">
                <a16:creationId xmlns:a16="http://schemas.microsoft.com/office/drawing/2014/main" id="{E36141F7-8105-4EA7-B4F1-1AB647115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737" b="2361"/>
          <a:stretch/>
        </p:blipFill>
        <p:spPr bwMode="auto">
          <a:xfrm>
            <a:off x="300614" y="2351394"/>
            <a:ext cx="541253" cy="4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le:Flag of Iran in map.svg - Wikimedia Commons">
            <a:extLst>
              <a:ext uri="{FF2B5EF4-FFF2-40B4-BE49-F238E27FC236}">
                <a16:creationId xmlns:a16="http://schemas.microsoft.com/office/drawing/2014/main" id="{D7113E04-5151-4D02-8304-967F232C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3026352"/>
            <a:ext cx="541253" cy="3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akistan Flag Png By Mtc Tutorials - Pakistani Flag In Png, Transparent Png  - kindpng">
            <a:extLst>
              <a:ext uri="{FF2B5EF4-FFF2-40B4-BE49-F238E27FC236}">
                <a16:creationId xmlns:a16="http://schemas.microsoft.com/office/drawing/2014/main" id="{B6CD7048-37E0-414D-A4CC-50CC70B04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9593" r="3011" b="6890"/>
          <a:stretch/>
        </p:blipFill>
        <p:spPr bwMode="auto">
          <a:xfrm>
            <a:off x="237952" y="3602730"/>
            <a:ext cx="541254" cy="4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nited Kingdom Flag Png Transparent Images - Uk Flag Png Icon Clipart | Uk  flag, United kingdom flag, Png icons">
            <a:extLst>
              <a:ext uri="{FF2B5EF4-FFF2-40B4-BE49-F238E27FC236}">
                <a16:creationId xmlns:a16="http://schemas.microsoft.com/office/drawing/2014/main" id="{BE7566A0-A102-42BC-8D9A-FD061BA7C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1876" r="14785" b="11306"/>
          <a:stretch/>
        </p:blipFill>
        <p:spPr bwMode="auto">
          <a:xfrm>
            <a:off x="237952" y="4770036"/>
            <a:ext cx="572269" cy="4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American Usa Flag, HD Png Download , Transparent Png Image - PNGitem">
            <a:extLst>
              <a:ext uri="{FF2B5EF4-FFF2-40B4-BE49-F238E27FC236}">
                <a16:creationId xmlns:a16="http://schemas.microsoft.com/office/drawing/2014/main" id="{40322B53-1780-4CC4-A72B-566AD77F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3" y="4278361"/>
            <a:ext cx="541253" cy="3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ustralia Flag Map Png, Transparent Png - kindpng">
            <a:extLst>
              <a:ext uri="{FF2B5EF4-FFF2-40B4-BE49-F238E27FC236}">
                <a16:creationId xmlns:a16="http://schemas.microsoft.com/office/drawing/2014/main" id="{91FCFE88-B4E1-400D-B8C9-A7BAB985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2" y="5310737"/>
            <a:ext cx="581593" cy="4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4C0C9-E010-40C2-8C24-667359C539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5" y="6645027"/>
            <a:ext cx="641332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9" y="5958389"/>
            <a:ext cx="677975" cy="452548"/>
          </a:xfrm>
          <a:prstGeom prst="rect">
            <a:avLst/>
          </a:prstGeom>
        </p:spPr>
      </p:pic>
      <p:sp>
        <p:nvSpPr>
          <p:cNvPr id="9" name="Action Button: Forward or Next 8">
            <a:hlinkClick r:id="rId14" action="ppaction://hlinksldjump" highlightClick="1"/>
          </p:cNvPr>
          <p:cNvSpPr/>
          <p:nvPr/>
        </p:nvSpPr>
        <p:spPr>
          <a:xfrm>
            <a:off x="11320367" y="6381328"/>
            <a:ext cx="524066" cy="3242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13" y="819691"/>
          <a:ext cx="12119949" cy="6047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489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2654775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2761509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2608088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  <a:gridCol w="2608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48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BANGLADESH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INDIA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IRAN 2016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PAKISTAN 2017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1972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Involvement of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Digitization of documentation of Census reports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expert committee decided for the census in consultation with the experts and stakeholders.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data users’ conference with various stakeholders( Central ministries, state governments, academic institutions and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International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 )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stakeholders were involved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stakeholder were involved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workshop for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whole census process July 2016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126883003"/>
                  </a:ext>
                </a:extLst>
              </a:tr>
              <a:tr h="1040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Trainers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470,000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 National Trainer,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1800 master trainers   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43,500 field trainers,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 lac enumerators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324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Master Trainers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</a:rPr>
                        <a:t>3500 trainers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22,000 enumerators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Master Trainers –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65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Trainers –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700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120,000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staff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879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 Technology for Training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Enumerator will use own devices</a:t>
                      </a:r>
                      <a:endParaRPr lang="en-GB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 data collection through internet(self enumeration)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ICR Forms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5333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Diploma, degree holder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staff,    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57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         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: 43%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 Teachers (2% Female)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/Web portal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Eva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uati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713" y="6605418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40FF4-8035-42DD-8C6A-FDBCB12296DF}"/>
              </a:ext>
            </a:extLst>
          </p:cNvPr>
          <p:cNvSpPr/>
          <p:nvPr/>
        </p:nvSpPr>
        <p:spPr>
          <a:xfrm>
            <a:off x="-41474" y="6412"/>
            <a:ext cx="12192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REVIEW OF REGIONAL  COUNTRIES- FIELD OPERATION MECHANISM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2400" y="181624"/>
            <a:ext cx="344350" cy="389001"/>
          </a:xfrm>
          <a:prstGeom prst="rect">
            <a:avLst/>
          </a:prstGeom>
        </p:spPr>
      </p:pic>
      <p:pic>
        <p:nvPicPr>
          <p:cNvPr id="19" name="Picture 2" descr="Flag Of Bangladesh Flag Of Jamaica Flag Of Cuba PNG, Clipart, Bangladesh,  Bulgarian, Commonwealth Of Nations,">
            <a:extLst>
              <a:ext uri="{FF2B5EF4-FFF2-40B4-BE49-F238E27FC236}">
                <a16:creationId xmlns:a16="http://schemas.microsoft.com/office/drawing/2014/main" id="{FD9D6A70-0A98-4ED5-948E-91152C3E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15249" r="23884" b="16065"/>
          <a:stretch/>
        </p:blipFill>
        <p:spPr bwMode="auto">
          <a:xfrm>
            <a:off x="1471740" y="960873"/>
            <a:ext cx="445166" cy="4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ndia flag PNG">
            <a:extLst>
              <a:ext uri="{FF2B5EF4-FFF2-40B4-BE49-F238E27FC236}">
                <a16:creationId xmlns:a16="http://schemas.microsoft.com/office/drawing/2014/main" id="{F01B8456-55DA-4358-86BA-1CFB6043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737" b="2361"/>
          <a:stretch/>
        </p:blipFill>
        <p:spPr bwMode="auto">
          <a:xfrm>
            <a:off x="4208547" y="991464"/>
            <a:ext cx="547897" cy="3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Iran in map.svg - Wikimedia Commons">
            <a:extLst>
              <a:ext uri="{FF2B5EF4-FFF2-40B4-BE49-F238E27FC236}">
                <a16:creationId xmlns:a16="http://schemas.microsoft.com/office/drawing/2014/main" id="{33A32E85-F85E-46AD-B0F1-59FCA0D2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85" y="1088714"/>
            <a:ext cx="479410" cy="2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akistan Flag Png By Mtc Tutorials - Pakistani Flag In Png, Transparent Png  - kindpng">
            <a:extLst>
              <a:ext uri="{FF2B5EF4-FFF2-40B4-BE49-F238E27FC236}">
                <a16:creationId xmlns:a16="http://schemas.microsoft.com/office/drawing/2014/main" id="{A1FA0731-5B7A-44BF-B99A-5AB1D1495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9593" r="3011" b="6890"/>
          <a:stretch/>
        </p:blipFill>
        <p:spPr bwMode="auto">
          <a:xfrm>
            <a:off x="9602635" y="1064361"/>
            <a:ext cx="448459" cy="2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 flipV="1">
            <a:off x="10488488" y="6111607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 flipV="1">
            <a:off x="10488488" y="6562848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648" y="19759"/>
            <a:ext cx="11166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Limitations of De-Facto methodology _Turkey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312" y="1268760"/>
            <a:ext cx="11305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One-day full enumeration with national </a:t>
            </a:r>
            <a:r>
              <a:rPr lang="en-US" sz="3200" dirty="0" smtClean="0"/>
              <a:t>curfew till 2000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No </a:t>
            </a:r>
            <a:r>
              <a:rPr lang="en-US" sz="3200" dirty="0"/>
              <a:t>information on </a:t>
            </a:r>
            <a:r>
              <a:rPr lang="en-US" sz="3200" b="1" dirty="0">
                <a:solidFill>
                  <a:srgbClr val="FF6600"/>
                </a:solidFill>
              </a:rPr>
              <a:t>usual residence </a:t>
            </a:r>
            <a:r>
              <a:rPr lang="en-US" sz="3200" dirty="0"/>
              <a:t>(de jure)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6600"/>
                </a:solidFill>
              </a:rPr>
              <a:t>Large </a:t>
            </a:r>
            <a:r>
              <a:rPr lang="en-US" sz="3200" b="1" dirty="0">
                <a:solidFill>
                  <a:srgbClr val="FF6600"/>
                </a:solidFill>
              </a:rPr>
              <a:t>number </a:t>
            </a:r>
            <a:r>
              <a:rPr lang="en-US" sz="3200" dirty="0"/>
              <a:t>of </a:t>
            </a:r>
            <a:r>
              <a:rPr lang="en-US" sz="3200" dirty="0" smtClean="0"/>
              <a:t>staff (approximately </a:t>
            </a:r>
            <a:r>
              <a:rPr lang="en-US" sz="3200" b="1" dirty="0" smtClean="0">
                <a:solidFill>
                  <a:srgbClr val="FF6600"/>
                </a:solidFill>
              </a:rPr>
              <a:t>One million </a:t>
            </a:r>
            <a:r>
              <a:rPr lang="en-US" sz="3200" dirty="0" smtClean="0"/>
              <a:t>staff including enumerators, supervisors , trainers, forces and TurkStat was used  for population of </a:t>
            </a:r>
            <a:r>
              <a:rPr lang="en-US" sz="3200" b="1" dirty="0" smtClean="0">
                <a:solidFill>
                  <a:srgbClr val="0000FF"/>
                </a:solidFill>
              </a:rPr>
              <a:t>68 million </a:t>
            </a:r>
            <a:r>
              <a:rPr lang="en-US" sz="3200" dirty="0" smtClean="0"/>
              <a:t>approximately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6600"/>
                </a:solidFill>
              </a:rPr>
              <a:t>High cost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Over </a:t>
            </a:r>
            <a:r>
              <a:rPr lang="en-US" sz="3200" dirty="0" smtClean="0"/>
              <a:t>counting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11320367" y="6381328"/>
            <a:ext cx="524066" cy="3242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648" y="19759"/>
            <a:ext cx="11166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Limitations of De-Facto methodology _Turkey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11320367" y="6381328"/>
            <a:ext cx="524066" cy="3242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1260" t="17516" r="29523" b="4720"/>
          <a:stretch/>
        </p:blipFill>
        <p:spPr>
          <a:xfrm>
            <a:off x="1055440" y="1052736"/>
            <a:ext cx="92061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648" y="19759"/>
            <a:ext cx="11166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Limitations of De-Facto methodology _Bolivia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311" y="1268760"/>
            <a:ext cx="11418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One-day full enumeration with national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curfew on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2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2012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residence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(de jure)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staff (approximately 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217000 enumerators and 36000 police officers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used  for population of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million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11320367" y="6381328"/>
            <a:ext cx="524066" cy="3242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83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755" y="29689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Way Forward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49" y="875969"/>
            <a:ext cx="11996464" cy="599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2800" dirty="0" smtClean="0"/>
              <a:t>Possible </a:t>
            </a:r>
            <a:r>
              <a:rPr lang="en-US" sz="2800" dirty="0"/>
              <a:t>solution for this problem is to use </a:t>
            </a:r>
            <a:r>
              <a:rPr lang="en-US" sz="2800" b="1" dirty="0" smtClean="0">
                <a:solidFill>
                  <a:srgbClr val="FF6600"/>
                </a:solidFill>
              </a:rPr>
              <a:t>mix mode  </a:t>
            </a:r>
            <a:r>
              <a:rPr lang="en-US" sz="2800" dirty="0"/>
              <a:t>by adding </a:t>
            </a:r>
            <a:r>
              <a:rPr lang="en-US" sz="2800" b="1" dirty="0"/>
              <a:t>“</a:t>
            </a:r>
            <a:r>
              <a:rPr lang="en-US" sz="2800" b="1" dirty="0">
                <a:solidFill>
                  <a:srgbClr val="FF6600"/>
                </a:solidFill>
              </a:rPr>
              <a:t>Usual place of residence” </a:t>
            </a:r>
            <a:r>
              <a:rPr lang="en-US" sz="2800" dirty="0"/>
              <a:t>code in questionnaire of Resident Status </a:t>
            </a:r>
          </a:p>
          <a:p>
            <a:r>
              <a:rPr lang="en-US" sz="2600" b="1" u="sng" dirty="0" smtClean="0">
                <a:solidFill>
                  <a:srgbClr val="FF6600"/>
                </a:solidFill>
              </a:rPr>
              <a:t>Resident </a:t>
            </a:r>
            <a:r>
              <a:rPr lang="en-US" sz="2600" b="1" u="sng" dirty="0">
                <a:solidFill>
                  <a:srgbClr val="FF6600"/>
                </a:solidFill>
              </a:rPr>
              <a:t>Status of person </a:t>
            </a:r>
            <a:endParaRPr lang="en-US" sz="2600" dirty="0">
              <a:solidFill>
                <a:srgbClr val="FF6600"/>
              </a:solidFill>
            </a:endParaRPr>
          </a:p>
          <a:p>
            <a:r>
              <a:rPr lang="en-US" sz="2400" b="1" dirty="0"/>
              <a:t>Present =1 </a:t>
            </a:r>
            <a:r>
              <a:rPr lang="en-US" sz="2400" b="1" dirty="0" smtClean="0"/>
              <a:t>( usual resident) </a:t>
            </a:r>
            <a:endParaRPr lang="en-US" sz="2400" dirty="0"/>
          </a:p>
          <a:p>
            <a:r>
              <a:rPr lang="en-US" sz="2400" b="1" dirty="0"/>
              <a:t>Temporarily Absent at the time of enumeration =2 </a:t>
            </a:r>
            <a:endParaRPr lang="en-US" sz="2400" dirty="0"/>
          </a:p>
          <a:p>
            <a:r>
              <a:rPr lang="en-US" sz="2400" b="1" dirty="0"/>
              <a:t>and Visitor=3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600" dirty="0" smtClean="0"/>
              <a:t>In </a:t>
            </a:r>
            <a:r>
              <a:rPr lang="en-US" sz="2600" dirty="0"/>
              <a:t>this way the </a:t>
            </a:r>
            <a:r>
              <a:rPr lang="en-US" sz="2600" b="1" dirty="0">
                <a:solidFill>
                  <a:srgbClr val="FF6600"/>
                </a:solidFill>
              </a:rPr>
              <a:t>de-facto population </a:t>
            </a:r>
            <a:r>
              <a:rPr lang="en-US" sz="2600" dirty="0"/>
              <a:t>is calculated </a:t>
            </a:r>
            <a:r>
              <a:rPr lang="en-US" sz="2600" b="1" dirty="0">
                <a:solidFill>
                  <a:srgbClr val="FF6600"/>
                </a:solidFill>
              </a:rPr>
              <a:t>using code 1&amp; 3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dirty="0"/>
              <a:t>on the assumption that the </a:t>
            </a:r>
            <a:r>
              <a:rPr lang="en-US" sz="2600" b="1" dirty="0">
                <a:solidFill>
                  <a:srgbClr val="0000FF"/>
                </a:solidFill>
              </a:rPr>
              <a:t>temporarily absent </a:t>
            </a:r>
            <a:r>
              <a:rPr lang="en-US" sz="2600" dirty="0"/>
              <a:t>will be </a:t>
            </a:r>
            <a:r>
              <a:rPr lang="en-US" sz="2600" b="1" dirty="0">
                <a:solidFill>
                  <a:srgbClr val="0000FF"/>
                </a:solidFill>
              </a:rPr>
              <a:t>covered elsewhere in the country</a:t>
            </a:r>
            <a:r>
              <a:rPr lang="en-US" sz="2600" dirty="0"/>
              <a:t>.   </a:t>
            </a:r>
            <a:endParaRPr lang="en-US" sz="2600" dirty="0" smtClean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While </a:t>
            </a:r>
            <a:r>
              <a:rPr lang="en-US" sz="2600" b="1" dirty="0">
                <a:solidFill>
                  <a:srgbClr val="FF6600"/>
                </a:solidFill>
              </a:rPr>
              <a:t>de-jure population </a:t>
            </a:r>
            <a:r>
              <a:rPr lang="en-US" sz="2600" dirty="0"/>
              <a:t>will be calculated by </a:t>
            </a:r>
            <a:r>
              <a:rPr lang="en-US" sz="2600" b="1" dirty="0">
                <a:solidFill>
                  <a:srgbClr val="FF6600"/>
                </a:solidFill>
              </a:rPr>
              <a:t>adding 1 &amp; 2 </a:t>
            </a:r>
            <a:r>
              <a:rPr lang="en-US" sz="2600" dirty="0"/>
              <a:t>and excluding visitors from the population during the analysis. </a:t>
            </a:r>
            <a:endParaRPr lang="en-US" sz="2600" dirty="0" smtClean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Comprehensive </a:t>
            </a:r>
            <a:r>
              <a:rPr lang="en-US" sz="2600" dirty="0"/>
              <a:t>training will be </a:t>
            </a:r>
            <a:r>
              <a:rPr lang="en-US" sz="2600" b="1" dirty="0">
                <a:solidFill>
                  <a:srgbClr val="FF6600"/>
                </a:solidFill>
              </a:rPr>
              <a:t>needed to clarify the concepts </a:t>
            </a:r>
            <a:r>
              <a:rPr lang="en-US" sz="2600" dirty="0"/>
              <a:t>regarding the three codes for quality data collection.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This </a:t>
            </a:r>
            <a:r>
              <a:rPr lang="en-US" sz="2600" dirty="0"/>
              <a:t>question was added in </a:t>
            </a:r>
            <a:r>
              <a:rPr lang="en-US" sz="2600" b="1" dirty="0">
                <a:solidFill>
                  <a:srgbClr val="FF6600"/>
                </a:solidFill>
              </a:rPr>
              <a:t>1998 census</a:t>
            </a:r>
            <a:r>
              <a:rPr lang="en-US" sz="2600" dirty="0" smtClean="0"/>
              <a:t>, </a:t>
            </a:r>
            <a:r>
              <a:rPr lang="en-US" sz="2600" b="1" dirty="0">
                <a:solidFill>
                  <a:srgbClr val="0000FF"/>
                </a:solidFill>
              </a:rPr>
              <a:t>India has also used the same methodology in 2001 census </a:t>
            </a:r>
            <a:r>
              <a:rPr lang="en-US" sz="2600" dirty="0"/>
              <a:t>which spread from 9</a:t>
            </a:r>
            <a:r>
              <a:rPr lang="en-US" sz="2600" baseline="30000" dirty="0"/>
              <a:t>th</a:t>
            </a:r>
            <a:r>
              <a:rPr lang="en-US" sz="2600" dirty="0"/>
              <a:t> to 28</a:t>
            </a:r>
            <a:r>
              <a:rPr lang="en-US" sz="2600" baseline="30000" dirty="0"/>
              <a:t>th</a:t>
            </a:r>
            <a:r>
              <a:rPr lang="en-US" sz="2600" dirty="0"/>
              <a:t> February 2001.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3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Made so far….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167" y="1121496"/>
            <a:ext cx="118016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recommendations of the Committee were deliberated in detail in 7</a:t>
            </a:r>
            <a:r>
              <a:rPr lang="en-US" sz="3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meeting held on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3000" b="1" baseline="30000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July 2021</a:t>
            </a: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Consensus broader recommendations presented to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 PD&amp;SI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same day</a:t>
            </a: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per directions of the Minister PD&amp;SI , presentation on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Optimum use of technology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presented to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 IT&amp;T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Chairman NADRA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000" b="1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August 2021</a:t>
            </a: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Broader recommendations of the committee were presented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initially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virtually to all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Chief Secretaries </a:t>
            </a:r>
            <a:r>
              <a:rPr 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their teams on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sz="3000" b="1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August 2021 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8" y="-32465"/>
            <a:ext cx="1707963" cy="6741368"/>
          </a:xfrm>
          <a:prstGeom prst="rect">
            <a:avLst/>
          </a:prstGeom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992544" y="6021288"/>
            <a:ext cx="432048" cy="335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742034"/>
          <a:ext cx="12119949" cy="612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313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2767951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2761509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2432587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  <a:gridCol w="2783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73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BANGLADESH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INDIA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IRAN 2016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PAKISTAN </a:t>
                      </a: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2008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967305877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Periodicity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 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 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five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 years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2452598064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 Survey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294962279"/>
                  </a:ext>
                </a:extLst>
              </a:tr>
              <a:tr h="921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Enumeration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1614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 Hierarchy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Country, Divisions, Districts ,  City Corporations ,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upazilas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 ,  Province , Districts ,Sub District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Tehsil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Talukas 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Province, Sub-province City/ Urban area,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 ,Village,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Avenue,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Floor/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Apartment,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 code,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Household’s fixed, telephone number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Province,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Division,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Admin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District,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Census District/Tehsil, Charge, Circle, Block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50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Enumeration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Areas/blocks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4,00,000/</a:t>
                      </a:r>
                      <a:r>
                        <a:rPr lang="en-US" sz="1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 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houses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2,500,000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/150-180  houses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95,192/</a:t>
                      </a:r>
                      <a:r>
                        <a:rPr lang="en-US" sz="1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houses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168,943/200-250 houses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9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Digitize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Maps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Blocks Boundaries formation/</a:t>
                      </a:r>
                      <a:r>
                        <a:rPr lang="en-US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frame updations 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lang="en-US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 one year before the census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Digital (urban)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and 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manual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Map (rural).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Updation  of urban completed in 2013 and rural blocks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was initiated in 2015 but not completed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40FF4-8035-42DD-8C6A-FDBCB12296DF}"/>
              </a:ext>
            </a:extLst>
          </p:cNvPr>
          <p:cNvSpPr/>
          <p:nvPr/>
        </p:nvSpPr>
        <p:spPr>
          <a:xfrm>
            <a:off x="-33916" y="-10911"/>
            <a:ext cx="12192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REVIEW OF REGIONAL  COUNTRIES- FIELD </a:t>
            </a:r>
            <a:r>
              <a:rPr lang="en-US" sz="2400" b="1" dirty="0" smtClean="0"/>
              <a:t>ENUMERATION MECHANISM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2400" y="116633"/>
            <a:ext cx="520848" cy="635072"/>
          </a:xfrm>
          <a:prstGeom prst="rect">
            <a:avLst/>
          </a:prstGeom>
        </p:spPr>
      </p:pic>
      <p:pic>
        <p:nvPicPr>
          <p:cNvPr id="19" name="Picture 2" descr="Flag Of Bangladesh Flag Of Jamaica Flag Of Cuba PNG, Clipart, Bangladesh,  Bulgarian, Commonwealth Of Nations,">
            <a:extLst>
              <a:ext uri="{FF2B5EF4-FFF2-40B4-BE49-F238E27FC236}">
                <a16:creationId xmlns:a16="http://schemas.microsoft.com/office/drawing/2014/main" id="{FD9D6A70-0A98-4ED5-948E-91152C3E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15249" r="23884" b="16065"/>
          <a:stretch/>
        </p:blipFill>
        <p:spPr bwMode="auto">
          <a:xfrm>
            <a:off x="1343472" y="759539"/>
            <a:ext cx="452762" cy="4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ndia flag PNG">
            <a:extLst>
              <a:ext uri="{FF2B5EF4-FFF2-40B4-BE49-F238E27FC236}">
                <a16:creationId xmlns:a16="http://schemas.microsoft.com/office/drawing/2014/main" id="{F01B8456-55DA-4358-86BA-1CFB6043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737" b="2361"/>
          <a:stretch/>
        </p:blipFill>
        <p:spPr bwMode="auto">
          <a:xfrm>
            <a:off x="4277379" y="809327"/>
            <a:ext cx="508503" cy="3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Iran in map.svg - Wikimedia Commons">
            <a:extLst>
              <a:ext uri="{FF2B5EF4-FFF2-40B4-BE49-F238E27FC236}">
                <a16:creationId xmlns:a16="http://schemas.microsoft.com/office/drawing/2014/main" id="{33A32E85-F85E-46AD-B0F1-59FCA0D2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56" y="909995"/>
            <a:ext cx="479410" cy="2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akistan Flag Png By Mtc Tutorials - Pakistani Flag In Png, Transparent Png  - kindpng">
            <a:extLst>
              <a:ext uri="{FF2B5EF4-FFF2-40B4-BE49-F238E27FC236}">
                <a16:creationId xmlns:a16="http://schemas.microsoft.com/office/drawing/2014/main" id="{A1FA0731-5B7A-44BF-B99A-5AB1D1495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9593" r="3011" b="6890"/>
          <a:stretch/>
        </p:blipFill>
        <p:spPr bwMode="auto">
          <a:xfrm>
            <a:off x="9448217" y="874677"/>
            <a:ext cx="392200" cy="3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y 22"/>
          <p:cNvSpPr/>
          <p:nvPr/>
        </p:nvSpPr>
        <p:spPr>
          <a:xfrm flipV="1">
            <a:off x="10416480" y="1796549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939722" y="6494102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2" y="-171453"/>
          <a:ext cx="11939723" cy="685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035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3851523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3661543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3078622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</a:tblGrid>
              <a:tr h="41049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/>
                        </a:rPr>
                        <a:t>REVIEW OF DEVELOPED COUNTRIES- FIELD OPERATION MECHANISM</a:t>
                      </a:r>
                      <a:endParaRPr lang="en-US" sz="18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USA  April 2020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                           UK (2021 Postponed)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                     Australia, August 2021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253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2015-2020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2015-2020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years/before releasing 2016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967305877"/>
                  </a:ext>
                </a:extLst>
              </a:tr>
              <a:tr h="253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Frequency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Ten 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Ten 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Five</a:t>
                      </a:r>
                      <a:r>
                        <a:rPr lang="en-US" sz="1600" b="1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2452598064"/>
                  </a:ext>
                </a:extLst>
              </a:tr>
              <a:tr h="5892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Enumeration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000929813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Use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satellite and GPS imagery in 2020 census to identify areas </a:t>
                      </a:r>
                      <a:r>
                        <a:rPr lang="en-US" sz="1600" dirty="0" smtClean="0">
                          <a:latin typeface="+mn-lt"/>
                        </a:rPr>
                        <a:t>with changes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Verification</a:t>
                      </a:r>
                      <a:r>
                        <a:rPr lang="en-US" sz="1600" baseline="0" dirty="0">
                          <a:latin typeface="+mn-lt"/>
                        </a:rPr>
                        <a:t> of </a:t>
                      </a:r>
                      <a:r>
                        <a:rPr lang="en-US" sz="1600" dirty="0">
                          <a:latin typeface="+mn-lt"/>
                        </a:rPr>
                        <a:t> those addresses in person.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invitation to complete the </a:t>
                      </a:r>
                      <a:r>
                        <a:rPr lang="en-US" sz="16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online</a:t>
                      </a:r>
                      <a:endParaRPr lang="en-US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 unique access </a:t>
                      </a:r>
                      <a:r>
                        <a:rPr lang="en-US" sz="16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 (UAC) and website address.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Unique id code sent to  household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self enumeration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5188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Paper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Field Work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Internet based,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non response and areas with</a:t>
                      </a:r>
                      <a:r>
                        <a:rPr lang="en-US" sz="1600" b="0" dirty="0">
                          <a:latin typeface="+mn-lt"/>
                        </a:rPr>
                        <a:t>o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internet access paper based questionnaire were sent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based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questionnaire used as well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Internet based,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non response and areas with</a:t>
                      </a:r>
                      <a:r>
                        <a:rPr lang="en-US" sz="1600" b="0" dirty="0">
                          <a:latin typeface="+mn-lt"/>
                        </a:rPr>
                        <a:t>o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internet access paper based questionnaire were sent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Hired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time w</a:t>
                      </a:r>
                      <a:r>
                        <a:rPr lang="en-US" sz="1600" b="1" dirty="0">
                          <a:latin typeface="+mn-lt"/>
                        </a:rPr>
                        <a:t>o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rkers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Retirees, College students job less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 working hours include days/ evenings/ weekends.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one can register online and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training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Hiring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staff, online registration and training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469913230"/>
                  </a:ext>
                </a:extLst>
              </a:tr>
              <a:tr h="154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</a:t>
                      </a:r>
                      <a:r>
                        <a:rPr lang="en-US" sz="1600" dirty="0">
                          <a:latin typeface="+mn-lt"/>
                        </a:rPr>
                        <a:t>olo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Census takers use secure smartphones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Special software is designed to optimize assignments, and</a:t>
                      </a:r>
                      <a:r>
                        <a:rPr lang="en-US" sz="1600" baseline="0" dirty="0">
                          <a:latin typeface="+mn-lt"/>
                        </a:rPr>
                        <a:t> real time monitoring 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was used to avoid multiple responses for the same person across census records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application, Dashboards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2020 pretest 0.1 million  household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separate Data Operations Centre will process the information collected from all digital and paper Census forms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56099884"/>
                  </a:ext>
                </a:extLst>
              </a:tr>
            </a:tbl>
          </a:graphicData>
        </a:graphic>
      </p:graphicFrame>
      <p:pic>
        <p:nvPicPr>
          <p:cNvPr id="17" name="Picture 2" descr="United Kingdom Flag Png Transparent Images - Uk Flag Png Icon Clipart | Uk  flag, United kingdom flag, Png ic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1876" r="14785" b="11306"/>
          <a:stretch/>
        </p:blipFill>
        <p:spPr bwMode="auto">
          <a:xfrm>
            <a:off x="5342296" y="270845"/>
            <a:ext cx="627563" cy="3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Vector American Usa Flag, HD Png Download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27" y="215971"/>
            <a:ext cx="661039" cy="3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ustralia Flag Map Png, Transparent Png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22521"/>
            <a:ext cx="777604" cy="3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39722" y="6494102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Made so far….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167" y="2276872"/>
            <a:ext cx="11801666" cy="19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 PD&amp;SI directed to deliberate  in detail regarding  Data Enumeration Methodology i.e.</a:t>
            </a:r>
          </a:p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De-jure and De-facto 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 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3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De-Facto Methodology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167" y="1122605"/>
            <a:ext cx="11801666" cy="486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De-Facto</a:t>
            </a: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census is a concept under </a:t>
            </a:r>
            <a:r>
              <a:rPr lang="en-US" sz="3200" b="1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individuals </a:t>
            </a:r>
            <a:r>
              <a:rPr lang="en-US" sz="32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b="1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(or are attributed) to the geographical area where </a:t>
            </a:r>
            <a:r>
              <a:rPr lang="en-US" sz="32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present </a:t>
            </a:r>
            <a:r>
              <a:rPr lang="en-US" sz="32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sz="3200" b="1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time.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counted where they are found on the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census date.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date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enumeration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country 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Turkey(2001) &amp;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Bolivia (2012)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has used this technique by imposing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one-day curfew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country. </a:t>
            </a:r>
          </a:p>
        </p:txBody>
      </p:sp>
    </p:spTree>
    <p:extLst>
      <p:ext uri="{BB962C8B-B14F-4D97-AF65-F5344CB8AC3E}">
        <p14:creationId xmlns:p14="http://schemas.microsoft.com/office/powerpoint/2010/main" val="194808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&amp; Cons of De-Facto Methodology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74296"/>
              </p:ext>
            </p:extLst>
          </p:nvPr>
        </p:nvGraphicFramePr>
        <p:xfrm>
          <a:off x="48454" y="928183"/>
          <a:ext cx="12024210" cy="57607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279436">
                  <a:extLst>
                    <a:ext uri="{9D8B030D-6E8A-4147-A177-3AD203B41FA5}">
                      <a16:colId xmlns:a16="http://schemas.microsoft.com/office/drawing/2014/main" val="2999707577"/>
                    </a:ext>
                  </a:extLst>
                </a:gridCol>
                <a:gridCol w="6744774">
                  <a:extLst>
                    <a:ext uri="{9D8B030D-6E8A-4147-A177-3AD203B41FA5}">
                      <a16:colId xmlns:a16="http://schemas.microsoft.com/office/drawing/2014/main" val="1579039992"/>
                    </a:ext>
                  </a:extLst>
                </a:gridCol>
              </a:tblGrid>
              <a:tr h="412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66FF"/>
                          </a:solidFill>
                          <a:effectLst/>
                        </a:rPr>
                        <a:t>   Pros</a:t>
                      </a:r>
                      <a:endParaRPr lang="en-US" sz="28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35" marR="389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66FF"/>
                          </a:solidFill>
                          <a:effectLst/>
                        </a:rPr>
                        <a:t>Cons</a:t>
                      </a:r>
                      <a:endParaRPr lang="en-US" sz="28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35" marR="38935" marT="0" marB="0"/>
                </a:tc>
                <a:extLst>
                  <a:ext uri="{0D108BD9-81ED-4DB2-BD59-A6C34878D82A}">
                    <a16:rowId xmlns:a16="http://schemas.microsoft.com/office/drawing/2014/main" val="3536806392"/>
                  </a:ext>
                </a:extLst>
              </a:tr>
              <a:tr h="5045540">
                <a:tc>
                  <a:txBody>
                    <a:bodyPr/>
                    <a:lstStyle/>
                    <a:p>
                      <a:pPr marL="342900" marR="32385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not time consuming because the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enumeration work is done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one day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4480" marR="323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marR="32385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present at 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places 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the 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country are enumerated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marR="32385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allows to cover people who are using the 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and facilities of the particular area on almost daily basis 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they do not have 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usual place of residence in that area.</a:t>
                      </a:r>
                    </a:p>
                  </a:txBody>
                  <a:tcPr marL="38935" marR="38935" marT="0" marB="0" anchor="ctr"/>
                </a:tc>
                <a:tc>
                  <a:txBody>
                    <a:bodyPr/>
                    <a:lstStyle/>
                    <a:p>
                      <a:pPr marL="342900" marR="11874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comparable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previous census results 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118745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persons who are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travelling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trains, buses and aero planes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cannot be enumerated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11874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larger number of forces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curfew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baseline="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trained enumerators.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1874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to paucity of time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short questionnaire administered</a:t>
                      </a:r>
                      <a:r>
                        <a:rPr lang="en-US" sz="2000" b="1" kern="1200" dirty="0" smtClean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11874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period of one day</a:t>
                      </a:r>
                      <a:r>
                        <a:rPr lang="en-US" sz="2000" b="1" kern="1200" dirty="0" smtClean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census work may not be completed and the staff may fill up the gaps of their own based on guess.</a:t>
                      </a:r>
                    </a:p>
                    <a:p>
                      <a:pPr marL="342900" marR="118745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counting of population</a:t>
                      </a:r>
                    </a:p>
                    <a:p>
                      <a:pPr marL="342900" marR="118745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information on 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 residence</a:t>
                      </a:r>
                      <a:endParaRPr lang="en-US" sz="2000" b="1" kern="1200" dirty="0" smtClean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935" marR="38935" marT="0" marB="0"/>
                </a:tc>
                <a:extLst>
                  <a:ext uri="{0D108BD9-81ED-4DB2-BD59-A6C34878D82A}">
                    <a16:rowId xmlns:a16="http://schemas.microsoft.com/office/drawing/2014/main" val="385279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3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&amp; Cons of De-Facto Methodology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368" y="1592344"/>
            <a:ext cx="11017224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8745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Pakistan one block is consist of 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200-250 houses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adopting  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de-facto approach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to cover population possibly in one or two days then: </a:t>
            </a:r>
          </a:p>
          <a:p>
            <a:pPr marL="342900" marR="122555" lvl="0" indent="-233363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block need to be 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into 5 to 6 blocks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marR="0" lvl="0" indent="-2333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have to be 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the new blocks</a:t>
            </a:r>
          </a:p>
          <a:p>
            <a:pPr marL="342900" marR="122555" lvl="0" indent="-233363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number of enumerators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due to increase in blocks.</a:t>
            </a:r>
          </a:p>
          <a:p>
            <a:pPr marR="122555" algn="just">
              <a:lnSpc>
                <a:spcPct val="115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2555" algn="just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Bifurcation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blocks and updating of maps of around 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180000 blocks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not possible keeping in view the challenging timelines. </a:t>
            </a:r>
          </a:p>
        </p:txBody>
      </p:sp>
    </p:spTree>
    <p:extLst>
      <p:ext uri="{BB962C8B-B14F-4D97-AF65-F5344CB8AC3E}">
        <p14:creationId xmlns:p14="http://schemas.microsoft.com/office/powerpoint/2010/main" val="271181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De-Jure Methodology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125" y="924719"/>
            <a:ext cx="118467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De-jure</a:t>
            </a:r>
            <a:r>
              <a:rPr lang="en-US" sz="2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method of enumeration counts people according to their </a:t>
            </a:r>
            <a:r>
              <a:rPr lang="en-US" sz="2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residence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which is defined as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 where he/she has lived continuously for at least six months</a:t>
            </a:r>
            <a:r>
              <a:rPr lang="en-US" sz="26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including temporary absences for holidays or work</a:t>
            </a:r>
            <a:r>
              <a:rPr lang="en-US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fontAlgn="base"/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for at least six months+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the place is to be considered as usual residence.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person with two homes - one in Islamabad and one in Karachi - that only spends limited time in one location is counted where </a:t>
            </a:r>
            <a:r>
              <a:rPr lang="en-US" sz="25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the most resources. 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this method, 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enumeration period </a:t>
            </a:r>
            <a:r>
              <a:rPr lang="en-US" sz="25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two or three weeks is fixed. 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Enumerators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collect information from households by visiting them very often to fill up the various schedules.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Persons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residing </a:t>
            </a:r>
            <a:r>
              <a:rPr lang="en-US" sz="25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temporarily at a place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enumerated</a:t>
            </a:r>
            <a:r>
              <a:rPr lang="en-US" sz="2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en-US" sz="2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&amp; Cons of De-Facto Methodology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83999"/>
              </p:ext>
            </p:extLst>
          </p:nvPr>
        </p:nvGraphicFramePr>
        <p:xfrm>
          <a:off x="191344" y="972584"/>
          <a:ext cx="11809312" cy="608380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85082">
                  <a:extLst>
                    <a:ext uri="{9D8B030D-6E8A-4147-A177-3AD203B41FA5}">
                      <a16:colId xmlns:a16="http://schemas.microsoft.com/office/drawing/2014/main" val="2999707577"/>
                    </a:ext>
                  </a:extLst>
                </a:gridCol>
                <a:gridCol w="6624230">
                  <a:extLst>
                    <a:ext uri="{9D8B030D-6E8A-4147-A177-3AD203B41FA5}">
                      <a16:colId xmlns:a16="http://schemas.microsoft.com/office/drawing/2014/main" val="1579039992"/>
                    </a:ext>
                  </a:extLst>
                </a:gridCol>
              </a:tblGrid>
              <a:tr h="421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FF"/>
                          </a:solidFill>
                          <a:effectLst/>
                        </a:rPr>
                        <a:t>   Pros</a:t>
                      </a:r>
                      <a:endParaRPr lang="en-US" sz="20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35" marR="389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FF"/>
                          </a:solidFill>
                          <a:effectLst/>
                        </a:rPr>
                        <a:t>Cons</a:t>
                      </a:r>
                      <a:endParaRPr lang="en-US" sz="20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35" marR="38935" marT="0" marB="0"/>
                </a:tc>
                <a:extLst>
                  <a:ext uri="{0D108BD9-81ED-4DB2-BD59-A6C34878D82A}">
                    <a16:rowId xmlns:a16="http://schemas.microsoft.com/office/drawing/2014/main" val="3536806392"/>
                  </a:ext>
                </a:extLst>
              </a:tr>
              <a:tr h="5045540">
                <a:tc>
                  <a:txBody>
                    <a:bodyPr/>
                    <a:lstStyle/>
                    <a:p>
                      <a:pPr marL="342900" marR="2730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 </a:t>
                      </a:r>
                      <a:r>
                        <a:rPr lang="en-US" sz="2000" b="1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collection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enumerators are given sufficient time to collect information from the households by making frequent visits to them.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2730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Results will be </a:t>
                      </a:r>
                      <a:r>
                        <a:rPr lang="en-US" sz="20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comparable</a:t>
                      </a:r>
                      <a:r>
                        <a:rPr lang="en-US" sz="2000" b="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previous censuses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2730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Provides information about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Usual Place of residence </a:t>
                      </a:r>
                    </a:p>
                    <a:p>
                      <a:pPr marL="342900" marR="2730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Detailed information can be collected</a:t>
                      </a:r>
                    </a:p>
                    <a:p>
                      <a:pPr marL="342900" marR="27305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 action="ppaction://hlinksldjump"/>
                        </a:rPr>
                        <a:t>Comparative studies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depict that 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majority countries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 using this methodology as its reflects true ground reality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Extensive training is required for trainers to explain the concept of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Usual place of Residence </a:t>
                      </a:r>
                    </a:p>
                    <a:p>
                      <a:pPr marL="285750" lvl="0" indent="-285750" fontAlgn="base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Persons who are not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residing permanently at a place at the time of enumeration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 usually left out.</a:t>
                      </a:r>
                    </a:p>
                    <a:p>
                      <a:pPr marL="285750" lvl="0" indent="-285750" fontAlgn="base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may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migrate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during Census operations and there are chances of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double counting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 precision w.r.t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reference data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necessary to cover the people/ events(births/deaths) as the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enumeration may take days or weeks.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Day time population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using the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resources (roads, hospitals, water etc.)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particular area whole day due to their work  not </a:t>
                      </a:r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counted in the they city where they use resources</a:t>
                      </a:r>
                    </a:p>
                    <a:p>
                      <a:pPr marL="285750" lvl="0" indent="-285750" fontAlgn="base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35" marR="38935" marT="0" marB="0"/>
                </a:tc>
                <a:extLst>
                  <a:ext uri="{0D108BD9-81ED-4DB2-BD59-A6C34878D82A}">
                    <a16:rowId xmlns:a16="http://schemas.microsoft.com/office/drawing/2014/main" val="385279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4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690" y="17745"/>
            <a:ext cx="1116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Comparative Studies</a:t>
            </a:r>
            <a:r>
              <a:rPr lang="en-US" sz="4000" b="1" dirty="0" smtClean="0">
                <a:solidFill>
                  <a:schemeClr val="lt1"/>
                </a:solidFill>
              </a:rPr>
              <a:t>…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49" y="862643"/>
            <a:ext cx="11996464" cy="116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786" y="1092636"/>
            <a:ext cx="113883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Srilanka</a:t>
            </a:r>
            <a:r>
              <a:rPr lang="en-US" sz="28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de-facto approach till 2001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shifted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 </a:t>
            </a: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De-jure in 2011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 cover the actual population as per </a:t>
            </a: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place of residence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used de-facto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approach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US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due to its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limitations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fact that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could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 be collected on 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enumeration date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r>
              <a:rPr lang="en-US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De-facto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in all census till </a:t>
            </a: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but amended it and in </a:t>
            </a:r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cover household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were on board and on duty were counted in their respective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planned to use  de-jure methodology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3117897</TotalTime>
  <Words>1601</Words>
  <Application>Microsoft Office PowerPoint</Application>
  <PresentationFormat>Widescreen</PresentationFormat>
  <Paragraphs>411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Contents Slide Master</vt:lpstr>
      <vt:lpstr> Presentation on Enumeration 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</dc:creator>
  <cp:lastModifiedBy>Rabia Awan</cp:lastModifiedBy>
  <cp:revision>1985</cp:revision>
  <cp:lastPrinted>2021-08-23T07:27:33Z</cp:lastPrinted>
  <dcterms:created xsi:type="dcterms:W3CDTF">2006-08-16T00:00:00Z</dcterms:created>
  <dcterms:modified xsi:type="dcterms:W3CDTF">2021-08-24T10:02:32Z</dcterms:modified>
</cp:coreProperties>
</file>