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782" r:id="rId2"/>
    <p:sldId id="2296" r:id="rId3"/>
    <p:sldId id="2364" r:id="rId4"/>
    <p:sldId id="2326" r:id="rId5"/>
    <p:sldId id="2367" r:id="rId6"/>
    <p:sldId id="2368" r:id="rId7"/>
    <p:sldId id="2073" r:id="rId8"/>
    <p:sldId id="2169" r:id="rId9"/>
    <p:sldId id="2328" r:id="rId10"/>
    <p:sldId id="2327" r:id="rId11"/>
    <p:sldId id="2146" r:id="rId12"/>
    <p:sldId id="2365" r:id="rId13"/>
    <p:sldId id="2366" r:id="rId14"/>
    <p:sldId id="2171" r:id="rId15"/>
    <p:sldId id="2329" r:id="rId16"/>
    <p:sldId id="2358" r:id="rId17"/>
    <p:sldId id="2359" r:id="rId18"/>
    <p:sldId id="2330" r:id="rId19"/>
    <p:sldId id="2360" r:id="rId20"/>
    <p:sldId id="2332" r:id="rId21"/>
    <p:sldId id="2357" r:id="rId22"/>
    <p:sldId id="2334" r:id="rId23"/>
    <p:sldId id="2339" r:id="rId24"/>
    <p:sldId id="2353" r:id="rId25"/>
    <p:sldId id="2340" r:id="rId26"/>
    <p:sldId id="2356" r:id="rId27"/>
    <p:sldId id="2142" r:id="rId28"/>
    <p:sldId id="2354" r:id="rId29"/>
    <p:sldId id="2362" r:id="rId30"/>
    <p:sldId id="2350" r:id="rId31"/>
    <p:sldId id="2341" r:id="rId32"/>
    <p:sldId id="2342" r:id="rId33"/>
    <p:sldId id="2343" r:id="rId34"/>
    <p:sldId id="2344" r:id="rId35"/>
    <p:sldId id="2345" r:id="rId36"/>
    <p:sldId id="2346" r:id="rId37"/>
    <p:sldId id="2347" r:id="rId38"/>
    <p:sldId id="2348" r:id="rId39"/>
    <p:sldId id="2349" r:id="rId40"/>
    <p:sldId id="2361" r:id="rId41"/>
    <p:sldId id="2351" r:id="rId42"/>
    <p:sldId id="2352" r:id="rId43"/>
    <p:sldId id="2355" r:id="rId44"/>
    <p:sldId id="2363" r:id="rId45"/>
  </p:sldIdLst>
  <p:sldSz cx="12192000" cy="6858000"/>
  <p:notesSz cx="7010400" cy="9296400"/>
  <p:defaultTextStyle>
    <a:defPPr>
      <a:defRPr lang="en-US"/>
    </a:defPPr>
    <a:lvl1pPr marL="0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6462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2922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9384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5847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2307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18767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55230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91691" algn="l" defTabSz="872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52" userDrawn="1">
          <p15:clr>
            <a:srgbClr val="A4A3A4"/>
          </p15:clr>
        </p15:guide>
        <p15:guide id="4" pos="5376" userDrawn="1">
          <p15:clr>
            <a:srgbClr val="A4A3A4"/>
          </p15:clr>
        </p15:guide>
        <p15:guide id="5" orient="horz" pos="1984" userDrawn="1">
          <p15:clr>
            <a:srgbClr val="A4A3A4"/>
          </p15:clr>
        </p15:guide>
        <p15:guide id="6" pos="27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CC00"/>
    <a:srgbClr val="BB6917"/>
    <a:srgbClr val="006600"/>
    <a:srgbClr val="DA8200"/>
    <a:srgbClr val="003399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293" autoAdjust="0"/>
  </p:normalViewPr>
  <p:slideViewPr>
    <p:cSldViewPr>
      <p:cViewPr varScale="1">
        <p:scale>
          <a:sx n="70" d="100"/>
          <a:sy n="70" d="100"/>
        </p:scale>
        <p:origin x="756" y="54"/>
      </p:cViewPr>
      <p:guideLst>
        <p:guide orient="horz" pos="2160"/>
        <p:guide pos="3840"/>
        <p:guide orient="horz" pos="2352"/>
        <p:guide pos="5376"/>
        <p:guide orient="horz" pos="1984"/>
        <p:guide pos="2743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96"/>
      </p:cViewPr>
      <p:guideLst>
        <p:guide orient="horz" pos="3127"/>
        <p:guide pos="2141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3E5FF-C6E3-4200-8F33-5E50BF9526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2A5AD-B653-4228-8019-CAE89F68C19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Minister, PD&amp;SI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Punjab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Sindh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Balochistan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KP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GB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AJ&amp;K</a:t>
          </a:r>
          <a:endParaRPr lang="en-US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DF72E373-6421-46F8-B6E4-4DDC3A859A40}" type="parTrans" cxnId="{F109472F-BBB7-421B-A56F-AC1A7915CE7C}">
      <dgm:prSet/>
      <dgm:spPr/>
      <dgm:t>
        <a:bodyPr/>
        <a:lstStyle/>
        <a:p>
          <a:endParaRPr lang="en-US"/>
        </a:p>
      </dgm:t>
    </dgm:pt>
    <dgm:pt modelId="{05EAE231-9F1E-433B-95AA-8556E3B992E2}" type="sibTrans" cxnId="{F109472F-BBB7-421B-A56F-AC1A7915CE7C}">
      <dgm:prSet/>
      <dgm:spPr/>
      <dgm:t>
        <a:bodyPr/>
        <a:lstStyle/>
        <a:p>
          <a:endParaRPr lang="en-US"/>
        </a:p>
      </dgm:t>
    </dgm:pt>
    <dgm:pt modelId="{A7DF6AE4-CBA0-41E3-9C72-02BA8CDE87B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AJ&amp;K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715C3CB6-E2B3-4268-91A9-D85BF7985B6B}" type="parTrans" cxnId="{3FA3207A-4221-4913-B570-249788168AD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44F34B6C-1ACB-4810-BEE6-2206C510CA63}" type="sibTrans" cxnId="{3FA3207A-4221-4913-B570-249788168AD1}">
      <dgm:prSet/>
      <dgm:spPr/>
      <dgm:t>
        <a:bodyPr/>
        <a:lstStyle/>
        <a:p>
          <a:endParaRPr lang="en-US"/>
        </a:p>
      </dgm:t>
    </dgm:pt>
    <dgm:pt modelId="{8D6AD78E-0E60-400B-B072-E2C52730F5B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GB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E48982A6-6C20-498B-9E55-17AC44283735}" type="parTrans" cxnId="{2775EEEF-7DB8-4AB8-907B-E0B68686118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85637226-A69C-44DF-9333-B7F99B21323C}" type="sibTrans" cxnId="{2775EEEF-7DB8-4AB8-907B-E0B68686118A}">
      <dgm:prSet/>
      <dgm:spPr/>
      <dgm:t>
        <a:bodyPr/>
        <a:lstStyle/>
        <a:p>
          <a:endParaRPr lang="en-US"/>
        </a:p>
      </dgm:t>
    </dgm:pt>
    <dgm:pt modelId="{8346C013-82B6-495F-8F74-9C86E88D9D1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lvl="0" algn="ctr" defTabSz="6223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Forum for Oversee Coordination and Management of Census and Policy decisions</a:t>
          </a:r>
          <a:endParaRPr lang="en-US" sz="18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38299E10-EC05-4555-B77C-021A4401B19B}" type="parTrans" cxnId="{3CD64E4D-0662-4CCE-8646-AA65C1794FB8}">
      <dgm:prSet/>
      <dgm:spPr/>
      <dgm:t>
        <a:bodyPr/>
        <a:lstStyle/>
        <a:p>
          <a:endParaRPr lang="en-US"/>
        </a:p>
      </dgm:t>
    </dgm:pt>
    <dgm:pt modelId="{EAE7E311-929D-4D85-A2EA-9BB17F016EB5}" type="sibTrans" cxnId="{3CD64E4D-0662-4CCE-8646-AA65C1794FB8}">
      <dgm:prSet/>
      <dgm:spPr/>
      <dgm:t>
        <a:bodyPr/>
        <a:lstStyle/>
        <a:p>
          <a:endParaRPr lang="en-US"/>
        </a:p>
      </dgm:t>
    </dgm:pt>
    <dgm:pt modelId="{B5519A0D-D02D-4654-8DBD-3A689381174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Census Commissioner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29180100-66AB-4F87-A4AE-CAA68DE9AAAF}" type="parTrans" cxnId="{9331ED52-E835-4827-ACB7-BF2D945535F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16B7A7F0-B752-4AC5-87AB-0D22D2605274}" type="sibTrans" cxnId="{9331ED52-E835-4827-ACB7-BF2D945535F6}">
      <dgm:prSet/>
      <dgm:spPr/>
      <dgm:t>
        <a:bodyPr/>
        <a:lstStyle/>
        <a:p>
          <a:endParaRPr lang="en-US"/>
        </a:p>
      </dgm:t>
    </dgm:pt>
    <dgm:pt modelId="{2253C45E-F535-426D-AC71-98FC8940D59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</a:t>
          </a:r>
        </a:p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Punjab 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1AB02884-F5BE-48EE-80DB-69519DEEB9EC}" type="parTrans" cxnId="{530BA591-C23C-41CC-A8DB-D18883B32414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DFFF0CB0-6F72-42F1-B3A1-7D6CFE7FD607}" type="sibTrans" cxnId="{530BA591-C23C-41CC-A8DB-D18883B32414}">
      <dgm:prSet/>
      <dgm:spPr/>
      <dgm:t>
        <a:bodyPr/>
        <a:lstStyle/>
        <a:p>
          <a:endParaRPr lang="en-US"/>
        </a:p>
      </dgm:t>
    </dgm:pt>
    <dgm:pt modelId="{2B299FDF-7379-4BB8-AA46-2148F27F1F8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</a:t>
          </a:r>
        </a:p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Sindh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0EEC5779-E9E8-4477-B783-16AC45CCD6D6}" type="parTrans" cxnId="{105DC879-490C-400C-BE1C-67F1463E9633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659CCDC0-C086-4E17-A49D-650E26A01571}" type="sibTrans" cxnId="{105DC879-490C-400C-BE1C-67F1463E9633}">
      <dgm:prSet/>
      <dgm:spPr/>
      <dgm:t>
        <a:bodyPr/>
        <a:lstStyle/>
        <a:p>
          <a:endParaRPr lang="en-US"/>
        </a:p>
      </dgm:t>
    </dgm:pt>
    <dgm:pt modelId="{F103C151-24C3-4890-AAFC-C38F6A1667D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KP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B714BB2E-B5D9-41FB-8196-F0D77A108D2A}" type="parTrans" cxnId="{9E461D07-A8DE-4446-96AE-89C6A7430D8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FF3632A4-8658-4D9F-80A5-493A753E5113}" type="sibTrans" cxnId="{9E461D07-A8DE-4446-96AE-89C6A7430D8B}">
      <dgm:prSet/>
      <dgm:spPr/>
      <dgm:t>
        <a:bodyPr/>
        <a:lstStyle/>
        <a:p>
          <a:endParaRPr lang="en-US"/>
        </a:p>
      </dgm:t>
    </dgm:pt>
    <dgm:pt modelId="{8D15D8A5-BB78-4239-AE6C-A91E0131BE4B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 Balochistan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DED7B1C3-8982-4736-93E2-2ADD1593E006}" type="parTrans" cxnId="{86F25342-8A6D-4AF0-91EF-66B038FEF87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6BEAB242-1661-45A5-B379-225C3A362E4D}" type="sibTrans" cxnId="{86F25342-8A6D-4AF0-91EF-66B038FEF871}">
      <dgm:prSet/>
      <dgm:spPr/>
      <dgm:t>
        <a:bodyPr/>
        <a:lstStyle/>
        <a:p>
          <a:endParaRPr lang="en-US"/>
        </a:p>
      </dgm:t>
    </dgm:pt>
    <dgm:pt modelId="{A27FCE0A-CCFE-40E8-B3C9-CC149790D7B1}" type="asst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Provincial Census Commissioner (PBS)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196CFC08-F295-47FD-82D8-9D6A888A6B54}" type="parTrans" cxnId="{DDD4D0ED-67B9-4E67-9F33-0082B95E71E7}">
      <dgm:prSet/>
      <dgm:spPr/>
      <dgm:t>
        <a:bodyPr/>
        <a:lstStyle/>
        <a:p>
          <a:endParaRPr lang="en-US"/>
        </a:p>
      </dgm:t>
    </dgm:pt>
    <dgm:pt modelId="{714E98A0-86E5-481E-9BB7-E08FAB88DC9D}" type="sibTrans" cxnId="{DDD4D0ED-67B9-4E67-9F33-0082B95E71E7}">
      <dgm:prSet/>
      <dgm:spPr/>
      <dgm:t>
        <a:bodyPr/>
        <a:lstStyle/>
        <a:p>
          <a:endParaRPr lang="en-US"/>
        </a:p>
      </dgm:t>
    </dgm:pt>
    <dgm:pt modelId="{31F643B1-9620-43D6-9A5B-04FE7DDC3890}" type="pres">
      <dgm:prSet presAssocID="{5D53E5FF-C6E3-4200-8F33-5E50BF9526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CEE614-01A9-43FB-8573-07F7953B94A8}" type="pres">
      <dgm:prSet presAssocID="{8346C013-82B6-495F-8F74-9C86E88D9D1A}" presName="hierRoot1" presStyleCnt="0">
        <dgm:presLayoutVars>
          <dgm:hierBranch val="init"/>
        </dgm:presLayoutVars>
      </dgm:prSet>
      <dgm:spPr/>
    </dgm:pt>
    <dgm:pt modelId="{EA20EEB8-D01B-4271-9C72-D2041403DFDF}" type="pres">
      <dgm:prSet presAssocID="{8346C013-82B6-495F-8F74-9C86E88D9D1A}" presName="rootComposite1" presStyleCnt="0"/>
      <dgm:spPr/>
    </dgm:pt>
    <dgm:pt modelId="{C171B4BF-0C4E-4F85-BFE7-2C274094669F}" type="pres">
      <dgm:prSet presAssocID="{8346C013-82B6-495F-8F74-9C86E88D9D1A}" presName="rootText1" presStyleLbl="node0" presStyleIdx="0" presStyleCnt="2" custScaleX="268002" custScaleY="234758" custLinFactY="13178" custLinFactNeighborX="-373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F4F86-E175-47D5-8F4D-7AE6BC3F83FF}" type="pres">
      <dgm:prSet presAssocID="{8346C013-82B6-495F-8F74-9C86E88D9D1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4C5761-9D3B-4CF6-BC3E-7154DB193B08}" type="pres">
      <dgm:prSet presAssocID="{8346C013-82B6-495F-8F74-9C86E88D9D1A}" presName="hierChild2" presStyleCnt="0"/>
      <dgm:spPr/>
    </dgm:pt>
    <dgm:pt modelId="{B56CAF90-B10C-4637-8F37-70AC6720C040}" type="pres">
      <dgm:prSet presAssocID="{8346C013-82B6-495F-8F74-9C86E88D9D1A}" presName="hierChild3" presStyleCnt="0"/>
      <dgm:spPr/>
    </dgm:pt>
    <dgm:pt modelId="{AFF324B6-5688-4360-B02E-4C6FA83F94A1}" type="pres">
      <dgm:prSet presAssocID="{3A72A5AD-B653-4228-8019-CAE89F68C191}" presName="hierRoot1" presStyleCnt="0">
        <dgm:presLayoutVars>
          <dgm:hierBranch val="init"/>
        </dgm:presLayoutVars>
      </dgm:prSet>
      <dgm:spPr/>
    </dgm:pt>
    <dgm:pt modelId="{F4EA0E67-0485-45C6-AC2E-D256B45AB084}" type="pres">
      <dgm:prSet presAssocID="{3A72A5AD-B653-4228-8019-CAE89F68C191}" presName="rootComposite1" presStyleCnt="0"/>
      <dgm:spPr/>
    </dgm:pt>
    <dgm:pt modelId="{95F2977E-D98D-4F95-8F56-1577F71B8E9D}" type="pres">
      <dgm:prSet presAssocID="{3A72A5AD-B653-4228-8019-CAE89F68C191}" presName="rootText1" presStyleLbl="node0" presStyleIdx="1" presStyleCnt="2" custScaleX="209678" custScaleY="410022" custLinFactNeighborX="5231" custLinFactNeighborY="-94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4C74E-7AEC-4800-9BA7-C4A7A9FEB134}" type="pres">
      <dgm:prSet presAssocID="{3A72A5AD-B653-4228-8019-CAE89F68C1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4A38213-0FD4-43F2-8CB9-302A03246097}" type="pres">
      <dgm:prSet presAssocID="{3A72A5AD-B653-4228-8019-CAE89F68C191}" presName="hierChild2" presStyleCnt="0"/>
      <dgm:spPr/>
    </dgm:pt>
    <dgm:pt modelId="{9C77099F-1867-4F1E-B1A5-4B5D92E17FEF}" type="pres">
      <dgm:prSet presAssocID="{29180100-66AB-4F87-A4AE-CAA68DE9AAAF}" presName="Name37" presStyleLbl="parChTrans1D2" presStyleIdx="0" presStyleCnt="7"/>
      <dgm:spPr/>
      <dgm:t>
        <a:bodyPr/>
        <a:lstStyle/>
        <a:p>
          <a:endParaRPr lang="en-US"/>
        </a:p>
      </dgm:t>
    </dgm:pt>
    <dgm:pt modelId="{964B15AA-5D33-417F-9E5B-A41FE9CE7B84}" type="pres">
      <dgm:prSet presAssocID="{B5519A0D-D02D-4654-8DBD-3A6893811747}" presName="hierRoot2" presStyleCnt="0">
        <dgm:presLayoutVars>
          <dgm:hierBranch val="init"/>
        </dgm:presLayoutVars>
      </dgm:prSet>
      <dgm:spPr/>
    </dgm:pt>
    <dgm:pt modelId="{6E3E5A1F-1974-4292-A04E-EF61E852BC3B}" type="pres">
      <dgm:prSet presAssocID="{B5519A0D-D02D-4654-8DBD-3A6893811747}" presName="rootComposite" presStyleCnt="0"/>
      <dgm:spPr/>
    </dgm:pt>
    <dgm:pt modelId="{AE53E11A-BA9F-4E1D-BF78-73739077FF78}" type="pres">
      <dgm:prSet presAssocID="{B5519A0D-D02D-4654-8DBD-3A6893811747}" presName="rootText" presStyleLbl="node2" presStyleIdx="0" presStyleCnt="7" custLinFactNeighborX="5015" custLinFactNeighborY="-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BA860-230C-4B16-AC52-2ADDF7EC008F}" type="pres">
      <dgm:prSet presAssocID="{B5519A0D-D02D-4654-8DBD-3A6893811747}" presName="rootConnector" presStyleLbl="node2" presStyleIdx="0" presStyleCnt="7"/>
      <dgm:spPr/>
      <dgm:t>
        <a:bodyPr/>
        <a:lstStyle/>
        <a:p>
          <a:endParaRPr lang="en-US"/>
        </a:p>
      </dgm:t>
    </dgm:pt>
    <dgm:pt modelId="{9D961034-3883-4D84-BAF8-53991966D713}" type="pres">
      <dgm:prSet presAssocID="{B5519A0D-D02D-4654-8DBD-3A6893811747}" presName="hierChild4" presStyleCnt="0"/>
      <dgm:spPr/>
    </dgm:pt>
    <dgm:pt modelId="{AF4DE036-FBE8-434C-B26E-199D62126086}" type="pres">
      <dgm:prSet presAssocID="{B5519A0D-D02D-4654-8DBD-3A6893811747}" presName="hierChild5" presStyleCnt="0"/>
      <dgm:spPr/>
    </dgm:pt>
    <dgm:pt modelId="{4C594D0B-BCE7-4A61-A119-3F7A486B3241}" type="pres">
      <dgm:prSet presAssocID="{196CFC08-F295-47FD-82D8-9D6A888A6B54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5264DD37-2FE4-4AAF-BCC7-12A047EFDE3E}" type="pres">
      <dgm:prSet presAssocID="{A27FCE0A-CCFE-40E8-B3C9-CC149790D7B1}" presName="hierRoot3" presStyleCnt="0">
        <dgm:presLayoutVars>
          <dgm:hierBranch val="init"/>
        </dgm:presLayoutVars>
      </dgm:prSet>
      <dgm:spPr/>
    </dgm:pt>
    <dgm:pt modelId="{C4F3FB96-B7FA-45CF-B35B-127EE1D3F885}" type="pres">
      <dgm:prSet presAssocID="{A27FCE0A-CCFE-40E8-B3C9-CC149790D7B1}" presName="rootComposite3" presStyleCnt="0"/>
      <dgm:spPr/>
    </dgm:pt>
    <dgm:pt modelId="{917C7C17-9707-4D09-9C63-12E7C14D0A73}" type="pres">
      <dgm:prSet presAssocID="{A27FCE0A-CCFE-40E8-B3C9-CC149790D7B1}" presName="rootText3" presStyleLbl="asst2" presStyleIdx="0" presStyleCnt="1" custScaleY="158566" custLinFactNeighborX="91433" custLinFactNeighborY="28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11F30-346E-4B8C-9A4B-F3A12FF0B37F}" type="pres">
      <dgm:prSet presAssocID="{A27FCE0A-CCFE-40E8-B3C9-CC149790D7B1}" presName="rootConnector3" presStyleLbl="asst2" presStyleIdx="0" presStyleCnt="1"/>
      <dgm:spPr/>
      <dgm:t>
        <a:bodyPr/>
        <a:lstStyle/>
        <a:p>
          <a:endParaRPr lang="en-US"/>
        </a:p>
      </dgm:t>
    </dgm:pt>
    <dgm:pt modelId="{F84816F6-9396-4562-B54A-4E8F75E2BDE8}" type="pres">
      <dgm:prSet presAssocID="{A27FCE0A-CCFE-40E8-B3C9-CC149790D7B1}" presName="hierChild6" presStyleCnt="0"/>
      <dgm:spPr/>
    </dgm:pt>
    <dgm:pt modelId="{D06046BE-E65B-4BE6-AD2F-5C3A05C77D6F}" type="pres">
      <dgm:prSet presAssocID="{A27FCE0A-CCFE-40E8-B3C9-CC149790D7B1}" presName="hierChild7" presStyleCnt="0"/>
      <dgm:spPr/>
    </dgm:pt>
    <dgm:pt modelId="{F4DF280A-5FB2-43FA-A1FA-9A29A392F8C1}" type="pres">
      <dgm:prSet presAssocID="{1AB02884-F5BE-48EE-80DB-69519DEEB9EC}" presName="Name37" presStyleLbl="parChTrans1D2" presStyleIdx="1" presStyleCnt="7"/>
      <dgm:spPr/>
      <dgm:t>
        <a:bodyPr/>
        <a:lstStyle/>
        <a:p>
          <a:endParaRPr lang="en-US"/>
        </a:p>
      </dgm:t>
    </dgm:pt>
    <dgm:pt modelId="{4CB7CF23-5AC2-4B82-8785-9F9EF3B3E0AF}" type="pres">
      <dgm:prSet presAssocID="{2253C45E-F535-426D-AC71-98FC8940D593}" presName="hierRoot2" presStyleCnt="0">
        <dgm:presLayoutVars>
          <dgm:hierBranch val="init"/>
        </dgm:presLayoutVars>
      </dgm:prSet>
      <dgm:spPr/>
    </dgm:pt>
    <dgm:pt modelId="{AC2D06E0-71B1-4E5C-A94F-A1EFD606166B}" type="pres">
      <dgm:prSet presAssocID="{2253C45E-F535-426D-AC71-98FC8940D593}" presName="rootComposite" presStyleCnt="0"/>
      <dgm:spPr/>
    </dgm:pt>
    <dgm:pt modelId="{45CA952A-CABF-4881-9F8E-D770F5B590EB}" type="pres">
      <dgm:prSet presAssocID="{2253C45E-F535-426D-AC71-98FC8940D593}" presName="rootText" presStyleLbl="node2" presStyleIdx="1" presStyleCnt="7" custScaleY="14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106B58-F407-4337-8F5A-A17D328EC618}" type="pres">
      <dgm:prSet presAssocID="{2253C45E-F535-426D-AC71-98FC8940D593}" presName="rootConnector" presStyleLbl="node2" presStyleIdx="1" presStyleCnt="7"/>
      <dgm:spPr/>
      <dgm:t>
        <a:bodyPr/>
        <a:lstStyle/>
        <a:p>
          <a:endParaRPr lang="en-US"/>
        </a:p>
      </dgm:t>
    </dgm:pt>
    <dgm:pt modelId="{BD7EDA9E-BA09-48A5-AEFA-3336595A9DE7}" type="pres">
      <dgm:prSet presAssocID="{2253C45E-F535-426D-AC71-98FC8940D593}" presName="hierChild4" presStyleCnt="0"/>
      <dgm:spPr/>
    </dgm:pt>
    <dgm:pt modelId="{8EE022C2-4CB4-4DCB-9233-89E1A8185B58}" type="pres">
      <dgm:prSet presAssocID="{2253C45E-F535-426D-AC71-98FC8940D593}" presName="hierChild5" presStyleCnt="0"/>
      <dgm:spPr/>
    </dgm:pt>
    <dgm:pt modelId="{2D4BE084-B60C-47BF-BCBF-B7DF2DDB1A0D}" type="pres">
      <dgm:prSet presAssocID="{0EEC5779-E9E8-4477-B783-16AC45CCD6D6}" presName="Name37" presStyleLbl="parChTrans1D2" presStyleIdx="2" presStyleCnt="7"/>
      <dgm:spPr/>
      <dgm:t>
        <a:bodyPr/>
        <a:lstStyle/>
        <a:p>
          <a:endParaRPr lang="en-US"/>
        </a:p>
      </dgm:t>
    </dgm:pt>
    <dgm:pt modelId="{C6C3CD9F-461B-43FA-B335-C71AEF0AFA57}" type="pres">
      <dgm:prSet presAssocID="{2B299FDF-7379-4BB8-AA46-2148F27F1F81}" presName="hierRoot2" presStyleCnt="0">
        <dgm:presLayoutVars>
          <dgm:hierBranch val="init"/>
        </dgm:presLayoutVars>
      </dgm:prSet>
      <dgm:spPr/>
    </dgm:pt>
    <dgm:pt modelId="{D5CE4BF3-28E0-43AD-ADDB-81BA70E3D5B7}" type="pres">
      <dgm:prSet presAssocID="{2B299FDF-7379-4BB8-AA46-2148F27F1F81}" presName="rootComposite" presStyleCnt="0"/>
      <dgm:spPr/>
    </dgm:pt>
    <dgm:pt modelId="{A1DDCCF2-001E-4083-8720-7C8BB6E192D1}" type="pres">
      <dgm:prSet presAssocID="{2B299FDF-7379-4BB8-AA46-2148F27F1F81}" presName="rootText" presStyleLbl="node2" presStyleIdx="2" presStyleCnt="7" custScaleY="14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5AD77-A10E-4673-9F18-4AE3B0D8D5AB}" type="pres">
      <dgm:prSet presAssocID="{2B299FDF-7379-4BB8-AA46-2148F27F1F81}" presName="rootConnector" presStyleLbl="node2" presStyleIdx="2" presStyleCnt="7"/>
      <dgm:spPr/>
      <dgm:t>
        <a:bodyPr/>
        <a:lstStyle/>
        <a:p>
          <a:endParaRPr lang="en-US"/>
        </a:p>
      </dgm:t>
    </dgm:pt>
    <dgm:pt modelId="{59EC9D32-2412-4900-AB04-9750D94602DC}" type="pres">
      <dgm:prSet presAssocID="{2B299FDF-7379-4BB8-AA46-2148F27F1F81}" presName="hierChild4" presStyleCnt="0"/>
      <dgm:spPr/>
    </dgm:pt>
    <dgm:pt modelId="{C3FC74B6-A78A-4E50-A9D3-415F5BB189AC}" type="pres">
      <dgm:prSet presAssocID="{2B299FDF-7379-4BB8-AA46-2148F27F1F81}" presName="hierChild5" presStyleCnt="0"/>
      <dgm:spPr/>
    </dgm:pt>
    <dgm:pt modelId="{13817B9F-2595-4025-AAAE-CD5D092BD4E7}" type="pres">
      <dgm:prSet presAssocID="{B714BB2E-B5D9-41FB-8196-F0D77A108D2A}" presName="Name37" presStyleLbl="parChTrans1D2" presStyleIdx="3" presStyleCnt="7"/>
      <dgm:spPr/>
      <dgm:t>
        <a:bodyPr/>
        <a:lstStyle/>
        <a:p>
          <a:endParaRPr lang="en-US"/>
        </a:p>
      </dgm:t>
    </dgm:pt>
    <dgm:pt modelId="{EC04D9F5-D987-47A7-AF73-767BFF3BBE63}" type="pres">
      <dgm:prSet presAssocID="{F103C151-24C3-4890-AAFC-C38F6A1667D2}" presName="hierRoot2" presStyleCnt="0">
        <dgm:presLayoutVars>
          <dgm:hierBranch val="init"/>
        </dgm:presLayoutVars>
      </dgm:prSet>
      <dgm:spPr/>
    </dgm:pt>
    <dgm:pt modelId="{2C1122DB-F505-46C1-B768-B4D536CA4C2A}" type="pres">
      <dgm:prSet presAssocID="{F103C151-24C3-4890-AAFC-C38F6A1667D2}" presName="rootComposite" presStyleCnt="0"/>
      <dgm:spPr/>
    </dgm:pt>
    <dgm:pt modelId="{035C810F-9BF4-4752-AAB1-2889973E5F00}" type="pres">
      <dgm:prSet presAssocID="{F103C151-24C3-4890-AAFC-C38F6A1667D2}" presName="rootText" presStyleLbl="node2" presStyleIdx="3" presStyleCnt="7" custScaleY="151396" custLinFactNeighborX="-9391" custLinFactNeighborY="2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76D53-C278-4F07-956D-CEEC78C9E564}" type="pres">
      <dgm:prSet presAssocID="{F103C151-24C3-4890-AAFC-C38F6A1667D2}" presName="rootConnector" presStyleLbl="node2" presStyleIdx="3" presStyleCnt="7"/>
      <dgm:spPr/>
      <dgm:t>
        <a:bodyPr/>
        <a:lstStyle/>
        <a:p>
          <a:endParaRPr lang="en-US"/>
        </a:p>
      </dgm:t>
    </dgm:pt>
    <dgm:pt modelId="{38A9E777-22D1-41F2-A683-A00EF3B2A480}" type="pres">
      <dgm:prSet presAssocID="{F103C151-24C3-4890-AAFC-C38F6A1667D2}" presName="hierChild4" presStyleCnt="0"/>
      <dgm:spPr/>
    </dgm:pt>
    <dgm:pt modelId="{C98BBF46-EE13-4F2A-B387-10CEAEB101FB}" type="pres">
      <dgm:prSet presAssocID="{F103C151-24C3-4890-AAFC-C38F6A1667D2}" presName="hierChild5" presStyleCnt="0"/>
      <dgm:spPr/>
    </dgm:pt>
    <dgm:pt modelId="{F57B0F3D-4C7C-43CC-87EE-12F199F4D586}" type="pres">
      <dgm:prSet presAssocID="{DED7B1C3-8982-4736-93E2-2ADD1593E006}" presName="Name37" presStyleLbl="parChTrans1D2" presStyleIdx="4" presStyleCnt="7"/>
      <dgm:spPr/>
      <dgm:t>
        <a:bodyPr/>
        <a:lstStyle/>
        <a:p>
          <a:endParaRPr lang="en-US"/>
        </a:p>
      </dgm:t>
    </dgm:pt>
    <dgm:pt modelId="{0654A77E-4D03-45A3-8390-2F84C616953B}" type="pres">
      <dgm:prSet presAssocID="{8D15D8A5-BB78-4239-AE6C-A91E0131BE4B}" presName="hierRoot2" presStyleCnt="0">
        <dgm:presLayoutVars>
          <dgm:hierBranch val="init"/>
        </dgm:presLayoutVars>
      </dgm:prSet>
      <dgm:spPr/>
    </dgm:pt>
    <dgm:pt modelId="{1C670308-984C-468B-BC7A-B39375975937}" type="pres">
      <dgm:prSet presAssocID="{8D15D8A5-BB78-4239-AE6C-A91E0131BE4B}" presName="rootComposite" presStyleCnt="0"/>
      <dgm:spPr/>
    </dgm:pt>
    <dgm:pt modelId="{D66A2639-7C1E-443F-AECB-4F89D6F1210D}" type="pres">
      <dgm:prSet presAssocID="{8D15D8A5-BB78-4239-AE6C-A91E0131BE4B}" presName="rootText" presStyleLbl="node2" presStyleIdx="4" presStyleCnt="7" custLinFactNeighborX="2972" custLinFactNeighborY="2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94BDA-D52B-415A-B93B-51808485A647}" type="pres">
      <dgm:prSet presAssocID="{8D15D8A5-BB78-4239-AE6C-A91E0131BE4B}" presName="rootConnector" presStyleLbl="node2" presStyleIdx="4" presStyleCnt="7"/>
      <dgm:spPr/>
      <dgm:t>
        <a:bodyPr/>
        <a:lstStyle/>
        <a:p>
          <a:endParaRPr lang="en-US"/>
        </a:p>
      </dgm:t>
    </dgm:pt>
    <dgm:pt modelId="{7CDE010B-CDC7-499D-912B-FA9B97A1DB7B}" type="pres">
      <dgm:prSet presAssocID="{8D15D8A5-BB78-4239-AE6C-A91E0131BE4B}" presName="hierChild4" presStyleCnt="0"/>
      <dgm:spPr/>
    </dgm:pt>
    <dgm:pt modelId="{0745F236-4AB5-46BB-9770-D2550FA1EB58}" type="pres">
      <dgm:prSet presAssocID="{8D15D8A5-BB78-4239-AE6C-A91E0131BE4B}" presName="hierChild5" presStyleCnt="0"/>
      <dgm:spPr/>
    </dgm:pt>
    <dgm:pt modelId="{07726941-855F-4CB7-886F-7DF46D457F5F}" type="pres">
      <dgm:prSet presAssocID="{715C3CB6-E2B3-4268-91A9-D85BF7985B6B}" presName="Name37" presStyleLbl="parChTrans1D2" presStyleIdx="5" presStyleCnt="7"/>
      <dgm:spPr/>
      <dgm:t>
        <a:bodyPr/>
        <a:lstStyle/>
        <a:p>
          <a:endParaRPr lang="en-US"/>
        </a:p>
      </dgm:t>
    </dgm:pt>
    <dgm:pt modelId="{10616378-DC85-493F-8C30-866D4328A44C}" type="pres">
      <dgm:prSet presAssocID="{A7DF6AE4-CBA0-41E3-9C72-02BA8CDE87B6}" presName="hierRoot2" presStyleCnt="0">
        <dgm:presLayoutVars>
          <dgm:hierBranch val="init"/>
        </dgm:presLayoutVars>
      </dgm:prSet>
      <dgm:spPr/>
    </dgm:pt>
    <dgm:pt modelId="{A15ED9A5-CBBA-4330-AB2B-7A3832E2A651}" type="pres">
      <dgm:prSet presAssocID="{A7DF6AE4-CBA0-41E3-9C72-02BA8CDE87B6}" presName="rootComposite" presStyleCnt="0"/>
      <dgm:spPr/>
    </dgm:pt>
    <dgm:pt modelId="{E41D8AAB-7F24-4C24-BC17-17594E02FF12}" type="pres">
      <dgm:prSet presAssocID="{A7DF6AE4-CBA0-41E3-9C72-02BA8CDE87B6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FE1739-3A9C-4095-8E31-4879A15D7C71}" type="pres">
      <dgm:prSet presAssocID="{A7DF6AE4-CBA0-41E3-9C72-02BA8CDE87B6}" presName="rootConnector" presStyleLbl="node2" presStyleIdx="5" presStyleCnt="7"/>
      <dgm:spPr/>
      <dgm:t>
        <a:bodyPr/>
        <a:lstStyle/>
        <a:p>
          <a:endParaRPr lang="en-US"/>
        </a:p>
      </dgm:t>
    </dgm:pt>
    <dgm:pt modelId="{8AA35A4B-E1D0-4D81-9A93-73D6F4FCECCD}" type="pres">
      <dgm:prSet presAssocID="{A7DF6AE4-CBA0-41E3-9C72-02BA8CDE87B6}" presName="hierChild4" presStyleCnt="0"/>
      <dgm:spPr/>
    </dgm:pt>
    <dgm:pt modelId="{7DD66B4D-3C7F-4740-AB2F-DDC6B95F4D73}" type="pres">
      <dgm:prSet presAssocID="{A7DF6AE4-CBA0-41E3-9C72-02BA8CDE87B6}" presName="hierChild5" presStyleCnt="0"/>
      <dgm:spPr/>
    </dgm:pt>
    <dgm:pt modelId="{B54FC49A-D456-4565-B8BD-426CC5A0EB8C}" type="pres">
      <dgm:prSet presAssocID="{E48982A6-6C20-498B-9E55-17AC44283735}" presName="Name37" presStyleLbl="parChTrans1D2" presStyleIdx="6" presStyleCnt="7"/>
      <dgm:spPr/>
      <dgm:t>
        <a:bodyPr/>
        <a:lstStyle/>
        <a:p>
          <a:endParaRPr lang="en-US"/>
        </a:p>
      </dgm:t>
    </dgm:pt>
    <dgm:pt modelId="{1BC33861-012D-41CD-9B98-A261A75BF2B9}" type="pres">
      <dgm:prSet presAssocID="{8D6AD78E-0E60-400B-B072-E2C52730F5BB}" presName="hierRoot2" presStyleCnt="0">
        <dgm:presLayoutVars>
          <dgm:hierBranch val="init"/>
        </dgm:presLayoutVars>
      </dgm:prSet>
      <dgm:spPr/>
    </dgm:pt>
    <dgm:pt modelId="{2704264E-1E61-4F75-9545-4088E32DFA96}" type="pres">
      <dgm:prSet presAssocID="{8D6AD78E-0E60-400B-B072-E2C52730F5BB}" presName="rootComposite" presStyleCnt="0"/>
      <dgm:spPr/>
    </dgm:pt>
    <dgm:pt modelId="{4030EA01-A9CA-4D49-BB6C-8727BDDD7EAD}" type="pres">
      <dgm:prSet presAssocID="{8D6AD78E-0E60-400B-B072-E2C52730F5BB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A36A7D-CED1-47DB-88D7-BCE225156A66}" type="pres">
      <dgm:prSet presAssocID="{8D6AD78E-0E60-400B-B072-E2C52730F5BB}" presName="rootConnector" presStyleLbl="node2" presStyleIdx="6" presStyleCnt="7"/>
      <dgm:spPr/>
      <dgm:t>
        <a:bodyPr/>
        <a:lstStyle/>
        <a:p>
          <a:endParaRPr lang="en-US"/>
        </a:p>
      </dgm:t>
    </dgm:pt>
    <dgm:pt modelId="{79D8C677-A6D7-4803-9D7B-017571024871}" type="pres">
      <dgm:prSet presAssocID="{8D6AD78E-0E60-400B-B072-E2C52730F5BB}" presName="hierChild4" presStyleCnt="0"/>
      <dgm:spPr/>
    </dgm:pt>
    <dgm:pt modelId="{C7493708-8A68-469E-8F6A-A0F72F377AF4}" type="pres">
      <dgm:prSet presAssocID="{8D6AD78E-0E60-400B-B072-E2C52730F5BB}" presName="hierChild5" presStyleCnt="0"/>
      <dgm:spPr/>
    </dgm:pt>
    <dgm:pt modelId="{73364F34-DB7B-4EC6-8FFF-AAD4F8E37BE1}" type="pres">
      <dgm:prSet presAssocID="{3A72A5AD-B653-4228-8019-CAE89F68C191}" presName="hierChild3" presStyleCnt="0"/>
      <dgm:spPr/>
    </dgm:pt>
  </dgm:ptLst>
  <dgm:cxnLst>
    <dgm:cxn modelId="{3CD64E4D-0662-4CCE-8646-AA65C1794FB8}" srcId="{5D53E5FF-C6E3-4200-8F33-5E50BF9526FE}" destId="{8346C013-82B6-495F-8F74-9C86E88D9D1A}" srcOrd="0" destOrd="0" parTransId="{38299E10-EC05-4555-B77C-021A4401B19B}" sibTransId="{EAE7E311-929D-4D85-A2EA-9BB17F016EB5}"/>
    <dgm:cxn modelId="{CE6B0AB0-A8D4-4E31-BFDC-19BAD12D7520}" type="presOf" srcId="{B714BB2E-B5D9-41FB-8196-F0D77A108D2A}" destId="{13817B9F-2595-4025-AAAE-CD5D092BD4E7}" srcOrd="0" destOrd="0" presId="urn:microsoft.com/office/officeart/2005/8/layout/orgChart1"/>
    <dgm:cxn modelId="{94BCFA87-CE12-426A-AB36-81D09B22DF21}" type="presOf" srcId="{8D6AD78E-0E60-400B-B072-E2C52730F5BB}" destId="{42A36A7D-CED1-47DB-88D7-BCE225156A66}" srcOrd="1" destOrd="0" presId="urn:microsoft.com/office/officeart/2005/8/layout/orgChart1"/>
    <dgm:cxn modelId="{49F762AA-52C7-4D1C-BD9C-E2FD80F1A108}" type="presOf" srcId="{29180100-66AB-4F87-A4AE-CAA68DE9AAAF}" destId="{9C77099F-1867-4F1E-B1A5-4B5D92E17FEF}" srcOrd="0" destOrd="0" presId="urn:microsoft.com/office/officeart/2005/8/layout/orgChart1"/>
    <dgm:cxn modelId="{F238193F-96F2-47BC-BD57-0EDF01104E96}" type="presOf" srcId="{A7DF6AE4-CBA0-41E3-9C72-02BA8CDE87B6}" destId="{B1FE1739-3A9C-4095-8E31-4879A15D7C71}" srcOrd="1" destOrd="0" presId="urn:microsoft.com/office/officeart/2005/8/layout/orgChart1"/>
    <dgm:cxn modelId="{47F85A4E-2989-442C-A04F-9F3725773800}" type="presOf" srcId="{3A72A5AD-B653-4228-8019-CAE89F68C191}" destId="{1D54C74E-7AEC-4800-9BA7-C4A7A9FEB134}" srcOrd="1" destOrd="0" presId="urn:microsoft.com/office/officeart/2005/8/layout/orgChart1"/>
    <dgm:cxn modelId="{8B7E2673-5AEC-456F-BD22-840BEC265859}" type="presOf" srcId="{A27FCE0A-CCFE-40E8-B3C9-CC149790D7B1}" destId="{20611F30-346E-4B8C-9A4B-F3A12FF0B37F}" srcOrd="1" destOrd="0" presId="urn:microsoft.com/office/officeart/2005/8/layout/orgChart1"/>
    <dgm:cxn modelId="{171470A2-9CFC-46E6-B400-98D3C563F105}" type="presOf" srcId="{2B299FDF-7379-4BB8-AA46-2148F27F1F81}" destId="{A1DDCCF2-001E-4083-8720-7C8BB6E192D1}" srcOrd="0" destOrd="0" presId="urn:microsoft.com/office/officeart/2005/8/layout/orgChart1"/>
    <dgm:cxn modelId="{329A0061-16B8-4134-B83F-15629327A643}" type="presOf" srcId="{0EEC5779-E9E8-4477-B783-16AC45CCD6D6}" destId="{2D4BE084-B60C-47BF-BCBF-B7DF2DDB1A0D}" srcOrd="0" destOrd="0" presId="urn:microsoft.com/office/officeart/2005/8/layout/orgChart1"/>
    <dgm:cxn modelId="{530BA591-C23C-41CC-A8DB-D18883B32414}" srcId="{3A72A5AD-B653-4228-8019-CAE89F68C191}" destId="{2253C45E-F535-426D-AC71-98FC8940D593}" srcOrd="1" destOrd="0" parTransId="{1AB02884-F5BE-48EE-80DB-69519DEEB9EC}" sibTransId="{DFFF0CB0-6F72-42F1-B3A1-7D6CFE7FD607}"/>
    <dgm:cxn modelId="{E35E69C8-255A-43B4-A4A6-CFD26251266A}" type="presOf" srcId="{8D15D8A5-BB78-4239-AE6C-A91E0131BE4B}" destId="{B9094BDA-D52B-415A-B93B-51808485A647}" srcOrd="1" destOrd="0" presId="urn:microsoft.com/office/officeart/2005/8/layout/orgChart1"/>
    <dgm:cxn modelId="{0440A807-5DD0-4572-AFA5-DFF25BC3F91F}" type="presOf" srcId="{A27FCE0A-CCFE-40E8-B3C9-CC149790D7B1}" destId="{917C7C17-9707-4D09-9C63-12E7C14D0A73}" srcOrd="0" destOrd="0" presId="urn:microsoft.com/office/officeart/2005/8/layout/orgChart1"/>
    <dgm:cxn modelId="{AB7D92C3-C50E-4A09-A6A3-DAB4DF249982}" type="presOf" srcId="{E48982A6-6C20-498B-9E55-17AC44283735}" destId="{B54FC49A-D456-4565-B8BD-426CC5A0EB8C}" srcOrd="0" destOrd="0" presId="urn:microsoft.com/office/officeart/2005/8/layout/orgChart1"/>
    <dgm:cxn modelId="{3A173CF8-3D97-4C83-B0A2-9EF32346A822}" type="presOf" srcId="{8D6AD78E-0E60-400B-B072-E2C52730F5BB}" destId="{4030EA01-A9CA-4D49-BB6C-8727BDDD7EAD}" srcOrd="0" destOrd="0" presId="urn:microsoft.com/office/officeart/2005/8/layout/orgChart1"/>
    <dgm:cxn modelId="{C0B96AB0-BF81-4B69-AD16-711B0232E43E}" type="presOf" srcId="{2253C45E-F535-426D-AC71-98FC8940D593}" destId="{79106B58-F407-4337-8F5A-A17D328EC618}" srcOrd="1" destOrd="0" presId="urn:microsoft.com/office/officeart/2005/8/layout/orgChart1"/>
    <dgm:cxn modelId="{C72D61E9-2607-486D-939A-D3538F783E9F}" type="presOf" srcId="{B5519A0D-D02D-4654-8DBD-3A6893811747}" destId="{AE53E11A-BA9F-4E1D-BF78-73739077FF78}" srcOrd="0" destOrd="0" presId="urn:microsoft.com/office/officeart/2005/8/layout/orgChart1"/>
    <dgm:cxn modelId="{105DC879-490C-400C-BE1C-67F1463E9633}" srcId="{3A72A5AD-B653-4228-8019-CAE89F68C191}" destId="{2B299FDF-7379-4BB8-AA46-2148F27F1F81}" srcOrd="2" destOrd="0" parTransId="{0EEC5779-E9E8-4477-B783-16AC45CCD6D6}" sibTransId="{659CCDC0-C086-4E17-A49D-650E26A01571}"/>
    <dgm:cxn modelId="{CAF89AA0-8AB4-4A2A-8235-F39C91FA5AC0}" type="presOf" srcId="{1AB02884-F5BE-48EE-80DB-69519DEEB9EC}" destId="{F4DF280A-5FB2-43FA-A1FA-9A29A392F8C1}" srcOrd="0" destOrd="0" presId="urn:microsoft.com/office/officeart/2005/8/layout/orgChart1"/>
    <dgm:cxn modelId="{DDD4D0ED-67B9-4E67-9F33-0082B95E71E7}" srcId="{B5519A0D-D02D-4654-8DBD-3A6893811747}" destId="{A27FCE0A-CCFE-40E8-B3C9-CC149790D7B1}" srcOrd="0" destOrd="0" parTransId="{196CFC08-F295-47FD-82D8-9D6A888A6B54}" sibTransId="{714E98A0-86E5-481E-9BB7-E08FAB88DC9D}"/>
    <dgm:cxn modelId="{DE9FE49A-13D7-4E15-97A6-2A56EC79D6AD}" type="presOf" srcId="{8D15D8A5-BB78-4239-AE6C-A91E0131BE4B}" destId="{D66A2639-7C1E-443F-AECB-4F89D6F1210D}" srcOrd="0" destOrd="0" presId="urn:microsoft.com/office/officeart/2005/8/layout/orgChart1"/>
    <dgm:cxn modelId="{1DBD42FF-1E71-4A71-9BAF-D147E81EFEA1}" type="presOf" srcId="{8346C013-82B6-495F-8F74-9C86E88D9D1A}" destId="{04BF4F86-E175-47D5-8F4D-7AE6BC3F83FF}" srcOrd="1" destOrd="0" presId="urn:microsoft.com/office/officeart/2005/8/layout/orgChart1"/>
    <dgm:cxn modelId="{9331ED52-E835-4827-ACB7-BF2D945535F6}" srcId="{3A72A5AD-B653-4228-8019-CAE89F68C191}" destId="{B5519A0D-D02D-4654-8DBD-3A6893811747}" srcOrd="0" destOrd="0" parTransId="{29180100-66AB-4F87-A4AE-CAA68DE9AAAF}" sibTransId="{16B7A7F0-B752-4AC5-87AB-0D22D2605274}"/>
    <dgm:cxn modelId="{9E6CD6E9-6D88-4105-AA1A-040BBD7C4FBD}" type="presOf" srcId="{A7DF6AE4-CBA0-41E3-9C72-02BA8CDE87B6}" destId="{E41D8AAB-7F24-4C24-BC17-17594E02FF12}" srcOrd="0" destOrd="0" presId="urn:microsoft.com/office/officeart/2005/8/layout/orgChart1"/>
    <dgm:cxn modelId="{5CF5C1B1-7A55-4E62-B1DD-AB1623DCCED2}" type="presOf" srcId="{715C3CB6-E2B3-4268-91A9-D85BF7985B6B}" destId="{07726941-855F-4CB7-886F-7DF46D457F5F}" srcOrd="0" destOrd="0" presId="urn:microsoft.com/office/officeart/2005/8/layout/orgChart1"/>
    <dgm:cxn modelId="{FBDCA1F6-4A26-4A04-807B-4C8A01A0DB52}" type="presOf" srcId="{2253C45E-F535-426D-AC71-98FC8940D593}" destId="{45CA952A-CABF-4881-9F8E-D770F5B590EB}" srcOrd="0" destOrd="0" presId="urn:microsoft.com/office/officeart/2005/8/layout/orgChart1"/>
    <dgm:cxn modelId="{65E542B5-269D-4F87-80A0-C924ABDDA4FD}" type="presOf" srcId="{3A72A5AD-B653-4228-8019-CAE89F68C191}" destId="{95F2977E-D98D-4F95-8F56-1577F71B8E9D}" srcOrd="0" destOrd="0" presId="urn:microsoft.com/office/officeart/2005/8/layout/orgChart1"/>
    <dgm:cxn modelId="{AE274AFC-323F-4817-8203-801BEDDB8329}" type="presOf" srcId="{DED7B1C3-8982-4736-93E2-2ADD1593E006}" destId="{F57B0F3D-4C7C-43CC-87EE-12F199F4D586}" srcOrd="0" destOrd="0" presId="urn:microsoft.com/office/officeart/2005/8/layout/orgChart1"/>
    <dgm:cxn modelId="{137495AD-8294-47B2-B3B3-5CA5024E1208}" type="presOf" srcId="{196CFC08-F295-47FD-82D8-9D6A888A6B54}" destId="{4C594D0B-BCE7-4A61-A119-3F7A486B3241}" srcOrd="0" destOrd="0" presId="urn:microsoft.com/office/officeart/2005/8/layout/orgChart1"/>
    <dgm:cxn modelId="{86F25342-8A6D-4AF0-91EF-66B038FEF871}" srcId="{3A72A5AD-B653-4228-8019-CAE89F68C191}" destId="{8D15D8A5-BB78-4239-AE6C-A91E0131BE4B}" srcOrd="4" destOrd="0" parTransId="{DED7B1C3-8982-4736-93E2-2ADD1593E006}" sibTransId="{6BEAB242-1661-45A5-B379-225C3A362E4D}"/>
    <dgm:cxn modelId="{F06A0897-9412-42F5-B6CF-597DA38F2A09}" type="presOf" srcId="{F103C151-24C3-4890-AAFC-C38F6A1667D2}" destId="{035C810F-9BF4-4752-AAB1-2889973E5F00}" srcOrd="0" destOrd="0" presId="urn:microsoft.com/office/officeart/2005/8/layout/orgChart1"/>
    <dgm:cxn modelId="{4BCF456F-B4A2-4E1F-A752-ABA921C75E6F}" type="presOf" srcId="{2B299FDF-7379-4BB8-AA46-2148F27F1F81}" destId="{5AB5AD77-A10E-4673-9F18-4AE3B0D8D5AB}" srcOrd="1" destOrd="0" presId="urn:microsoft.com/office/officeart/2005/8/layout/orgChart1"/>
    <dgm:cxn modelId="{0A7D2972-5A6E-415C-BF7B-DA448CFE18E0}" type="presOf" srcId="{B5519A0D-D02D-4654-8DBD-3A6893811747}" destId="{B60BA860-230C-4B16-AC52-2ADDF7EC008F}" srcOrd="1" destOrd="0" presId="urn:microsoft.com/office/officeart/2005/8/layout/orgChart1"/>
    <dgm:cxn modelId="{3FA3207A-4221-4913-B570-249788168AD1}" srcId="{3A72A5AD-B653-4228-8019-CAE89F68C191}" destId="{A7DF6AE4-CBA0-41E3-9C72-02BA8CDE87B6}" srcOrd="5" destOrd="0" parTransId="{715C3CB6-E2B3-4268-91A9-D85BF7985B6B}" sibTransId="{44F34B6C-1ACB-4810-BEE6-2206C510CA63}"/>
    <dgm:cxn modelId="{2775EEEF-7DB8-4AB8-907B-E0B68686118A}" srcId="{3A72A5AD-B653-4228-8019-CAE89F68C191}" destId="{8D6AD78E-0E60-400B-B072-E2C52730F5BB}" srcOrd="6" destOrd="0" parTransId="{E48982A6-6C20-498B-9E55-17AC44283735}" sibTransId="{85637226-A69C-44DF-9333-B7F99B21323C}"/>
    <dgm:cxn modelId="{9E461D07-A8DE-4446-96AE-89C6A7430D8B}" srcId="{3A72A5AD-B653-4228-8019-CAE89F68C191}" destId="{F103C151-24C3-4890-AAFC-C38F6A1667D2}" srcOrd="3" destOrd="0" parTransId="{B714BB2E-B5D9-41FB-8196-F0D77A108D2A}" sibTransId="{FF3632A4-8658-4D9F-80A5-493A753E5113}"/>
    <dgm:cxn modelId="{88ECD679-AD44-44CA-ABAE-39D6DDE12EDE}" type="presOf" srcId="{F103C151-24C3-4890-AAFC-C38F6A1667D2}" destId="{B4576D53-C278-4F07-956D-CEEC78C9E564}" srcOrd="1" destOrd="0" presId="urn:microsoft.com/office/officeart/2005/8/layout/orgChart1"/>
    <dgm:cxn modelId="{A826D0AA-9453-4167-853D-047E07D04BD2}" type="presOf" srcId="{8346C013-82B6-495F-8F74-9C86E88D9D1A}" destId="{C171B4BF-0C4E-4F85-BFE7-2C274094669F}" srcOrd="0" destOrd="0" presId="urn:microsoft.com/office/officeart/2005/8/layout/orgChart1"/>
    <dgm:cxn modelId="{DDD29E8C-AA9C-4CE6-AC0C-8BEEE919A6AD}" type="presOf" srcId="{5D53E5FF-C6E3-4200-8F33-5E50BF9526FE}" destId="{31F643B1-9620-43D6-9A5B-04FE7DDC3890}" srcOrd="0" destOrd="0" presId="urn:microsoft.com/office/officeart/2005/8/layout/orgChart1"/>
    <dgm:cxn modelId="{F109472F-BBB7-421B-A56F-AC1A7915CE7C}" srcId="{5D53E5FF-C6E3-4200-8F33-5E50BF9526FE}" destId="{3A72A5AD-B653-4228-8019-CAE89F68C191}" srcOrd="1" destOrd="0" parTransId="{DF72E373-6421-46F8-B6E4-4DDC3A859A40}" sibTransId="{05EAE231-9F1E-433B-95AA-8556E3B992E2}"/>
    <dgm:cxn modelId="{A0EB8A70-9F67-4F1D-835C-850C5A81AFD3}" type="presParOf" srcId="{31F643B1-9620-43D6-9A5B-04FE7DDC3890}" destId="{E0CEE614-01A9-43FB-8573-07F7953B94A8}" srcOrd="0" destOrd="0" presId="urn:microsoft.com/office/officeart/2005/8/layout/orgChart1"/>
    <dgm:cxn modelId="{60A05021-D591-4469-8877-08821360BE0A}" type="presParOf" srcId="{E0CEE614-01A9-43FB-8573-07F7953B94A8}" destId="{EA20EEB8-D01B-4271-9C72-D2041403DFDF}" srcOrd="0" destOrd="0" presId="urn:microsoft.com/office/officeart/2005/8/layout/orgChart1"/>
    <dgm:cxn modelId="{8BA456F9-2F36-43A9-B55D-DF7B9A621CC0}" type="presParOf" srcId="{EA20EEB8-D01B-4271-9C72-D2041403DFDF}" destId="{C171B4BF-0C4E-4F85-BFE7-2C274094669F}" srcOrd="0" destOrd="0" presId="urn:microsoft.com/office/officeart/2005/8/layout/orgChart1"/>
    <dgm:cxn modelId="{6BF69B6F-7ABE-40E2-A938-DC394FE9E2A2}" type="presParOf" srcId="{EA20EEB8-D01B-4271-9C72-D2041403DFDF}" destId="{04BF4F86-E175-47D5-8F4D-7AE6BC3F83FF}" srcOrd="1" destOrd="0" presId="urn:microsoft.com/office/officeart/2005/8/layout/orgChart1"/>
    <dgm:cxn modelId="{D0F97C18-8535-44B9-9F8A-79AE45AE177B}" type="presParOf" srcId="{E0CEE614-01A9-43FB-8573-07F7953B94A8}" destId="{E34C5761-9D3B-4CF6-BC3E-7154DB193B08}" srcOrd="1" destOrd="0" presId="urn:microsoft.com/office/officeart/2005/8/layout/orgChart1"/>
    <dgm:cxn modelId="{13395B8E-4963-4EF1-9C67-ACA28068AA4D}" type="presParOf" srcId="{E0CEE614-01A9-43FB-8573-07F7953B94A8}" destId="{B56CAF90-B10C-4637-8F37-70AC6720C040}" srcOrd="2" destOrd="0" presId="urn:microsoft.com/office/officeart/2005/8/layout/orgChart1"/>
    <dgm:cxn modelId="{465C6780-1D3E-40DD-8B65-27950A82BE87}" type="presParOf" srcId="{31F643B1-9620-43D6-9A5B-04FE7DDC3890}" destId="{AFF324B6-5688-4360-B02E-4C6FA83F94A1}" srcOrd="1" destOrd="0" presId="urn:microsoft.com/office/officeart/2005/8/layout/orgChart1"/>
    <dgm:cxn modelId="{42B5925A-D6EF-486C-BB2E-FAB7C33F3766}" type="presParOf" srcId="{AFF324B6-5688-4360-B02E-4C6FA83F94A1}" destId="{F4EA0E67-0485-45C6-AC2E-D256B45AB084}" srcOrd="0" destOrd="0" presId="urn:microsoft.com/office/officeart/2005/8/layout/orgChart1"/>
    <dgm:cxn modelId="{CA5361BA-C82F-460C-811B-8B626D5E0943}" type="presParOf" srcId="{F4EA0E67-0485-45C6-AC2E-D256B45AB084}" destId="{95F2977E-D98D-4F95-8F56-1577F71B8E9D}" srcOrd="0" destOrd="0" presId="urn:microsoft.com/office/officeart/2005/8/layout/orgChart1"/>
    <dgm:cxn modelId="{4F2CE972-B138-405A-B0D4-9C8050F490B9}" type="presParOf" srcId="{F4EA0E67-0485-45C6-AC2E-D256B45AB084}" destId="{1D54C74E-7AEC-4800-9BA7-C4A7A9FEB134}" srcOrd="1" destOrd="0" presId="urn:microsoft.com/office/officeart/2005/8/layout/orgChart1"/>
    <dgm:cxn modelId="{91D69B41-52FF-4E51-BB10-8EA324290DE6}" type="presParOf" srcId="{AFF324B6-5688-4360-B02E-4C6FA83F94A1}" destId="{B4A38213-0FD4-43F2-8CB9-302A03246097}" srcOrd="1" destOrd="0" presId="urn:microsoft.com/office/officeart/2005/8/layout/orgChart1"/>
    <dgm:cxn modelId="{B8A7DA88-D003-42E8-A40B-34A0861204FD}" type="presParOf" srcId="{B4A38213-0FD4-43F2-8CB9-302A03246097}" destId="{9C77099F-1867-4F1E-B1A5-4B5D92E17FEF}" srcOrd="0" destOrd="0" presId="urn:microsoft.com/office/officeart/2005/8/layout/orgChart1"/>
    <dgm:cxn modelId="{A52AE206-A4E2-4612-8325-A12D91AC1050}" type="presParOf" srcId="{B4A38213-0FD4-43F2-8CB9-302A03246097}" destId="{964B15AA-5D33-417F-9E5B-A41FE9CE7B84}" srcOrd="1" destOrd="0" presId="urn:microsoft.com/office/officeart/2005/8/layout/orgChart1"/>
    <dgm:cxn modelId="{FEB52729-D754-40E9-B71B-96729C0418AA}" type="presParOf" srcId="{964B15AA-5D33-417F-9E5B-A41FE9CE7B84}" destId="{6E3E5A1F-1974-4292-A04E-EF61E852BC3B}" srcOrd="0" destOrd="0" presId="urn:microsoft.com/office/officeart/2005/8/layout/orgChart1"/>
    <dgm:cxn modelId="{49CA1435-626A-43D7-983A-A40BC85C37DA}" type="presParOf" srcId="{6E3E5A1F-1974-4292-A04E-EF61E852BC3B}" destId="{AE53E11A-BA9F-4E1D-BF78-73739077FF78}" srcOrd="0" destOrd="0" presId="urn:microsoft.com/office/officeart/2005/8/layout/orgChart1"/>
    <dgm:cxn modelId="{E38E9406-6BDA-4679-9BF9-69342CAB1425}" type="presParOf" srcId="{6E3E5A1F-1974-4292-A04E-EF61E852BC3B}" destId="{B60BA860-230C-4B16-AC52-2ADDF7EC008F}" srcOrd="1" destOrd="0" presId="urn:microsoft.com/office/officeart/2005/8/layout/orgChart1"/>
    <dgm:cxn modelId="{76E73DA0-5722-4F0B-AE92-F0727132EB0A}" type="presParOf" srcId="{964B15AA-5D33-417F-9E5B-A41FE9CE7B84}" destId="{9D961034-3883-4D84-BAF8-53991966D713}" srcOrd="1" destOrd="0" presId="urn:microsoft.com/office/officeart/2005/8/layout/orgChart1"/>
    <dgm:cxn modelId="{05CF3CB4-FE25-4489-B234-B768F11F3A56}" type="presParOf" srcId="{964B15AA-5D33-417F-9E5B-A41FE9CE7B84}" destId="{AF4DE036-FBE8-434C-B26E-199D62126086}" srcOrd="2" destOrd="0" presId="urn:microsoft.com/office/officeart/2005/8/layout/orgChart1"/>
    <dgm:cxn modelId="{366BEE29-FB04-4DE9-A188-9D8ADAEBC90C}" type="presParOf" srcId="{AF4DE036-FBE8-434C-B26E-199D62126086}" destId="{4C594D0B-BCE7-4A61-A119-3F7A486B3241}" srcOrd="0" destOrd="0" presId="urn:microsoft.com/office/officeart/2005/8/layout/orgChart1"/>
    <dgm:cxn modelId="{7F64BF5C-FE46-472E-9549-3143230EC15B}" type="presParOf" srcId="{AF4DE036-FBE8-434C-B26E-199D62126086}" destId="{5264DD37-2FE4-4AAF-BCC7-12A047EFDE3E}" srcOrd="1" destOrd="0" presId="urn:microsoft.com/office/officeart/2005/8/layout/orgChart1"/>
    <dgm:cxn modelId="{38DD50A0-165B-481A-A510-5A172570CD2B}" type="presParOf" srcId="{5264DD37-2FE4-4AAF-BCC7-12A047EFDE3E}" destId="{C4F3FB96-B7FA-45CF-B35B-127EE1D3F885}" srcOrd="0" destOrd="0" presId="urn:microsoft.com/office/officeart/2005/8/layout/orgChart1"/>
    <dgm:cxn modelId="{EB55CDA0-DB6A-4A01-8CC7-9DFDFC92CC78}" type="presParOf" srcId="{C4F3FB96-B7FA-45CF-B35B-127EE1D3F885}" destId="{917C7C17-9707-4D09-9C63-12E7C14D0A73}" srcOrd="0" destOrd="0" presId="urn:microsoft.com/office/officeart/2005/8/layout/orgChart1"/>
    <dgm:cxn modelId="{A85CC6E7-D744-44A0-8100-C2B3AF5D17DD}" type="presParOf" srcId="{C4F3FB96-B7FA-45CF-B35B-127EE1D3F885}" destId="{20611F30-346E-4B8C-9A4B-F3A12FF0B37F}" srcOrd="1" destOrd="0" presId="urn:microsoft.com/office/officeart/2005/8/layout/orgChart1"/>
    <dgm:cxn modelId="{D92F3231-34A6-4C28-BEE7-152963D7D104}" type="presParOf" srcId="{5264DD37-2FE4-4AAF-BCC7-12A047EFDE3E}" destId="{F84816F6-9396-4562-B54A-4E8F75E2BDE8}" srcOrd="1" destOrd="0" presId="urn:microsoft.com/office/officeart/2005/8/layout/orgChart1"/>
    <dgm:cxn modelId="{1135439C-248F-43F5-9355-2818461FD27C}" type="presParOf" srcId="{5264DD37-2FE4-4AAF-BCC7-12A047EFDE3E}" destId="{D06046BE-E65B-4BE6-AD2F-5C3A05C77D6F}" srcOrd="2" destOrd="0" presId="urn:microsoft.com/office/officeart/2005/8/layout/orgChart1"/>
    <dgm:cxn modelId="{09799E07-9824-4C1A-99FA-C0FC93925CE6}" type="presParOf" srcId="{B4A38213-0FD4-43F2-8CB9-302A03246097}" destId="{F4DF280A-5FB2-43FA-A1FA-9A29A392F8C1}" srcOrd="2" destOrd="0" presId="urn:microsoft.com/office/officeart/2005/8/layout/orgChart1"/>
    <dgm:cxn modelId="{03B9C3A0-095E-4442-B76E-ADC68BAC64D5}" type="presParOf" srcId="{B4A38213-0FD4-43F2-8CB9-302A03246097}" destId="{4CB7CF23-5AC2-4B82-8785-9F9EF3B3E0AF}" srcOrd="3" destOrd="0" presId="urn:microsoft.com/office/officeart/2005/8/layout/orgChart1"/>
    <dgm:cxn modelId="{25194916-E18C-4800-A126-E37825BFA362}" type="presParOf" srcId="{4CB7CF23-5AC2-4B82-8785-9F9EF3B3E0AF}" destId="{AC2D06E0-71B1-4E5C-A94F-A1EFD606166B}" srcOrd="0" destOrd="0" presId="urn:microsoft.com/office/officeart/2005/8/layout/orgChart1"/>
    <dgm:cxn modelId="{4C1514EE-3514-4221-B1C6-A2E611734FF9}" type="presParOf" srcId="{AC2D06E0-71B1-4E5C-A94F-A1EFD606166B}" destId="{45CA952A-CABF-4881-9F8E-D770F5B590EB}" srcOrd="0" destOrd="0" presId="urn:microsoft.com/office/officeart/2005/8/layout/orgChart1"/>
    <dgm:cxn modelId="{24A59C20-7ABA-4F14-8F30-C6B3EE7F77A8}" type="presParOf" srcId="{AC2D06E0-71B1-4E5C-A94F-A1EFD606166B}" destId="{79106B58-F407-4337-8F5A-A17D328EC618}" srcOrd="1" destOrd="0" presId="urn:microsoft.com/office/officeart/2005/8/layout/orgChart1"/>
    <dgm:cxn modelId="{DE7CC2B7-ECF2-45B7-8FBA-AFB82CEA0965}" type="presParOf" srcId="{4CB7CF23-5AC2-4B82-8785-9F9EF3B3E0AF}" destId="{BD7EDA9E-BA09-48A5-AEFA-3336595A9DE7}" srcOrd="1" destOrd="0" presId="urn:microsoft.com/office/officeart/2005/8/layout/orgChart1"/>
    <dgm:cxn modelId="{CBFAB8C5-E645-47E6-B0D6-FD7DB444BA3D}" type="presParOf" srcId="{4CB7CF23-5AC2-4B82-8785-9F9EF3B3E0AF}" destId="{8EE022C2-4CB4-4DCB-9233-89E1A8185B58}" srcOrd="2" destOrd="0" presId="urn:microsoft.com/office/officeart/2005/8/layout/orgChart1"/>
    <dgm:cxn modelId="{43328948-7826-4272-BAED-EA4185CFEDDC}" type="presParOf" srcId="{B4A38213-0FD4-43F2-8CB9-302A03246097}" destId="{2D4BE084-B60C-47BF-BCBF-B7DF2DDB1A0D}" srcOrd="4" destOrd="0" presId="urn:microsoft.com/office/officeart/2005/8/layout/orgChart1"/>
    <dgm:cxn modelId="{D7D2B7BD-4DFC-4AB9-9389-5E6EEF0D1148}" type="presParOf" srcId="{B4A38213-0FD4-43F2-8CB9-302A03246097}" destId="{C6C3CD9F-461B-43FA-B335-C71AEF0AFA57}" srcOrd="5" destOrd="0" presId="urn:microsoft.com/office/officeart/2005/8/layout/orgChart1"/>
    <dgm:cxn modelId="{39A4292E-288F-4D42-8691-8211FA9DAE43}" type="presParOf" srcId="{C6C3CD9F-461B-43FA-B335-C71AEF0AFA57}" destId="{D5CE4BF3-28E0-43AD-ADDB-81BA70E3D5B7}" srcOrd="0" destOrd="0" presId="urn:microsoft.com/office/officeart/2005/8/layout/orgChart1"/>
    <dgm:cxn modelId="{048A8B7B-F9E5-45B5-8C92-E9A3A3D17D1F}" type="presParOf" srcId="{D5CE4BF3-28E0-43AD-ADDB-81BA70E3D5B7}" destId="{A1DDCCF2-001E-4083-8720-7C8BB6E192D1}" srcOrd="0" destOrd="0" presId="urn:microsoft.com/office/officeart/2005/8/layout/orgChart1"/>
    <dgm:cxn modelId="{E06BFE14-8393-4060-B4B8-AF4F7708032F}" type="presParOf" srcId="{D5CE4BF3-28E0-43AD-ADDB-81BA70E3D5B7}" destId="{5AB5AD77-A10E-4673-9F18-4AE3B0D8D5AB}" srcOrd="1" destOrd="0" presId="urn:microsoft.com/office/officeart/2005/8/layout/orgChart1"/>
    <dgm:cxn modelId="{42B2C91B-65F9-4EBA-B5D6-D40C9BF48264}" type="presParOf" srcId="{C6C3CD9F-461B-43FA-B335-C71AEF0AFA57}" destId="{59EC9D32-2412-4900-AB04-9750D94602DC}" srcOrd="1" destOrd="0" presId="urn:microsoft.com/office/officeart/2005/8/layout/orgChart1"/>
    <dgm:cxn modelId="{FEA3B16D-9E9C-4A28-9242-CCDD76AB974F}" type="presParOf" srcId="{C6C3CD9F-461B-43FA-B335-C71AEF0AFA57}" destId="{C3FC74B6-A78A-4E50-A9D3-415F5BB189AC}" srcOrd="2" destOrd="0" presId="urn:microsoft.com/office/officeart/2005/8/layout/orgChart1"/>
    <dgm:cxn modelId="{813825B8-B787-41F7-96E1-526412B1E680}" type="presParOf" srcId="{B4A38213-0FD4-43F2-8CB9-302A03246097}" destId="{13817B9F-2595-4025-AAAE-CD5D092BD4E7}" srcOrd="6" destOrd="0" presId="urn:microsoft.com/office/officeart/2005/8/layout/orgChart1"/>
    <dgm:cxn modelId="{F53D1270-BC37-44B8-8F47-4AEFE0318026}" type="presParOf" srcId="{B4A38213-0FD4-43F2-8CB9-302A03246097}" destId="{EC04D9F5-D987-47A7-AF73-767BFF3BBE63}" srcOrd="7" destOrd="0" presId="urn:microsoft.com/office/officeart/2005/8/layout/orgChart1"/>
    <dgm:cxn modelId="{F946F827-7949-4985-8E43-CCD1BEAE8979}" type="presParOf" srcId="{EC04D9F5-D987-47A7-AF73-767BFF3BBE63}" destId="{2C1122DB-F505-46C1-B768-B4D536CA4C2A}" srcOrd="0" destOrd="0" presId="urn:microsoft.com/office/officeart/2005/8/layout/orgChart1"/>
    <dgm:cxn modelId="{C08D6946-47FF-4C09-9BEB-36D757EB992B}" type="presParOf" srcId="{2C1122DB-F505-46C1-B768-B4D536CA4C2A}" destId="{035C810F-9BF4-4752-AAB1-2889973E5F00}" srcOrd="0" destOrd="0" presId="urn:microsoft.com/office/officeart/2005/8/layout/orgChart1"/>
    <dgm:cxn modelId="{0DCE453A-688B-40EC-94E3-26A049843B90}" type="presParOf" srcId="{2C1122DB-F505-46C1-B768-B4D536CA4C2A}" destId="{B4576D53-C278-4F07-956D-CEEC78C9E564}" srcOrd="1" destOrd="0" presId="urn:microsoft.com/office/officeart/2005/8/layout/orgChart1"/>
    <dgm:cxn modelId="{C149DB23-CD40-4CE0-A79B-B5750E20E1A2}" type="presParOf" srcId="{EC04D9F5-D987-47A7-AF73-767BFF3BBE63}" destId="{38A9E777-22D1-41F2-A683-A00EF3B2A480}" srcOrd="1" destOrd="0" presId="urn:microsoft.com/office/officeart/2005/8/layout/orgChart1"/>
    <dgm:cxn modelId="{AC8D7C08-AECB-4A20-93AA-1BB3DF78C165}" type="presParOf" srcId="{EC04D9F5-D987-47A7-AF73-767BFF3BBE63}" destId="{C98BBF46-EE13-4F2A-B387-10CEAEB101FB}" srcOrd="2" destOrd="0" presId="urn:microsoft.com/office/officeart/2005/8/layout/orgChart1"/>
    <dgm:cxn modelId="{039671C4-445E-4631-BB11-51AADFD5399A}" type="presParOf" srcId="{B4A38213-0FD4-43F2-8CB9-302A03246097}" destId="{F57B0F3D-4C7C-43CC-87EE-12F199F4D586}" srcOrd="8" destOrd="0" presId="urn:microsoft.com/office/officeart/2005/8/layout/orgChart1"/>
    <dgm:cxn modelId="{E6363B8D-13CE-4AB2-827D-2C4F0275F462}" type="presParOf" srcId="{B4A38213-0FD4-43F2-8CB9-302A03246097}" destId="{0654A77E-4D03-45A3-8390-2F84C616953B}" srcOrd="9" destOrd="0" presId="urn:microsoft.com/office/officeart/2005/8/layout/orgChart1"/>
    <dgm:cxn modelId="{ACA1FED1-EE36-4989-ABA4-1D00AFC29753}" type="presParOf" srcId="{0654A77E-4D03-45A3-8390-2F84C616953B}" destId="{1C670308-984C-468B-BC7A-B39375975937}" srcOrd="0" destOrd="0" presId="urn:microsoft.com/office/officeart/2005/8/layout/orgChart1"/>
    <dgm:cxn modelId="{3059DFE7-F86D-4F3B-A30E-7CEB4AF412C4}" type="presParOf" srcId="{1C670308-984C-468B-BC7A-B39375975937}" destId="{D66A2639-7C1E-443F-AECB-4F89D6F1210D}" srcOrd="0" destOrd="0" presId="urn:microsoft.com/office/officeart/2005/8/layout/orgChart1"/>
    <dgm:cxn modelId="{454CC504-62B6-4EC3-B37D-A7E38CBC21EF}" type="presParOf" srcId="{1C670308-984C-468B-BC7A-B39375975937}" destId="{B9094BDA-D52B-415A-B93B-51808485A647}" srcOrd="1" destOrd="0" presId="urn:microsoft.com/office/officeart/2005/8/layout/orgChart1"/>
    <dgm:cxn modelId="{45762CDC-EF3C-442B-875D-5AF6F32B008F}" type="presParOf" srcId="{0654A77E-4D03-45A3-8390-2F84C616953B}" destId="{7CDE010B-CDC7-499D-912B-FA9B97A1DB7B}" srcOrd="1" destOrd="0" presId="urn:microsoft.com/office/officeart/2005/8/layout/orgChart1"/>
    <dgm:cxn modelId="{88350806-17D7-41F6-9635-32548F379AE6}" type="presParOf" srcId="{0654A77E-4D03-45A3-8390-2F84C616953B}" destId="{0745F236-4AB5-46BB-9770-D2550FA1EB58}" srcOrd="2" destOrd="0" presId="urn:microsoft.com/office/officeart/2005/8/layout/orgChart1"/>
    <dgm:cxn modelId="{B7E21192-2F44-42B7-BF12-335475D0C24E}" type="presParOf" srcId="{B4A38213-0FD4-43F2-8CB9-302A03246097}" destId="{07726941-855F-4CB7-886F-7DF46D457F5F}" srcOrd="10" destOrd="0" presId="urn:microsoft.com/office/officeart/2005/8/layout/orgChart1"/>
    <dgm:cxn modelId="{E10BD884-F10A-40FE-BD4D-2D44D8749118}" type="presParOf" srcId="{B4A38213-0FD4-43F2-8CB9-302A03246097}" destId="{10616378-DC85-493F-8C30-866D4328A44C}" srcOrd="11" destOrd="0" presId="urn:microsoft.com/office/officeart/2005/8/layout/orgChart1"/>
    <dgm:cxn modelId="{56ED1DCC-951C-44BA-9CD4-09B2AE960D05}" type="presParOf" srcId="{10616378-DC85-493F-8C30-866D4328A44C}" destId="{A15ED9A5-CBBA-4330-AB2B-7A3832E2A651}" srcOrd="0" destOrd="0" presId="urn:microsoft.com/office/officeart/2005/8/layout/orgChart1"/>
    <dgm:cxn modelId="{39886309-46DE-4572-947D-9497D3EB77AA}" type="presParOf" srcId="{A15ED9A5-CBBA-4330-AB2B-7A3832E2A651}" destId="{E41D8AAB-7F24-4C24-BC17-17594E02FF12}" srcOrd="0" destOrd="0" presId="urn:microsoft.com/office/officeart/2005/8/layout/orgChart1"/>
    <dgm:cxn modelId="{86031700-0D61-46CE-8C83-4ECF4AFF6FD5}" type="presParOf" srcId="{A15ED9A5-CBBA-4330-AB2B-7A3832E2A651}" destId="{B1FE1739-3A9C-4095-8E31-4879A15D7C71}" srcOrd="1" destOrd="0" presId="urn:microsoft.com/office/officeart/2005/8/layout/orgChart1"/>
    <dgm:cxn modelId="{DDDB6EB4-B060-4A1B-B18A-5975861E5CAF}" type="presParOf" srcId="{10616378-DC85-493F-8C30-866D4328A44C}" destId="{8AA35A4B-E1D0-4D81-9A93-73D6F4FCECCD}" srcOrd="1" destOrd="0" presId="urn:microsoft.com/office/officeart/2005/8/layout/orgChart1"/>
    <dgm:cxn modelId="{439C2DAF-AFF6-402E-9A06-F6E46CDEA773}" type="presParOf" srcId="{10616378-DC85-493F-8C30-866D4328A44C}" destId="{7DD66B4D-3C7F-4740-AB2F-DDC6B95F4D73}" srcOrd="2" destOrd="0" presId="urn:microsoft.com/office/officeart/2005/8/layout/orgChart1"/>
    <dgm:cxn modelId="{54E1B96D-35B9-4A35-9D89-374168164317}" type="presParOf" srcId="{B4A38213-0FD4-43F2-8CB9-302A03246097}" destId="{B54FC49A-D456-4565-B8BD-426CC5A0EB8C}" srcOrd="12" destOrd="0" presId="urn:microsoft.com/office/officeart/2005/8/layout/orgChart1"/>
    <dgm:cxn modelId="{31011AB7-311C-41DC-8E52-AEB02E5453B2}" type="presParOf" srcId="{B4A38213-0FD4-43F2-8CB9-302A03246097}" destId="{1BC33861-012D-41CD-9B98-A261A75BF2B9}" srcOrd="13" destOrd="0" presId="urn:microsoft.com/office/officeart/2005/8/layout/orgChart1"/>
    <dgm:cxn modelId="{515E78DD-BAD0-41B5-B401-F8445C13D909}" type="presParOf" srcId="{1BC33861-012D-41CD-9B98-A261A75BF2B9}" destId="{2704264E-1E61-4F75-9545-4088E32DFA96}" srcOrd="0" destOrd="0" presId="urn:microsoft.com/office/officeart/2005/8/layout/orgChart1"/>
    <dgm:cxn modelId="{7CFEAC00-3DFE-4C00-A96B-E3B77C3B3230}" type="presParOf" srcId="{2704264E-1E61-4F75-9545-4088E32DFA96}" destId="{4030EA01-A9CA-4D49-BB6C-8727BDDD7EAD}" srcOrd="0" destOrd="0" presId="urn:microsoft.com/office/officeart/2005/8/layout/orgChart1"/>
    <dgm:cxn modelId="{14122326-CB92-40A1-A73B-71A97EFB407D}" type="presParOf" srcId="{2704264E-1E61-4F75-9545-4088E32DFA96}" destId="{42A36A7D-CED1-47DB-88D7-BCE225156A66}" srcOrd="1" destOrd="0" presId="urn:microsoft.com/office/officeart/2005/8/layout/orgChart1"/>
    <dgm:cxn modelId="{06F79F07-69C0-4905-A5D0-E42204F2E149}" type="presParOf" srcId="{1BC33861-012D-41CD-9B98-A261A75BF2B9}" destId="{79D8C677-A6D7-4803-9D7B-017571024871}" srcOrd="1" destOrd="0" presId="urn:microsoft.com/office/officeart/2005/8/layout/orgChart1"/>
    <dgm:cxn modelId="{E65D0196-4F00-4706-BC96-AB58F73B1CE0}" type="presParOf" srcId="{1BC33861-012D-41CD-9B98-A261A75BF2B9}" destId="{C7493708-8A68-469E-8F6A-A0F72F377AF4}" srcOrd="2" destOrd="0" presId="urn:microsoft.com/office/officeart/2005/8/layout/orgChart1"/>
    <dgm:cxn modelId="{A225C75F-7776-4B01-BC27-FF78E8AAA96F}" type="presParOf" srcId="{AFF324B6-5688-4360-B02E-4C6FA83F94A1}" destId="{73364F34-DB7B-4EC6-8FFF-AAD4F8E37B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C49A-D456-4565-B8BD-426CC5A0EB8C}">
      <dsp:nvSpPr>
        <dsp:cNvPr id="0" name=""/>
        <dsp:cNvSpPr/>
      </dsp:nvSpPr>
      <dsp:spPr>
        <a:xfrm>
          <a:off x="6100710" y="2381009"/>
          <a:ext cx="4155150" cy="24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38"/>
              </a:lnTo>
              <a:lnTo>
                <a:pt x="4155150" y="123438"/>
              </a:lnTo>
              <a:lnTo>
                <a:pt x="4155150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26941-855F-4CB7-886F-7DF46D457F5F}">
      <dsp:nvSpPr>
        <dsp:cNvPr id="0" name=""/>
        <dsp:cNvSpPr/>
      </dsp:nvSpPr>
      <dsp:spPr>
        <a:xfrm>
          <a:off x="6100710" y="2381009"/>
          <a:ext cx="2749849" cy="24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38"/>
              </a:lnTo>
              <a:lnTo>
                <a:pt x="2749849" y="123438"/>
              </a:lnTo>
              <a:lnTo>
                <a:pt x="2749849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B0F3D-4C7C-43CC-87EE-12F199F4D586}">
      <dsp:nvSpPr>
        <dsp:cNvPr id="0" name=""/>
        <dsp:cNvSpPr/>
      </dsp:nvSpPr>
      <dsp:spPr>
        <a:xfrm>
          <a:off x="6100710" y="2381009"/>
          <a:ext cx="1379064" cy="25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36"/>
              </a:lnTo>
              <a:lnTo>
                <a:pt x="1379064" y="137636"/>
              </a:lnTo>
              <a:lnTo>
                <a:pt x="1379064" y="259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17B9F-2595-4025-AAAE-CD5D092BD4E7}">
      <dsp:nvSpPr>
        <dsp:cNvPr id="0" name=""/>
        <dsp:cNvSpPr/>
      </dsp:nvSpPr>
      <dsp:spPr>
        <a:xfrm>
          <a:off x="5930889" y="2381009"/>
          <a:ext cx="169820" cy="259584"/>
        </a:xfrm>
        <a:custGeom>
          <a:avLst/>
          <a:gdLst/>
          <a:ahLst/>
          <a:cxnLst/>
          <a:rect l="0" t="0" r="0" b="0"/>
          <a:pathLst>
            <a:path>
              <a:moveTo>
                <a:pt x="169820" y="0"/>
              </a:moveTo>
              <a:lnTo>
                <a:pt x="169820" y="137636"/>
              </a:lnTo>
              <a:lnTo>
                <a:pt x="0" y="137636"/>
              </a:lnTo>
              <a:lnTo>
                <a:pt x="0" y="259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BE084-B60C-47BF-BCBF-B7DF2DDB1A0D}">
      <dsp:nvSpPr>
        <dsp:cNvPr id="0" name=""/>
        <dsp:cNvSpPr/>
      </dsp:nvSpPr>
      <dsp:spPr>
        <a:xfrm>
          <a:off x="4634656" y="2381009"/>
          <a:ext cx="1466054" cy="245385"/>
        </a:xfrm>
        <a:custGeom>
          <a:avLst/>
          <a:gdLst/>
          <a:ahLst/>
          <a:cxnLst/>
          <a:rect l="0" t="0" r="0" b="0"/>
          <a:pathLst>
            <a:path>
              <a:moveTo>
                <a:pt x="1466054" y="0"/>
              </a:moveTo>
              <a:lnTo>
                <a:pt x="1466054" y="123438"/>
              </a:lnTo>
              <a:lnTo>
                <a:pt x="0" y="123438"/>
              </a:lnTo>
              <a:lnTo>
                <a:pt x="0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F280A-5FB2-43FA-A1FA-9A29A392F8C1}">
      <dsp:nvSpPr>
        <dsp:cNvPr id="0" name=""/>
        <dsp:cNvSpPr/>
      </dsp:nvSpPr>
      <dsp:spPr>
        <a:xfrm>
          <a:off x="3229355" y="2381009"/>
          <a:ext cx="2871355" cy="245385"/>
        </a:xfrm>
        <a:custGeom>
          <a:avLst/>
          <a:gdLst/>
          <a:ahLst/>
          <a:cxnLst/>
          <a:rect l="0" t="0" r="0" b="0"/>
          <a:pathLst>
            <a:path>
              <a:moveTo>
                <a:pt x="2871355" y="0"/>
              </a:moveTo>
              <a:lnTo>
                <a:pt x="2871355" y="123438"/>
              </a:lnTo>
              <a:lnTo>
                <a:pt x="0" y="123438"/>
              </a:lnTo>
              <a:lnTo>
                <a:pt x="0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94D0B-BCE7-4A61-A119-3F7A486B3241}">
      <dsp:nvSpPr>
        <dsp:cNvPr id="0" name=""/>
        <dsp:cNvSpPr/>
      </dsp:nvSpPr>
      <dsp:spPr>
        <a:xfrm>
          <a:off x="1602608" y="3203207"/>
          <a:ext cx="279689" cy="709675"/>
        </a:xfrm>
        <a:custGeom>
          <a:avLst/>
          <a:gdLst/>
          <a:ahLst/>
          <a:cxnLst/>
          <a:rect l="0" t="0" r="0" b="0"/>
          <a:pathLst>
            <a:path>
              <a:moveTo>
                <a:pt x="279689" y="0"/>
              </a:moveTo>
              <a:lnTo>
                <a:pt x="0" y="7096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7099F-1867-4F1E-B1A5-4B5D92E17FEF}">
      <dsp:nvSpPr>
        <dsp:cNvPr id="0" name=""/>
        <dsp:cNvSpPr/>
      </dsp:nvSpPr>
      <dsp:spPr>
        <a:xfrm>
          <a:off x="1882298" y="2381009"/>
          <a:ext cx="4218412" cy="241495"/>
        </a:xfrm>
        <a:custGeom>
          <a:avLst/>
          <a:gdLst/>
          <a:ahLst/>
          <a:cxnLst/>
          <a:rect l="0" t="0" r="0" b="0"/>
          <a:pathLst>
            <a:path>
              <a:moveTo>
                <a:pt x="4218412" y="0"/>
              </a:moveTo>
              <a:lnTo>
                <a:pt x="4218412" y="119547"/>
              </a:lnTo>
              <a:lnTo>
                <a:pt x="0" y="119547"/>
              </a:lnTo>
              <a:lnTo>
                <a:pt x="0" y="241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B4BF-0C4E-4F85-BFE7-2C274094669F}">
      <dsp:nvSpPr>
        <dsp:cNvPr id="0" name=""/>
        <dsp:cNvSpPr/>
      </dsp:nvSpPr>
      <dsp:spPr>
        <a:xfrm>
          <a:off x="1422509" y="658718"/>
          <a:ext cx="3112591" cy="136324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algn="ctr" defTabSz="6223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Forum for Oversee Coordination and Management of Census and Policy decisions</a:t>
          </a:r>
          <a:endParaRPr lang="en-US" sz="18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422509" y="658718"/>
        <a:ext cx="3112591" cy="1363246"/>
      </dsp:txXfrm>
    </dsp:sp>
    <dsp:sp modelId="{95F2977E-D98D-4F95-8F56-1577F71B8E9D}">
      <dsp:nvSpPr>
        <dsp:cNvPr id="0" name=""/>
        <dsp:cNvSpPr/>
      </dsp:nvSpPr>
      <dsp:spPr>
        <a:xfrm>
          <a:off x="4883104" y="0"/>
          <a:ext cx="2435212" cy="238100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Minister, PD&amp;SI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Punjab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Sindh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Balochistan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KP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GB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AJ&amp;K</a:t>
          </a:r>
          <a:endParaRPr lang="en-US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4883104" y="0"/>
        <a:ext cx="2435212" cy="2381009"/>
      </dsp:txXfrm>
    </dsp:sp>
    <dsp:sp modelId="{AE53E11A-BA9F-4E1D-BF78-73739077FF78}">
      <dsp:nvSpPr>
        <dsp:cNvPr id="0" name=""/>
        <dsp:cNvSpPr/>
      </dsp:nvSpPr>
      <dsp:spPr>
        <a:xfrm>
          <a:off x="1301595" y="2622505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Census Commissioner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301595" y="2622505"/>
        <a:ext cx="1161405" cy="580702"/>
      </dsp:txXfrm>
    </dsp:sp>
    <dsp:sp modelId="{917C7C17-9707-4D09-9C63-12E7C14D0A73}">
      <dsp:nvSpPr>
        <dsp:cNvPr id="0" name=""/>
        <dsp:cNvSpPr/>
      </dsp:nvSpPr>
      <dsp:spPr>
        <a:xfrm>
          <a:off x="1602608" y="3452484"/>
          <a:ext cx="1161405" cy="92079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Provincial Census Commissioner (PBS)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602608" y="3452484"/>
        <a:ext cx="1161405" cy="920797"/>
      </dsp:txXfrm>
    </dsp:sp>
    <dsp:sp modelId="{45CA952A-CABF-4881-9F8E-D770F5B590EB}">
      <dsp:nvSpPr>
        <dsp:cNvPr id="0" name=""/>
        <dsp:cNvSpPr/>
      </dsp:nvSpPr>
      <dsp:spPr>
        <a:xfrm>
          <a:off x="2648652" y="2626395"/>
          <a:ext cx="1161405" cy="8240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Punjab 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2648652" y="2626395"/>
        <a:ext cx="1161405" cy="824098"/>
      </dsp:txXfrm>
    </dsp:sp>
    <dsp:sp modelId="{A1DDCCF2-001E-4083-8720-7C8BB6E192D1}">
      <dsp:nvSpPr>
        <dsp:cNvPr id="0" name=""/>
        <dsp:cNvSpPr/>
      </dsp:nvSpPr>
      <dsp:spPr>
        <a:xfrm>
          <a:off x="4053953" y="2626395"/>
          <a:ext cx="1161405" cy="8240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Sindh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4053953" y="2626395"/>
        <a:ext cx="1161405" cy="824098"/>
      </dsp:txXfrm>
    </dsp:sp>
    <dsp:sp modelId="{035C810F-9BF4-4752-AAB1-2889973E5F00}">
      <dsp:nvSpPr>
        <dsp:cNvPr id="0" name=""/>
        <dsp:cNvSpPr/>
      </dsp:nvSpPr>
      <dsp:spPr>
        <a:xfrm>
          <a:off x="5350186" y="2640593"/>
          <a:ext cx="1161405" cy="87916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KP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5350186" y="2640593"/>
        <a:ext cx="1161405" cy="879161"/>
      </dsp:txXfrm>
    </dsp:sp>
    <dsp:sp modelId="{D66A2639-7C1E-443F-AECB-4F89D6F1210D}">
      <dsp:nvSpPr>
        <dsp:cNvPr id="0" name=""/>
        <dsp:cNvSpPr/>
      </dsp:nvSpPr>
      <dsp:spPr>
        <a:xfrm>
          <a:off x="6899072" y="2640593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 Balochistan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6899072" y="2640593"/>
        <a:ext cx="1161405" cy="580702"/>
      </dsp:txXfrm>
    </dsp:sp>
    <dsp:sp modelId="{E41D8AAB-7F24-4C24-BC17-17594E02FF12}">
      <dsp:nvSpPr>
        <dsp:cNvPr id="0" name=""/>
        <dsp:cNvSpPr/>
      </dsp:nvSpPr>
      <dsp:spPr>
        <a:xfrm>
          <a:off x="8269856" y="2626395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AJ&amp;K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8269856" y="2626395"/>
        <a:ext cx="1161405" cy="580702"/>
      </dsp:txXfrm>
    </dsp:sp>
    <dsp:sp modelId="{4030EA01-A9CA-4D49-BB6C-8727BDDD7EAD}">
      <dsp:nvSpPr>
        <dsp:cNvPr id="0" name=""/>
        <dsp:cNvSpPr/>
      </dsp:nvSpPr>
      <dsp:spPr>
        <a:xfrm>
          <a:off x="9675157" y="2626395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GB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9675157" y="2626395"/>
        <a:ext cx="1161405" cy="58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3297" y="9"/>
            <a:ext cx="3037116" cy="465118"/>
          </a:xfrm>
          <a:prstGeom prst="rect">
            <a:avLst/>
          </a:prstGeom>
        </p:spPr>
        <p:txBody>
          <a:bodyPr vert="horz" lIns="91569" tIns="45784" rIns="91569" bIns="45784" rtlCol="1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78" y="9"/>
            <a:ext cx="3037116" cy="465118"/>
          </a:xfrm>
          <a:prstGeom prst="rect">
            <a:avLst/>
          </a:prstGeom>
        </p:spPr>
        <p:txBody>
          <a:bodyPr vert="horz" lIns="91569" tIns="45784" rIns="91569" bIns="45784" rtlCol="1"/>
          <a:lstStyle>
            <a:lvl1pPr algn="l">
              <a:defRPr sz="1200"/>
            </a:lvl1pPr>
          </a:lstStyle>
          <a:p>
            <a:fld id="{0B3E622E-0953-4115-A872-B92629383951}" type="datetime4">
              <a:rPr lang="en-US" smtClean="0"/>
              <a:t>July 15, 2021</a:t>
            </a:fld>
            <a:endParaRPr lang="ur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73297" y="8829797"/>
            <a:ext cx="3037116" cy="465118"/>
          </a:xfrm>
          <a:prstGeom prst="rect">
            <a:avLst/>
          </a:prstGeom>
        </p:spPr>
        <p:txBody>
          <a:bodyPr vert="horz" lIns="91569" tIns="45784" rIns="91569" bIns="45784" rtlCol="1" anchor="b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78" y="8829797"/>
            <a:ext cx="3037116" cy="465118"/>
          </a:xfrm>
          <a:prstGeom prst="rect">
            <a:avLst/>
          </a:prstGeom>
        </p:spPr>
        <p:txBody>
          <a:bodyPr vert="horz" lIns="91569" tIns="45784" rIns="91569" bIns="45784" rtlCol="1" anchor="b"/>
          <a:lstStyle>
            <a:lvl1pPr algn="l">
              <a:defRPr sz="1200"/>
            </a:lvl1pPr>
          </a:lstStyle>
          <a:p>
            <a:fld id="{6DC0B743-6C2B-446E-A71B-9370C4F30FBE}" type="slidenum">
              <a:rPr lang="ur-PK" smtClean="0"/>
              <a:pPr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2779433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9"/>
            <a:ext cx="3037840" cy="464820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5" y="9"/>
            <a:ext cx="3037840" cy="464820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r">
              <a:defRPr sz="1200"/>
            </a:lvl1pPr>
          </a:lstStyle>
          <a:p>
            <a:fld id="{DEB695B4-FEC5-4C43-A11B-EC88E6491882}" type="datetime4">
              <a:rPr lang="en-US" smtClean="0"/>
              <a:t>July 15,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4" rIns="91569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65" y="4415797"/>
            <a:ext cx="5608319" cy="4183381"/>
          </a:xfrm>
          <a:prstGeom prst="rect">
            <a:avLst/>
          </a:prstGeom>
        </p:spPr>
        <p:txBody>
          <a:bodyPr vert="horz" lIns="91569" tIns="45784" rIns="91569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" y="8829977"/>
            <a:ext cx="3037840" cy="464820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5" y="8829977"/>
            <a:ext cx="3037840" cy="464820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r">
              <a:defRPr sz="1200"/>
            </a:lvl1pPr>
          </a:lstStyle>
          <a:p>
            <a:fld id="{4D4B268D-CF16-4860-8244-DAF546A5B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13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6462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2922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09384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45847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82307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18767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55230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91691" algn="l" defTabSz="872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654050"/>
            <a:ext cx="5810250" cy="3268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D974CE-3B14-4B0B-B0A9-AE31F5D0DFBA}" type="datetime4">
              <a:rPr lang="en-US" smtClean="0"/>
              <a:t>July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5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14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3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15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9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16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17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2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18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3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8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4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21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42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79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23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4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02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24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2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25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80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26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62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654050"/>
            <a:ext cx="5810250" cy="3268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1412C1-DA68-466A-B002-C892409FB9D2}" type="datetime4">
              <a:rPr lang="en-US" smtClean="0"/>
              <a:t>July 15,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99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A5D5-21D3-49EE-ABA9-8A7D046DB8B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86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41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41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726BEA-9246-49E2-8BDE-2F2A6F33B123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5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42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42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63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A5D5-21D3-49EE-ABA9-8A7D046DB8B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7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7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3578F1-4484-416F-8E4D-8674332F7FE7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5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8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115858-8557-40E7-AADD-1FF9160E1BF7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6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115858-8557-40E7-AADD-1FF9160E1BF7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115858-8557-40E7-AADD-1FF9160E1BF7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11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5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6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13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832CD-FA1A-46CD-8A21-1822CBFEB630}" type="datetime4">
              <a:rPr lang="en-US" smtClean="0">
                <a:solidFill>
                  <a:prstClr val="black"/>
                </a:solidFill>
              </a:rPr>
              <a:t>July 15,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4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2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5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09A-F9A4-42A6-BBB0-F6CFA5426247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9A41-43D9-402F-96A2-16A2218D1B10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FCF-A219-45BD-9D1C-210C651F73B5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44F5-79E0-4F57-B150-507F84B6BC09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29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23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7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52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16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137C-D6DC-4D57-8259-A7439A48DE77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880-AD17-494F-B18C-260A5AF2CC27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462" indent="0">
              <a:buNone/>
              <a:defRPr sz="1900" b="1"/>
            </a:lvl2pPr>
            <a:lvl3pPr marL="872922" indent="0">
              <a:buNone/>
              <a:defRPr sz="1700" b="1"/>
            </a:lvl3pPr>
            <a:lvl4pPr marL="1309384" indent="0">
              <a:buNone/>
              <a:defRPr sz="1500" b="1"/>
            </a:lvl4pPr>
            <a:lvl5pPr marL="1745847" indent="0">
              <a:buNone/>
              <a:defRPr sz="1500" b="1"/>
            </a:lvl5pPr>
            <a:lvl6pPr marL="2182307" indent="0">
              <a:buNone/>
              <a:defRPr sz="1500" b="1"/>
            </a:lvl6pPr>
            <a:lvl7pPr marL="2618767" indent="0">
              <a:buNone/>
              <a:defRPr sz="1500" b="1"/>
            </a:lvl7pPr>
            <a:lvl8pPr marL="3055230" indent="0">
              <a:buNone/>
              <a:defRPr sz="1500" b="1"/>
            </a:lvl8pPr>
            <a:lvl9pPr marL="3491691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462" indent="0">
              <a:buNone/>
              <a:defRPr sz="1900" b="1"/>
            </a:lvl2pPr>
            <a:lvl3pPr marL="872922" indent="0">
              <a:buNone/>
              <a:defRPr sz="1700" b="1"/>
            </a:lvl3pPr>
            <a:lvl4pPr marL="1309384" indent="0">
              <a:buNone/>
              <a:defRPr sz="1500" b="1"/>
            </a:lvl4pPr>
            <a:lvl5pPr marL="1745847" indent="0">
              <a:buNone/>
              <a:defRPr sz="1500" b="1"/>
            </a:lvl5pPr>
            <a:lvl6pPr marL="2182307" indent="0">
              <a:buNone/>
              <a:defRPr sz="1500" b="1"/>
            </a:lvl6pPr>
            <a:lvl7pPr marL="2618767" indent="0">
              <a:buNone/>
              <a:defRPr sz="1500" b="1"/>
            </a:lvl7pPr>
            <a:lvl8pPr marL="3055230" indent="0">
              <a:buNone/>
              <a:defRPr sz="1500" b="1"/>
            </a:lvl8pPr>
            <a:lvl9pPr marL="3491691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2A6C-6483-4A2F-BBD5-B0FEF2B63E06}" type="datetime1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014F-F4B5-496A-B2E2-78E2C092D09D}" type="datetime1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C9D7-F9E8-407C-A502-D11EAFF07925}" type="datetime1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1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56"/>
            <a:ext cx="6815668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462" indent="0">
              <a:buNone/>
              <a:defRPr sz="1200"/>
            </a:lvl2pPr>
            <a:lvl3pPr marL="872922" indent="0">
              <a:buNone/>
              <a:defRPr sz="900"/>
            </a:lvl3pPr>
            <a:lvl4pPr marL="1309384" indent="0">
              <a:buNone/>
              <a:defRPr sz="900"/>
            </a:lvl4pPr>
            <a:lvl5pPr marL="1745847" indent="0">
              <a:buNone/>
              <a:defRPr sz="900"/>
            </a:lvl5pPr>
            <a:lvl6pPr marL="2182307" indent="0">
              <a:buNone/>
              <a:defRPr sz="900"/>
            </a:lvl6pPr>
            <a:lvl7pPr marL="2618767" indent="0">
              <a:buNone/>
              <a:defRPr sz="900"/>
            </a:lvl7pPr>
            <a:lvl8pPr marL="3055230" indent="0">
              <a:buNone/>
              <a:defRPr sz="900"/>
            </a:lvl8pPr>
            <a:lvl9pPr marL="3491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1C91-F6E7-4F8E-BFCA-4B679F2B1487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6462" indent="0">
              <a:buNone/>
              <a:defRPr sz="2700"/>
            </a:lvl2pPr>
            <a:lvl3pPr marL="872922" indent="0">
              <a:buNone/>
              <a:defRPr sz="2300"/>
            </a:lvl3pPr>
            <a:lvl4pPr marL="1309384" indent="0">
              <a:buNone/>
              <a:defRPr sz="1900"/>
            </a:lvl4pPr>
            <a:lvl5pPr marL="1745847" indent="0">
              <a:buNone/>
              <a:defRPr sz="1900"/>
            </a:lvl5pPr>
            <a:lvl6pPr marL="2182307" indent="0">
              <a:buNone/>
              <a:defRPr sz="1900"/>
            </a:lvl6pPr>
            <a:lvl7pPr marL="2618767" indent="0">
              <a:buNone/>
              <a:defRPr sz="1900"/>
            </a:lvl7pPr>
            <a:lvl8pPr marL="3055230" indent="0">
              <a:buNone/>
              <a:defRPr sz="1900"/>
            </a:lvl8pPr>
            <a:lvl9pPr marL="3491691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462" indent="0">
              <a:buNone/>
              <a:defRPr sz="1200"/>
            </a:lvl2pPr>
            <a:lvl3pPr marL="872922" indent="0">
              <a:buNone/>
              <a:defRPr sz="900"/>
            </a:lvl3pPr>
            <a:lvl4pPr marL="1309384" indent="0">
              <a:buNone/>
              <a:defRPr sz="900"/>
            </a:lvl4pPr>
            <a:lvl5pPr marL="1745847" indent="0">
              <a:buNone/>
              <a:defRPr sz="900"/>
            </a:lvl5pPr>
            <a:lvl6pPr marL="2182307" indent="0">
              <a:buNone/>
              <a:defRPr sz="900"/>
            </a:lvl6pPr>
            <a:lvl7pPr marL="2618767" indent="0">
              <a:buNone/>
              <a:defRPr sz="900"/>
            </a:lvl7pPr>
            <a:lvl8pPr marL="3055230" indent="0">
              <a:buNone/>
              <a:defRPr sz="900"/>
            </a:lvl8pPr>
            <a:lvl9pPr marL="3491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61CF-826F-4654-8E7E-4BFF9B6E3726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87293" tIns="43646" rIns="87293" bIns="436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87293" tIns="43646" rIns="87293" bIns="436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87293" tIns="43646" rIns="87293" bIns="436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709D-04E2-4148-B9A5-F30ECF44CDF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87293" tIns="43646" rIns="87293" bIns="436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Pakistan Bureau of Statistics (PBS)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87293" tIns="43646" rIns="87293" bIns="436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872922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346" indent="-327346" algn="l" defTabSz="87292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250" indent="-272788" algn="l" defTabSz="8729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154" indent="-218231" algn="l" defTabSz="8729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615" indent="-218231" algn="l" defTabSz="87292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076" indent="-218231" algn="l" defTabSz="87292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538" indent="-218231" algn="l" defTabSz="8729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999" indent="-218231" algn="l" defTabSz="8729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3461" indent="-218231" algn="l" defTabSz="8729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921" indent="-218231" algn="l" defTabSz="8729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462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922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384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847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307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767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5230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691" algn="l" defTabSz="8729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Block%20Size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Calander%20of%20Activities%2014th%20July,%2021.xls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6" Type="http://schemas.openxmlformats.org/officeDocument/2006/relationships/image" Target="../media/image37.jp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23" Type="http://schemas.openxmlformats.org/officeDocument/2006/relationships/image" Target="../media/image44.png"/><Relationship Id="rId28" Type="http://schemas.openxmlformats.org/officeDocument/2006/relationships/image" Target="../media/image49.gif"/><Relationship Id="rId36" Type="http://schemas.openxmlformats.org/officeDocument/2006/relationships/image" Target="../media/image57.gif"/><Relationship Id="rId10" Type="http://schemas.openxmlformats.org/officeDocument/2006/relationships/image" Target="../media/image31.jp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jp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gif"/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Short%20&amp;%20Long%20Form%20Yes%20No%20(1)%20%5bRecovered%5d.pptx" TargetMode="External"/><Relationship Id="rId7" Type="http://schemas.openxmlformats.org/officeDocument/2006/relationships/image" Target="../media/image65.png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gif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1.jpeg"/><Relationship Id="rId9" Type="http://schemas.openxmlformats.org/officeDocument/2006/relationships/image" Target="../media/image69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5.jpeg"/><Relationship Id="rId9" Type="http://schemas.openxmlformats.org/officeDocument/2006/relationships/image" Target="../media/image6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1.jpeg"/><Relationship Id="rId9" Type="http://schemas.openxmlformats.org/officeDocument/2006/relationships/image" Target="../media/image69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1.jpeg"/><Relationship Id="rId9" Type="http://schemas.openxmlformats.org/officeDocument/2006/relationships/image" Target="../media/image6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1.jpeg"/><Relationship Id="rId9" Type="http://schemas.openxmlformats.org/officeDocument/2006/relationships/image" Target="../media/image69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slide" Target="slide15.xml"/><Relationship Id="rId4" Type="http://schemas.openxmlformats.org/officeDocument/2006/relationships/image" Target="../media/image71.jpeg"/><Relationship Id="rId9" Type="http://schemas.openxmlformats.org/officeDocument/2006/relationships/image" Target="../media/image6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5.jpe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" Target="slide23.xml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10" Type="http://schemas.openxmlformats.org/officeDocument/2006/relationships/slide" Target="slide16.xml"/><Relationship Id="rId4" Type="http://schemas.openxmlformats.org/officeDocument/2006/relationships/slide" Target="slide24.xml"/><Relationship Id="rId9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20.xml"/><Relationship Id="rId9" Type="http://schemas.microsoft.com/office/2007/relationships/diagramDrawing" Target="../diagrams/drawing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slide" Target="slide15.xml"/><Relationship Id="rId4" Type="http://schemas.openxmlformats.org/officeDocument/2006/relationships/image" Target="../media/image93.png"/><Relationship Id="rId9" Type="http://schemas.openxmlformats.org/officeDocument/2006/relationships/slide" Target="slide2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" Target="slide23.xml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10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8.xml"/><Relationship Id="rId4" Type="http://schemas.openxmlformats.org/officeDocument/2006/relationships/hyperlink" Target="Working%20Group%20Office%20Order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05000"/>
            <a:ext cx="9601200" cy="4187358"/>
          </a:xfrm>
          <a:noFill/>
        </p:spPr>
        <p:txBody>
          <a:bodyPr>
            <a:noAutofit/>
          </a:bodyPr>
          <a:lstStyle/>
          <a:p>
            <a:r>
              <a:rPr lang="en-US" sz="4800" b="1" dirty="0">
                <a:cs typeface="Arial" pitchFamily="34" charset="0"/>
              </a:rPr>
              <a:t/>
            </a:r>
            <a:br>
              <a:rPr lang="en-US" sz="4800" b="1" dirty="0">
                <a:cs typeface="Arial" pitchFamily="34" charset="0"/>
              </a:rPr>
            </a:br>
            <a:r>
              <a:rPr lang="en-GB" sz="3600" b="1" dirty="0" smtClean="0">
                <a:solidFill>
                  <a:srgbClr val="003399"/>
                </a:solidFill>
              </a:rPr>
              <a:t>MEETING </a:t>
            </a:r>
            <a:r>
              <a:rPr lang="en-GB" sz="3600" b="1" dirty="0">
                <a:solidFill>
                  <a:srgbClr val="003399"/>
                </a:solidFill>
              </a:rPr>
              <a:t>OF THE COMMITTEE FOR RECOMMENDATIONS &amp; ADOPTION OF BEST PRACTICES FOR UPCOMING POPULATION CENSUS </a:t>
            </a:r>
            <a:r>
              <a:rPr lang="en-US" sz="4800" b="1" dirty="0">
                <a:solidFill>
                  <a:srgbClr val="003399"/>
                </a:solidFill>
                <a:cs typeface="Arial" pitchFamily="34" charset="0"/>
              </a:rPr>
              <a:t/>
            </a:r>
            <a:br>
              <a:rPr lang="en-US" sz="4800" b="1" dirty="0">
                <a:solidFill>
                  <a:srgbClr val="003399"/>
                </a:solidFill>
                <a:cs typeface="Arial" pitchFamily="34" charset="0"/>
              </a:rPr>
            </a:br>
            <a:r>
              <a:rPr lang="en-US" sz="4800" b="1" dirty="0">
                <a:solidFill>
                  <a:srgbClr val="003399"/>
                </a:solidFill>
                <a:cs typeface="Arial" pitchFamily="34" charset="0"/>
              </a:rPr>
              <a:t/>
            </a:r>
            <a:br>
              <a:rPr lang="en-US" sz="4800" b="1" dirty="0">
                <a:solidFill>
                  <a:srgbClr val="003399"/>
                </a:solidFill>
                <a:cs typeface="Arial" pitchFamily="34" charset="0"/>
              </a:rPr>
            </a:br>
            <a:r>
              <a:rPr lang="en-US" sz="2600" u="sng" dirty="0" smtClean="0">
                <a:solidFill>
                  <a:srgbClr val="003399"/>
                </a:solidFill>
                <a:cs typeface="Arial" pitchFamily="34" charset="0"/>
              </a:rPr>
              <a:t>15.07.2021</a:t>
            </a:r>
            <a:r>
              <a:rPr lang="en-US" sz="48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7030A0"/>
                </a:solidFill>
                <a:latin typeface="+mn-lt"/>
                <a:cs typeface="Arial" pitchFamily="34" charset="0"/>
              </a:rPr>
            </a:br>
            <a:endParaRPr lang="en-US" sz="4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07659"/>
            <a:ext cx="9677400" cy="1057762"/>
          </a:xfrm>
          <a:prstGeom prst="rect">
            <a:avLst/>
          </a:prstGeom>
          <a:noFill/>
        </p:spPr>
        <p:txBody>
          <a:bodyPr wrap="square" lIns="72172" tIns="36086" rIns="72172" bIns="36086" rtlCol="0">
            <a:spAutoFit/>
          </a:bodyPr>
          <a:lstStyle/>
          <a:p>
            <a:pPr algn="ctr"/>
            <a:r>
              <a:rPr lang="en-US" sz="3200" b="1" dirty="0">
                <a:latin typeface="+mj-lt"/>
                <a:ea typeface="+mj-ea"/>
                <a:cs typeface="+mj-cs"/>
              </a:rPr>
              <a:t>MINISTRY OF PLANNING, DEVELOPMENT </a:t>
            </a:r>
          </a:p>
          <a:p>
            <a:pPr algn="ctr"/>
            <a:r>
              <a:rPr lang="en-US" sz="3200" b="1" dirty="0">
                <a:latin typeface="+mj-lt"/>
                <a:ea typeface="+mj-ea"/>
                <a:cs typeface="+mj-cs"/>
              </a:rPr>
              <a:t>&amp; SPECIAL INITIATIVES 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23" y="232239"/>
            <a:ext cx="870857" cy="986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201400" y="232240"/>
            <a:ext cx="771007" cy="9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10" y="88404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ISSUES / CONCERNS – CENSUS-2017 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610833" y="110970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750" y="1243384"/>
            <a:ext cx="11982499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General public was </a:t>
            </a:r>
            <a:r>
              <a:rPr lang="en-US" sz="3000" b="1" dirty="0" smtClean="0">
                <a:solidFill>
                  <a:srgbClr val="0000FF"/>
                </a:solidFill>
              </a:rPr>
              <a:t>not fully aware </a:t>
            </a:r>
            <a:r>
              <a:rPr lang="en-US" sz="3000" dirty="0" smtClean="0"/>
              <a:t>about true </a:t>
            </a:r>
            <a:r>
              <a:rPr lang="en-US" sz="3000" b="1" dirty="0" smtClean="0">
                <a:solidFill>
                  <a:srgbClr val="0000FF"/>
                </a:solidFill>
              </a:rPr>
              <a:t>census objectives </a:t>
            </a:r>
            <a:r>
              <a:rPr lang="en-US" sz="3000" dirty="0" smtClean="0"/>
              <a:t>and importance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Lack of </a:t>
            </a:r>
            <a:r>
              <a:rPr lang="en-US" sz="3000" b="1" dirty="0" smtClean="0">
                <a:solidFill>
                  <a:srgbClr val="FF6600"/>
                </a:solidFill>
              </a:rPr>
              <a:t>involvement of all stakeholders </a:t>
            </a:r>
            <a:r>
              <a:rPr lang="en-US" sz="3000" dirty="0" smtClean="0"/>
              <a:t>in whole Census Process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6600"/>
                </a:solidFill>
              </a:rPr>
              <a:t>Delayed publicity campaign</a:t>
            </a:r>
            <a:r>
              <a:rPr lang="en-US" sz="3000" dirty="0" smtClean="0"/>
              <a:t>, minimal use of social media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6600"/>
                </a:solidFill>
              </a:rPr>
              <a:t>Ambiguity of Concepts  </a:t>
            </a:r>
            <a:r>
              <a:rPr lang="en-US" sz="3000" dirty="0" smtClean="0"/>
              <a:t>(usual place of residence)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Trainings-  </a:t>
            </a:r>
            <a:r>
              <a:rPr lang="en-US" sz="3000" b="1" dirty="0" smtClean="0">
                <a:solidFill>
                  <a:srgbClr val="0000FF"/>
                </a:solidFill>
              </a:rPr>
              <a:t>Short duration- </a:t>
            </a:r>
            <a:r>
              <a:rPr lang="en-US" sz="3000" dirty="0" smtClean="0"/>
              <a:t>non-usage of modern technologies 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Verification of </a:t>
            </a:r>
            <a:r>
              <a:rPr lang="en-US" sz="3000" b="1" dirty="0" smtClean="0">
                <a:solidFill>
                  <a:srgbClr val="FF6600"/>
                </a:solidFill>
              </a:rPr>
              <a:t>CNIC</a:t>
            </a:r>
            <a:r>
              <a:rPr lang="en-US" sz="3000" dirty="0" smtClean="0">
                <a:solidFill>
                  <a:srgbClr val="BB6917"/>
                </a:solidFill>
              </a:rPr>
              <a:t> </a:t>
            </a:r>
            <a:r>
              <a:rPr lang="en-US" sz="3000" dirty="0" smtClean="0"/>
              <a:t>from </a:t>
            </a:r>
            <a:r>
              <a:rPr lang="en-US" sz="3000" b="1" dirty="0" smtClean="0">
                <a:solidFill>
                  <a:srgbClr val="0000FF"/>
                </a:solidFill>
              </a:rPr>
              <a:t>NADRA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Involvement of </a:t>
            </a:r>
            <a:r>
              <a:rPr lang="en-US" sz="3000" b="1" dirty="0" smtClean="0">
                <a:solidFill>
                  <a:srgbClr val="FF6600"/>
                </a:solidFill>
              </a:rPr>
              <a:t>Armed Forces  </a:t>
            </a:r>
            <a:r>
              <a:rPr lang="en-US" sz="3000" dirty="0" smtClean="0"/>
              <a:t>in </a:t>
            </a:r>
            <a:r>
              <a:rPr lang="en-US" sz="3000" b="1" dirty="0" smtClean="0">
                <a:solidFill>
                  <a:srgbClr val="0000FF"/>
                </a:solidFill>
              </a:rPr>
              <a:t>Parallel data collection</a:t>
            </a:r>
            <a:r>
              <a:rPr lang="en-US" sz="3000" dirty="0" smtClean="0"/>
              <a:t>. </a:t>
            </a:r>
          </a:p>
          <a:p>
            <a:pPr marL="3429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Minimal use of </a:t>
            </a:r>
            <a:r>
              <a:rPr lang="en-US" sz="3000" b="1" dirty="0" smtClean="0">
                <a:solidFill>
                  <a:srgbClr val="FF6600"/>
                </a:solidFill>
              </a:rPr>
              <a:t>Female enumerators </a:t>
            </a:r>
            <a:endParaRPr lang="en-US" sz="3000" b="1" dirty="0">
              <a:solidFill>
                <a:srgbClr val="FF6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86D6B2-4DA3-453F-82B9-B0C748DD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</p:spTree>
    <p:extLst>
      <p:ext uri="{BB962C8B-B14F-4D97-AF65-F5344CB8AC3E}">
        <p14:creationId xmlns:p14="http://schemas.microsoft.com/office/powerpoint/2010/main" val="427196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7575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91249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456" y="1160083"/>
            <a:ext cx="11785977" cy="612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3200" dirty="0" smtClean="0"/>
              <a:t>As per </a:t>
            </a:r>
            <a:r>
              <a:rPr lang="en-US" sz="3200" b="1" dirty="0" smtClean="0">
                <a:solidFill>
                  <a:srgbClr val="FF6600"/>
                </a:solidFill>
              </a:rPr>
              <a:t>UN Guidelines &amp; Committee deliberations, </a:t>
            </a:r>
            <a:r>
              <a:rPr lang="en-US" sz="3200" dirty="0" smtClean="0"/>
              <a:t>it is recommended that :- 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Clarity </a:t>
            </a:r>
            <a:r>
              <a:rPr lang="en-US" sz="2800" dirty="0"/>
              <a:t>regarding the </a:t>
            </a:r>
            <a:r>
              <a:rPr lang="en-US" sz="2800" b="1" dirty="0">
                <a:solidFill>
                  <a:srgbClr val="0000FF"/>
                </a:solidFill>
              </a:rPr>
              <a:t>Primary objective of Census </a:t>
            </a:r>
            <a:r>
              <a:rPr lang="en-US" sz="2800" b="1" dirty="0">
                <a:solidFill>
                  <a:srgbClr val="FF6600"/>
                </a:solidFill>
              </a:rPr>
              <a:t>(Policy Planning Purposes) </a:t>
            </a:r>
            <a:r>
              <a:rPr lang="en-US" sz="2800" dirty="0"/>
              <a:t>for awareness of General Public </a:t>
            </a:r>
            <a:endParaRPr lang="en-US" sz="2800" dirty="0" smtClean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Ensure </a:t>
            </a:r>
            <a:r>
              <a:rPr lang="en-US" sz="2800" b="1" dirty="0">
                <a:solidFill>
                  <a:srgbClr val="FF6600"/>
                </a:solidFill>
              </a:rPr>
              <a:t>Universality</a:t>
            </a:r>
            <a:r>
              <a:rPr lang="en-US" sz="2800" dirty="0"/>
              <a:t>: Counting of whole population residing in country at time of census irrespective of it </a:t>
            </a:r>
            <a:r>
              <a:rPr lang="en-US" sz="2800" b="1" dirty="0">
                <a:solidFill>
                  <a:srgbClr val="FF6600"/>
                </a:solidFill>
              </a:rPr>
              <a:t>Status/ Holder of CNIC or not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</a:rPr>
              <a:t>Individual </a:t>
            </a:r>
            <a:r>
              <a:rPr lang="en-US" sz="2800" b="1" dirty="0">
                <a:solidFill>
                  <a:srgbClr val="FF6600"/>
                </a:solidFill>
              </a:rPr>
              <a:t>enumeration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/>
              <a:t>- </a:t>
            </a:r>
            <a:r>
              <a:rPr lang="en-US" sz="2800" dirty="0" smtClean="0"/>
              <a:t>Information </a:t>
            </a:r>
            <a:r>
              <a:rPr lang="en-US" sz="2800" dirty="0"/>
              <a:t>on each enumerated person 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Census must be conducted </a:t>
            </a:r>
            <a:r>
              <a:rPr lang="en-US" sz="2800" b="1" dirty="0" smtClean="0">
                <a:solidFill>
                  <a:srgbClr val="FF6600"/>
                </a:solidFill>
              </a:rPr>
              <a:t>Simultaneously</a:t>
            </a:r>
            <a:r>
              <a:rPr lang="en-US" sz="2800" b="1" dirty="0" smtClean="0"/>
              <a:t> </a:t>
            </a:r>
            <a:r>
              <a:rPr lang="en-US" sz="2800" dirty="0" smtClean="0"/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shortest possible time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Small area data</a:t>
            </a:r>
            <a:r>
              <a:rPr lang="en-US" sz="2800" dirty="0">
                <a:solidFill>
                  <a:srgbClr val="FF6600"/>
                </a:solidFill>
              </a:rPr>
              <a:t> -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/>
              <a:t>data on the number and characteristics of the population and housing related to the smallest geographic areas of the country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smtClean="0">
                <a:solidFill>
                  <a:srgbClr val="0000FF"/>
                </a:solidFill>
                <a:hlinkClick r:id="rId4" action="ppaction://hlinkfile"/>
              </a:rPr>
              <a:t>(Blocks) </a:t>
            </a:r>
            <a:r>
              <a:rPr lang="en-US" sz="2800" dirty="0"/>
              <a:t>with confidentiality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31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lt1"/>
                </a:solidFill>
              </a:rPr>
              <a:t>CONCLUSION AND RECOMMENDATIONS</a:t>
            </a:r>
            <a:endParaRPr lang="en-US" sz="3600" b="1" dirty="0">
              <a:solidFill>
                <a:schemeClr val="l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</p:spTree>
    <p:extLst>
      <p:ext uri="{BB962C8B-B14F-4D97-AF65-F5344CB8AC3E}">
        <p14:creationId xmlns:p14="http://schemas.microsoft.com/office/powerpoint/2010/main" val="276696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7575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91249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7422" y="1023443"/>
            <a:ext cx="11785977" cy="521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6600"/>
                </a:solidFill>
              </a:rPr>
              <a:t>Involvement </a:t>
            </a:r>
            <a:r>
              <a:rPr lang="en-US" sz="3200" b="1" dirty="0">
                <a:solidFill>
                  <a:srgbClr val="FF6600"/>
                </a:solidFill>
              </a:rPr>
              <a:t>of Stakeholders (Road Map) 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6600"/>
              </a:solidFill>
            </a:endParaRPr>
          </a:p>
          <a:p>
            <a:pPr marL="722212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Step-1</a:t>
            </a:r>
            <a:r>
              <a:rPr lang="en-US" sz="2800" dirty="0" smtClean="0"/>
              <a:t>: Consultation / </a:t>
            </a:r>
            <a:r>
              <a:rPr lang="en-US" sz="2800" dirty="0"/>
              <a:t>S</a:t>
            </a:r>
            <a:r>
              <a:rPr lang="en-US" sz="2800" dirty="0" smtClean="0"/>
              <a:t>ensitization workshops with </a:t>
            </a:r>
            <a:r>
              <a:rPr lang="en-US" sz="2800" b="1" dirty="0" smtClean="0">
                <a:solidFill>
                  <a:srgbClr val="0000FF"/>
                </a:solidFill>
              </a:rPr>
              <a:t>data users, academia, Researches, NGO</a:t>
            </a:r>
            <a:r>
              <a:rPr lang="en-US" sz="2800" dirty="0" smtClean="0"/>
              <a:t>s etc. - at each Provincial Headquarter</a:t>
            </a:r>
            <a:endParaRPr lang="en-US" sz="2800" dirty="0"/>
          </a:p>
          <a:p>
            <a:pPr marL="722212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Step-2</a:t>
            </a:r>
            <a:r>
              <a:rPr lang="en-US" sz="2800" dirty="0" smtClean="0"/>
              <a:t>: Consultation with </a:t>
            </a:r>
            <a:r>
              <a:rPr lang="en-US" sz="2800" b="1" dirty="0" smtClean="0">
                <a:solidFill>
                  <a:srgbClr val="0000FF"/>
                </a:solidFill>
              </a:rPr>
              <a:t>political parties, notables etc.-</a:t>
            </a:r>
            <a:r>
              <a:rPr lang="en-US" sz="2800" dirty="0"/>
              <a:t>at each Provincial Headquarter</a:t>
            </a:r>
          </a:p>
          <a:p>
            <a:pPr marL="722212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Step-3</a:t>
            </a:r>
            <a:r>
              <a:rPr lang="en-US" sz="2800" dirty="0" smtClean="0"/>
              <a:t>:  Consultation / Engagement mechanism with </a:t>
            </a:r>
            <a:r>
              <a:rPr lang="en-US" sz="2800" b="1" dirty="0" smtClean="0">
                <a:solidFill>
                  <a:srgbClr val="FF6600"/>
                </a:solidFill>
              </a:rPr>
              <a:t>Provincial Governments </a:t>
            </a:r>
            <a:endParaRPr lang="en-US" sz="2800" b="1" dirty="0">
              <a:solidFill>
                <a:srgbClr val="FF6600"/>
              </a:solidFill>
            </a:endParaRPr>
          </a:p>
          <a:p>
            <a:pPr lvl="1" algn="ctr">
              <a:lnSpc>
                <a:spcPct val="114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“</a:t>
            </a:r>
            <a:r>
              <a:rPr lang="en-US" sz="3200" b="1" dirty="0" smtClean="0">
                <a:solidFill>
                  <a:srgbClr val="0000FF"/>
                </a:solidFill>
              </a:rPr>
              <a:t>Outcome- </a:t>
            </a:r>
            <a:r>
              <a:rPr lang="en-US" sz="3200" b="1" dirty="0">
                <a:solidFill>
                  <a:srgbClr val="FF6600"/>
                </a:solidFill>
              </a:rPr>
              <a:t>National Accord  </a:t>
            </a:r>
            <a:r>
              <a:rPr lang="en-US" sz="3200" b="1" dirty="0" smtClean="0">
                <a:solidFill>
                  <a:srgbClr val="0000FF"/>
                </a:solidFill>
              </a:rPr>
              <a:t>for ownership of Census”</a:t>
            </a:r>
          </a:p>
          <a:p>
            <a:pPr lvl="1">
              <a:lnSpc>
                <a:spcPct val="114000"/>
              </a:lnSpc>
            </a:pP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31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lt1"/>
                </a:solidFill>
              </a:rPr>
              <a:t>CONCLUSION AND RECOMMENDATIONS</a:t>
            </a:r>
            <a:endParaRPr lang="en-US" sz="3600" b="1" dirty="0">
              <a:solidFill>
                <a:schemeClr val="l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 descr="Will US Corporations Really Serve All Stakeholders? | IndustryWee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84" y="1057111"/>
            <a:ext cx="1890675" cy="1156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955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140" y="938986"/>
            <a:ext cx="1199683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National Census Coordination Center (N3C)</a:t>
            </a:r>
          </a:p>
          <a:p>
            <a:pPr algn="just"/>
            <a:r>
              <a:rPr lang="en-US" sz="2600" dirty="0" smtClean="0"/>
              <a:t>For effective monitoring, coordination and policy decisions  the Committee recommends establishment of </a:t>
            </a:r>
            <a:r>
              <a:rPr lang="en-US" sz="2600" b="1" dirty="0" smtClean="0">
                <a:solidFill>
                  <a:srgbClr val="0000FF"/>
                </a:solidFill>
                <a:hlinkClick r:id="rId4" action="ppaction://hlinksldjump"/>
              </a:rPr>
              <a:t>National Census Coordination Center (N3C) </a:t>
            </a:r>
            <a:r>
              <a:rPr lang="en-US" sz="2600" dirty="0" smtClean="0"/>
              <a:t>with the following composition: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Minister PD&amp;SI					Chairman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Chief Ministers  				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Chief Secretaries 				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Chief Census Commissioner 			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Director General  (MO) /IGs			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Provincial Census Commissioners 		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 </a:t>
            </a:r>
            <a:r>
              <a:rPr lang="en-US" sz="2400" b="1" dirty="0" smtClean="0">
                <a:solidFill>
                  <a:srgbClr val="FF6600"/>
                </a:solidFill>
              </a:rPr>
              <a:t>N3C </a:t>
            </a:r>
            <a:r>
              <a:rPr lang="en-US" sz="2400" dirty="0" smtClean="0"/>
              <a:t>will </a:t>
            </a:r>
            <a:r>
              <a:rPr lang="en-US" sz="2400" dirty="0"/>
              <a:t>also be equipped with well-designed </a:t>
            </a:r>
            <a:r>
              <a:rPr lang="en-US" sz="2400" b="1" dirty="0">
                <a:solidFill>
                  <a:srgbClr val="FF6600"/>
                </a:solidFill>
              </a:rPr>
              <a:t>multi-purpose dashboards </a:t>
            </a:r>
            <a:r>
              <a:rPr lang="en-US" sz="2400" dirty="0"/>
              <a:t>for </a:t>
            </a:r>
            <a:r>
              <a:rPr lang="en-US" sz="2400" dirty="0" smtClean="0"/>
              <a:t>  monitoring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b="1" dirty="0">
                <a:solidFill>
                  <a:srgbClr val="FF6600"/>
                </a:solidFill>
              </a:rPr>
              <a:t>trend analysis </a:t>
            </a:r>
            <a:r>
              <a:rPr lang="en-US" sz="2400" dirty="0"/>
              <a:t>and day-to-day decision making for successful completion of the National </a:t>
            </a:r>
            <a:r>
              <a:rPr lang="en-US" sz="2400" dirty="0" smtClean="0"/>
              <a:t>Task”.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It is recommended that N3C may be notified as early as possible for ownership  of the process and smooth process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</p:spTree>
    <p:extLst>
      <p:ext uri="{BB962C8B-B14F-4D97-AF65-F5344CB8AC3E}">
        <p14:creationId xmlns:p14="http://schemas.microsoft.com/office/powerpoint/2010/main" val="261423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024851"/>
            <a:ext cx="2548032" cy="1559444"/>
          </a:xfrm>
          <a:prstGeom prst="rect">
            <a:avLst/>
          </a:prstGeom>
          <a:ln>
            <a:solidFill>
              <a:srgbClr val="00CC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6199" y="963843"/>
            <a:ext cx="11996833" cy="368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66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6600"/>
                </a:solidFill>
              </a:rPr>
              <a:t>Enumeration </a:t>
            </a:r>
            <a:r>
              <a:rPr lang="en-US" sz="3200" b="1" dirty="0">
                <a:solidFill>
                  <a:srgbClr val="FF6600"/>
                </a:solidFill>
              </a:rPr>
              <a:t>Methodology for 7th  Population &amp; Housing Census </a:t>
            </a:r>
          </a:p>
          <a:p>
            <a:pPr marL="779362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De-jure </a:t>
            </a:r>
            <a:r>
              <a:rPr lang="en-US" sz="2800" b="1" dirty="0">
                <a:solidFill>
                  <a:srgbClr val="0000FF"/>
                </a:solidFill>
              </a:rPr>
              <a:t>method</a:t>
            </a:r>
            <a:r>
              <a:rPr lang="en-US" sz="2800" b="1" dirty="0"/>
              <a:t> </a:t>
            </a:r>
            <a:r>
              <a:rPr lang="en-US" sz="2400" b="1" dirty="0"/>
              <a:t>is recommended:-</a:t>
            </a:r>
          </a:p>
          <a:p>
            <a:pPr marL="1215822" lvl="2" indent="-342900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3200" dirty="0"/>
              <a:t>Majority countries are using De-jure method</a:t>
            </a:r>
          </a:p>
          <a:p>
            <a:pPr marL="1215822" lvl="2" indent="-342900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3200" dirty="0"/>
              <a:t>For comparability with previous Censuses </a:t>
            </a:r>
          </a:p>
          <a:p>
            <a:pPr marL="1215822" lvl="2" indent="-342900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3200" dirty="0"/>
              <a:t>Clarity of concepts / comprehensive </a:t>
            </a:r>
            <a:r>
              <a:rPr lang="en-US" sz="3200" dirty="0" smtClean="0"/>
              <a:t>training</a:t>
            </a:r>
          </a:p>
          <a:p>
            <a:pPr marL="1215822" lvl="2" indent="-342900">
              <a:lnSpc>
                <a:spcPct val="114000"/>
              </a:lnSpc>
              <a:buFont typeface="Calibri" panose="020F0502020204030204" pitchFamily="34" charset="0"/>
              <a:buChar char="₋"/>
            </a:pPr>
            <a:endParaRPr lang="en-US" sz="2800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4273" y="954908"/>
            <a:ext cx="11506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FF6600"/>
                </a:solidFill>
              </a:rPr>
              <a:t>Questionnaire </a:t>
            </a:r>
            <a:r>
              <a:rPr lang="en-US" sz="2800" b="1" dirty="0">
                <a:solidFill>
                  <a:srgbClr val="FF6600"/>
                </a:solidFill>
              </a:rPr>
              <a:t>for 7th Population&amp; Housing Census </a:t>
            </a:r>
          </a:p>
          <a:p>
            <a:pPr lvl="0"/>
            <a:r>
              <a:rPr lang="en-US" sz="2400" dirty="0" smtClean="0"/>
              <a:t>After extensive deliberations and </a:t>
            </a:r>
            <a:r>
              <a:rPr lang="en-US" sz="2400" dirty="0" smtClean="0">
                <a:hlinkClick r:id="rId4" action="ppaction://hlinksldjump"/>
              </a:rPr>
              <a:t>comprehensive comparative study </a:t>
            </a:r>
            <a:r>
              <a:rPr lang="en-US" sz="2400" dirty="0" smtClean="0"/>
              <a:t>committee recommends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Census </a:t>
            </a:r>
            <a:r>
              <a:rPr lang="en-US" sz="2400" dirty="0"/>
              <a:t>questionnaire should be </a:t>
            </a:r>
            <a:r>
              <a:rPr lang="en-US" sz="2400" b="1" dirty="0">
                <a:solidFill>
                  <a:srgbClr val="FF6600"/>
                </a:solidFill>
              </a:rPr>
              <a:t>strictly in relevance </a:t>
            </a:r>
            <a:r>
              <a:rPr lang="en-US" sz="2400" dirty="0"/>
              <a:t>to the </a:t>
            </a:r>
            <a:r>
              <a:rPr lang="en-US" sz="2400" b="1" dirty="0">
                <a:solidFill>
                  <a:srgbClr val="FF6600"/>
                </a:solidFill>
              </a:rPr>
              <a:t>Objectives of Census 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S</a:t>
            </a:r>
            <a:r>
              <a:rPr lang="en-US" sz="2400" b="1" dirty="0" smtClean="0">
                <a:solidFill>
                  <a:srgbClr val="FF6600"/>
                </a:solidFill>
              </a:rPr>
              <a:t>hort</a:t>
            </a:r>
            <a:r>
              <a:rPr lang="en-US" sz="2400" dirty="0" smtClean="0"/>
              <a:t> as much as possible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</a:t>
            </a:r>
            <a:r>
              <a:rPr lang="en-US" sz="2400" dirty="0"/>
              <a:t>questionnaires may be designed i.e. </a:t>
            </a:r>
          </a:p>
          <a:p>
            <a:pPr marL="914400" lvl="0" indent="-395288" algn="just">
              <a:buFont typeface="Calibri" panose="020F0502020204030204" pitchFamily="34" charset="0"/>
              <a:buChar char="₋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  <a:r>
              <a:rPr lang="en-US" sz="2400" b="1" dirty="0"/>
              <a:t>House listing</a:t>
            </a:r>
            <a:r>
              <a:rPr lang="en-US" sz="2400" dirty="0"/>
              <a:t> Form - 4 to 6 Questions</a:t>
            </a:r>
          </a:p>
          <a:p>
            <a:pPr marL="914400" lvl="1" indent="-395288" algn="just">
              <a:buFont typeface="Calibri" panose="020F0502020204030204" pitchFamily="34" charset="0"/>
              <a:buChar char="₋"/>
            </a:pPr>
            <a:r>
              <a:rPr lang="en-US" sz="2400" dirty="0"/>
              <a:t>2</a:t>
            </a:r>
            <a:r>
              <a:rPr lang="en-US" sz="2400" baseline="30000" dirty="0"/>
              <a:t>nd </a:t>
            </a:r>
            <a:r>
              <a:rPr lang="en-US" sz="2400" b="1" dirty="0"/>
              <a:t>Main Census Form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(Short Form) </a:t>
            </a:r>
            <a:r>
              <a:rPr lang="en-US" sz="2400" dirty="0"/>
              <a:t>- 10 to </a:t>
            </a:r>
            <a:r>
              <a:rPr lang="en-US" sz="2400" dirty="0" smtClean="0"/>
              <a:t>12 </a:t>
            </a:r>
            <a:r>
              <a:rPr lang="en-US" sz="2400" dirty="0"/>
              <a:t>Questions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Age, gender, religion, ethnicity, Nationality and Disability</a:t>
            </a:r>
            <a:r>
              <a:rPr lang="en-US" sz="2400" dirty="0"/>
              <a:t> </a:t>
            </a:r>
            <a:r>
              <a:rPr lang="en-US" sz="2400" dirty="0" smtClean="0"/>
              <a:t>etc. Housing </a:t>
            </a:r>
            <a:r>
              <a:rPr lang="en-US" sz="2400" b="1" dirty="0">
                <a:solidFill>
                  <a:srgbClr val="FF6600"/>
                </a:solidFill>
              </a:rPr>
              <a:t>6 Questions </a:t>
            </a:r>
            <a:r>
              <a:rPr lang="en-US" sz="2400" dirty="0"/>
              <a:t>i.e. </a:t>
            </a:r>
            <a:r>
              <a:rPr lang="en-US" sz="2400" b="1" dirty="0"/>
              <a:t>Number of Rooms, Electricity, Water, Gas, Toilet, Construction Material, Gender of Household Owner</a:t>
            </a:r>
            <a:r>
              <a:rPr lang="en-US" sz="2400" dirty="0"/>
              <a:t> etc., </a:t>
            </a:r>
            <a:endParaRPr lang="en-US" sz="2400" dirty="0" smtClean="0"/>
          </a:p>
          <a:p>
            <a:pPr marL="914400" lvl="1" indent="-395288" algn="just">
              <a:buFont typeface="Calibri" panose="020F0502020204030204" pitchFamily="34" charset="0"/>
              <a:buChar char="₋"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  <a:r>
              <a:rPr lang="en-US" sz="2400" b="1" dirty="0" smtClean="0"/>
              <a:t>Sample </a:t>
            </a:r>
            <a:r>
              <a:rPr lang="en-US" sz="2400" b="1" dirty="0"/>
              <a:t>base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(Long Form)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b="1" dirty="0">
                <a:solidFill>
                  <a:srgbClr val="0000FF"/>
                </a:solidFill>
              </a:rPr>
              <a:t>Enrolment, Employment Status, Migration and Fertility etc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dirty="0" smtClean="0"/>
          </a:p>
          <a:p>
            <a:r>
              <a:rPr lang="en-US" sz="2800" b="1" dirty="0" smtClean="0">
                <a:solidFill>
                  <a:srgbClr val="FF6600"/>
                </a:solidFill>
              </a:rPr>
              <a:t>Dedicated </a:t>
            </a:r>
            <a:r>
              <a:rPr lang="en-US" sz="2800" b="1" dirty="0">
                <a:solidFill>
                  <a:srgbClr val="FF6600"/>
                </a:solidFill>
              </a:rPr>
              <a:t>Technical Committee</a:t>
            </a:r>
            <a:r>
              <a:rPr lang="en-US" sz="2800" dirty="0"/>
              <a:t> may be constituted </a:t>
            </a:r>
            <a:r>
              <a:rPr lang="en-US" sz="2800" dirty="0" smtClean="0"/>
              <a:t>to </a:t>
            </a:r>
            <a:r>
              <a:rPr lang="en-US" sz="2800" dirty="0"/>
              <a:t>finalize </a:t>
            </a:r>
            <a:r>
              <a:rPr lang="en-US" sz="2800" dirty="0" smtClean="0"/>
              <a:t>the </a:t>
            </a:r>
            <a:r>
              <a:rPr lang="en-US" sz="2800" dirty="0"/>
              <a:t>questionnaire.</a:t>
            </a:r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954909"/>
            <a:ext cx="1709833" cy="133109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217630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799" y="888765"/>
            <a:ext cx="1176823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/>
          </a:p>
          <a:p>
            <a:pPr marL="0" lvl="1"/>
            <a:r>
              <a:rPr lang="en-US" sz="3200" b="1" dirty="0">
                <a:solidFill>
                  <a:srgbClr val="FF6600"/>
                </a:solidFill>
              </a:rPr>
              <a:t>Mode of Data Collection</a:t>
            </a:r>
          </a:p>
          <a:p>
            <a:pPr lvl="0" algn="just"/>
            <a:r>
              <a:rPr lang="en-US" sz="2800" b="1" dirty="0">
                <a:solidFill>
                  <a:srgbClr val="0000FF"/>
                </a:solidFill>
              </a:rPr>
              <a:t>Multi-mode </a:t>
            </a:r>
            <a:r>
              <a:rPr lang="en-US" sz="2800" b="1" dirty="0">
                <a:solidFill>
                  <a:srgbClr val="0000FF"/>
                </a:solidFill>
                <a:hlinkClick r:id="rId4" action="ppaction://hlinksldjump"/>
              </a:rPr>
              <a:t>Data Collection </a:t>
            </a:r>
            <a:r>
              <a:rPr lang="en-US" sz="2800" b="1" dirty="0">
                <a:solidFill>
                  <a:srgbClr val="0000FF"/>
                </a:solidFill>
              </a:rPr>
              <a:t>Models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lvl="0" algn="just"/>
            <a:r>
              <a:rPr lang="en-US" sz="3200" b="1" dirty="0" err="1" smtClean="0">
                <a:solidFill>
                  <a:srgbClr val="FF6600"/>
                </a:solidFill>
              </a:rPr>
              <a:t>i</a:t>
            </a:r>
            <a:r>
              <a:rPr lang="en-US" sz="3200" b="1" dirty="0" smtClean="0">
                <a:solidFill>
                  <a:srgbClr val="FF6600"/>
                </a:solidFill>
              </a:rPr>
              <a:t>. </a:t>
            </a:r>
            <a:r>
              <a:rPr lang="en-US" sz="2800" b="1" dirty="0" smtClean="0">
                <a:solidFill>
                  <a:srgbClr val="FF6600"/>
                </a:solidFill>
                <a:hlinkClick r:id="rId5" action="ppaction://hlinksldjump"/>
              </a:rPr>
              <a:t>Self-Enumeration</a:t>
            </a:r>
            <a:r>
              <a:rPr lang="en-US" sz="2800" dirty="0" smtClean="0"/>
              <a:t>(</a:t>
            </a:r>
            <a:r>
              <a:rPr lang="en-US" sz="2400" dirty="0" smtClean="0"/>
              <a:t>Phase-I):- </a:t>
            </a:r>
            <a:r>
              <a:rPr lang="en-US" sz="2800" dirty="0" smtClean="0"/>
              <a:t>Launching of fully </a:t>
            </a:r>
            <a:r>
              <a:rPr lang="en-US" sz="2800" dirty="0"/>
              <a:t>secured Web-based Self-Enumeration </a:t>
            </a:r>
            <a:r>
              <a:rPr lang="en-US" sz="2800" dirty="0" smtClean="0"/>
              <a:t>portal Fifteen days prior to Field Enumeration </a:t>
            </a:r>
            <a:r>
              <a:rPr lang="en-US" sz="2800" b="1" dirty="0" smtClean="0">
                <a:solidFill>
                  <a:srgbClr val="FF6600"/>
                </a:solidFill>
              </a:rPr>
              <a:t>(Firstly -Extensively test through Pilot Census 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hlinkClick r:id="rId6" action="ppaction://hlinksldjump"/>
              </a:rPr>
              <a:t>FIRST STEP</a:t>
            </a:r>
            <a:endParaRPr lang="en-US" sz="2800" b="1" dirty="0">
              <a:solidFill>
                <a:srgbClr val="0000FF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en-US" sz="2500" dirty="0" smtClean="0"/>
              <a:t>Access of portal through secure </a:t>
            </a:r>
            <a:r>
              <a:rPr lang="en-US" sz="2500" dirty="0"/>
              <a:t>login/password (authenticated through their cell number</a:t>
            </a:r>
            <a:r>
              <a:rPr lang="en-US" sz="2500" dirty="0" smtClean="0"/>
              <a:t>),</a:t>
            </a: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en-US" sz="2500" dirty="0" smtClean="0"/>
              <a:t>Unique </a:t>
            </a:r>
            <a:r>
              <a:rPr lang="en-US" sz="2500" dirty="0"/>
              <a:t>Token / QR Code will be issued through </a:t>
            </a:r>
            <a:r>
              <a:rPr lang="en-US" sz="2500" dirty="0" smtClean="0"/>
              <a:t>portal after completion of self enumeration.</a:t>
            </a:r>
          </a:p>
          <a:p>
            <a:pPr marL="347663" lvl="1" indent="-347663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SECOND </a:t>
            </a:r>
            <a:r>
              <a:rPr lang="en-US" sz="2800" b="1" dirty="0">
                <a:solidFill>
                  <a:srgbClr val="0000FF"/>
                </a:solidFill>
              </a:rPr>
              <a:t>STEP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249338" indent="-342900" algn="just">
              <a:buFont typeface="Calibri" panose="020F0502020204030204" pitchFamily="34" charset="0"/>
              <a:buChar char="₋"/>
            </a:pPr>
            <a:r>
              <a:rPr lang="en-US" sz="2800" dirty="0" smtClean="0"/>
              <a:t> </a:t>
            </a:r>
            <a:r>
              <a:rPr lang="en-US" sz="2500" dirty="0" smtClean="0"/>
              <a:t>Field </a:t>
            </a:r>
            <a:r>
              <a:rPr lang="en-US" sz="2500" dirty="0"/>
              <a:t>enumerator </a:t>
            </a:r>
            <a:r>
              <a:rPr lang="en-US" sz="2500" dirty="0" smtClean="0"/>
              <a:t>will </a:t>
            </a:r>
            <a:r>
              <a:rPr lang="en-US" sz="2500" dirty="0"/>
              <a:t>physically visit the household and verify the QR </a:t>
            </a:r>
            <a:r>
              <a:rPr lang="en-US" sz="2500" dirty="0" smtClean="0"/>
              <a:t>Code,</a:t>
            </a:r>
          </a:p>
          <a:p>
            <a:pPr marL="341415" lvl="1" indent="-371475" algn="just">
              <a:buFont typeface="Calibri" panose="020F0502020204030204" pitchFamily="34" charset="0"/>
              <a:buChar char="₋"/>
            </a:pPr>
            <a:r>
              <a:rPr lang="en-US" sz="2500" dirty="0" smtClean="0"/>
              <a:t>After Physical </a:t>
            </a:r>
            <a:r>
              <a:rPr lang="en-US" sz="2500" dirty="0"/>
              <a:t>Verification and Geo-Tagging of </a:t>
            </a:r>
            <a:r>
              <a:rPr lang="en-US" sz="2500" dirty="0" smtClean="0"/>
              <a:t>Household</a:t>
            </a:r>
            <a:r>
              <a:rPr lang="en-US" sz="2500" dirty="0"/>
              <a:t> </a:t>
            </a:r>
            <a:r>
              <a:rPr lang="en-US" sz="2500" dirty="0" smtClean="0"/>
              <a:t>self enumeration process will be completed. </a:t>
            </a:r>
            <a:r>
              <a:rPr lang="en-US" sz="2500" dirty="0" smtClean="0">
                <a:solidFill>
                  <a:srgbClr val="0000FF"/>
                </a:solidFill>
              </a:rPr>
              <a:t>(</a:t>
            </a:r>
            <a:r>
              <a:rPr lang="en-US" sz="2500" dirty="0">
                <a:solidFill>
                  <a:srgbClr val="0000FF"/>
                </a:solidFill>
              </a:rPr>
              <a:t>approx. coverage: </a:t>
            </a:r>
            <a:r>
              <a:rPr lang="en-US" sz="2500" dirty="0" smtClean="0">
                <a:solidFill>
                  <a:srgbClr val="0000FF"/>
                </a:solidFill>
              </a:rPr>
              <a:t>10% </a:t>
            </a:r>
            <a:r>
              <a:rPr lang="en-US" sz="2500" dirty="0">
                <a:solidFill>
                  <a:srgbClr val="0000FF"/>
                </a:solidFill>
              </a:rPr>
              <a:t>- </a:t>
            </a:r>
            <a:r>
              <a:rPr lang="en-US" sz="2500" dirty="0" smtClean="0">
                <a:solidFill>
                  <a:srgbClr val="0000FF"/>
                </a:solidFill>
              </a:rPr>
              <a:t>15%)</a:t>
            </a:r>
            <a:endParaRPr lang="x-none" sz="25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 descr="Customize Online Registration Form - Evenesis New Feature - Evenesi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061597"/>
            <a:ext cx="1752600" cy="982374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53498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8967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960757"/>
            <a:ext cx="11506200" cy="316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/>
          </a:p>
          <a:p>
            <a:pPr lvl="0" algn="just"/>
            <a:r>
              <a:rPr lang="en-US" sz="3200" b="1" dirty="0">
                <a:solidFill>
                  <a:srgbClr val="FF6600"/>
                </a:solidFill>
              </a:rPr>
              <a:t>ii. Tablet </a:t>
            </a:r>
            <a:r>
              <a:rPr lang="en-US" sz="3200" b="1" dirty="0" smtClean="0">
                <a:solidFill>
                  <a:srgbClr val="FF6600"/>
                </a:solidFill>
              </a:rPr>
              <a:t>Based (Phase –II)</a:t>
            </a:r>
            <a:endParaRPr lang="en-US" sz="3200" b="1" dirty="0">
              <a:solidFill>
                <a:srgbClr val="FF6600"/>
              </a:solidFill>
            </a:endParaRP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Data will be collected electronically through tablets </a:t>
            </a:r>
          </a:p>
          <a:p>
            <a:pPr lvl="0" algn="just">
              <a:lnSpc>
                <a:spcPct val="114000"/>
              </a:lnSpc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(both </a:t>
            </a:r>
            <a:r>
              <a:rPr lang="en-US" sz="2800" b="1" dirty="0">
                <a:solidFill>
                  <a:srgbClr val="0000FF"/>
                </a:solidFill>
              </a:rPr>
              <a:t>in Online/Offline </a:t>
            </a:r>
            <a:r>
              <a:rPr lang="en-US" sz="2800" b="1" dirty="0" smtClean="0">
                <a:solidFill>
                  <a:srgbClr val="0000FF"/>
                </a:solidFill>
              </a:rPr>
              <a:t>Mode)</a:t>
            </a:r>
            <a:r>
              <a:rPr lang="en-US" sz="2800" dirty="0" smtClean="0"/>
              <a:t>. </a:t>
            </a: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Geo-Tagging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Structures. </a:t>
            </a: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Pre-installed </a:t>
            </a:r>
            <a:r>
              <a:rPr lang="en-US" sz="2800" dirty="0"/>
              <a:t>Digital Census Block Map in Tablet Device which will enable </a:t>
            </a:r>
            <a:r>
              <a:rPr lang="en-US" sz="2800" dirty="0" smtClean="0"/>
              <a:t>complete coverage and avoid overlapping. </a:t>
            </a:r>
            <a:r>
              <a:rPr lang="en-US" sz="2800" b="1" dirty="0" smtClean="0">
                <a:solidFill>
                  <a:srgbClr val="0000FF"/>
                </a:solidFill>
              </a:rPr>
              <a:t>(</a:t>
            </a:r>
            <a:r>
              <a:rPr lang="en-US" sz="2800" b="1" dirty="0">
                <a:solidFill>
                  <a:srgbClr val="0000FF"/>
                </a:solidFill>
              </a:rPr>
              <a:t>approx. coverage: 70% - 80</a:t>
            </a:r>
            <a:r>
              <a:rPr lang="en-US" sz="2800" b="1" dirty="0" smtClean="0">
                <a:solidFill>
                  <a:srgbClr val="0000FF"/>
                </a:solidFill>
              </a:rPr>
              <a:t>%).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080" y="4403685"/>
            <a:ext cx="11392920" cy="182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</a:rPr>
              <a:t>iii. Paper Based Enumeration(PAPI)</a:t>
            </a:r>
          </a:p>
          <a:p>
            <a:pPr lvl="0" algn="just"/>
            <a:endParaRPr lang="en-US" dirty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 the remote and sensitive areas Paper Based </a:t>
            </a:r>
            <a:r>
              <a:rPr lang="en-US" sz="2800" dirty="0" smtClean="0"/>
              <a:t>Method</a:t>
            </a:r>
          </a:p>
          <a:p>
            <a:pPr algn="just">
              <a:lnSpc>
                <a:spcPct val="11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/>
              <a:t>of data collection will be used. </a:t>
            </a:r>
            <a:r>
              <a:rPr lang="en-US" sz="2800" b="1" dirty="0">
                <a:solidFill>
                  <a:srgbClr val="0000FF"/>
                </a:solidFill>
              </a:rPr>
              <a:t>(approx. coverage: 5% - 10%).</a:t>
            </a:r>
          </a:p>
        </p:txBody>
      </p:sp>
      <p:pic>
        <p:nvPicPr>
          <p:cNvPr id="12" name="Picture 11" descr="Computer Assisted Personal Interviewing - CAPI | Imperial Resear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132765"/>
            <a:ext cx="2519149" cy="168663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</p:pic>
      <p:pic>
        <p:nvPicPr>
          <p:cNvPr id="14" name="Picture 13" descr="C:\Users\Raja\AppData\Local\Microsoft\Windows\INetCache\Content.Word\PAPI--3.4.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6" y="4232721"/>
            <a:ext cx="2263775" cy="15176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7962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226646"/>
            <a:ext cx="11506200" cy="4945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6600"/>
                </a:solidFill>
              </a:rPr>
              <a:t>Pilot </a:t>
            </a:r>
            <a:r>
              <a:rPr lang="en-US" sz="3200" b="1" dirty="0">
                <a:solidFill>
                  <a:srgbClr val="FF6600"/>
                </a:solidFill>
              </a:rPr>
              <a:t>Census 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pPr marL="0" lvl="1"/>
            <a:endParaRPr lang="en-US" sz="2800" b="1" dirty="0" smtClean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After Review of international standards and country</a:t>
            </a:r>
          </a:p>
          <a:p>
            <a:pPr algn="just">
              <a:lnSpc>
                <a:spcPct val="11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comparisons Committee founds that: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Pilot Census </a:t>
            </a:r>
            <a:r>
              <a:rPr lang="en-US" sz="2800" dirty="0"/>
              <a:t>is the </a:t>
            </a:r>
            <a:r>
              <a:rPr lang="en-US" sz="2800" b="1" dirty="0">
                <a:solidFill>
                  <a:srgbClr val="0000FF"/>
                </a:solidFill>
              </a:rPr>
              <a:t>pre-requisite</a:t>
            </a:r>
            <a:r>
              <a:rPr lang="en-US" sz="2800" dirty="0"/>
              <a:t> before the census to check out the </a:t>
            </a:r>
            <a:r>
              <a:rPr lang="en-US" sz="2800" dirty="0" smtClean="0"/>
              <a:t> </a:t>
            </a:r>
            <a:r>
              <a:rPr lang="en-US" sz="2800" dirty="0"/>
              <a:t>of the methodology and mechanism to be adopted as per International standards. </a:t>
            </a:r>
            <a:endParaRPr lang="en-US" sz="2800" dirty="0" smtClean="0"/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Almost </a:t>
            </a:r>
            <a:r>
              <a:rPr lang="en-US" sz="2800" b="1" dirty="0">
                <a:solidFill>
                  <a:srgbClr val="0000FF"/>
                </a:solidFill>
              </a:rPr>
              <a:t>all countries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conducted </a:t>
            </a:r>
            <a:r>
              <a:rPr lang="en-US" sz="2800" b="1" dirty="0"/>
              <a:t>Pilot </a:t>
            </a:r>
            <a:r>
              <a:rPr lang="en-US" sz="2800" b="1" dirty="0" smtClean="0"/>
              <a:t>Census</a:t>
            </a:r>
            <a:endParaRPr lang="en-US" sz="2800" dirty="0"/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Therefore, the </a:t>
            </a:r>
            <a:r>
              <a:rPr lang="en-US" sz="2800" dirty="0"/>
              <a:t>C</a:t>
            </a:r>
            <a:r>
              <a:rPr lang="en-US" sz="2800" dirty="0" smtClean="0"/>
              <a:t>ommittee </a:t>
            </a:r>
            <a:r>
              <a:rPr lang="en-US" sz="2800" dirty="0"/>
              <a:t>strongly recommends that </a:t>
            </a:r>
            <a:r>
              <a:rPr lang="en-US" sz="2800" b="1" dirty="0">
                <a:solidFill>
                  <a:srgbClr val="0000FF"/>
                </a:solidFill>
              </a:rPr>
              <a:t>Pilot Census must be conducted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especially to test / </a:t>
            </a:r>
            <a:r>
              <a:rPr lang="en-US" sz="2800" dirty="0"/>
              <a:t>run the whole process for risk management &amp; disaster </a:t>
            </a:r>
            <a:r>
              <a:rPr lang="en-US" sz="2800" dirty="0" smtClean="0"/>
              <a:t>recovery for successful conduct of “</a:t>
            </a:r>
            <a:r>
              <a:rPr lang="en-US" sz="2800" b="1" dirty="0" smtClean="0">
                <a:solidFill>
                  <a:srgbClr val="0000FF"/>
                </a:solidFill>
              </a:rPr>
              <a:t>Digital Census”</a:t>
            </a:r>
            <a:r>
              <a:rPr lang="en-US" sz="2800" dirty="0" smtClean="0"/>
              <a:t>.</a:t>
            </a:r>
            <a:endParaRPr lang="en-US" sz="2800" b="1" dirty="0">
              <a:solidFill>
                <a:srgbClr val="BB691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 descr="U Texas Earnings Outcomes Pilot with U.S. Census Proves Useful -- Campus  Technolog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26" y="1226646"/>
            <a:ext cx="2328767" cy="1847858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335134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1066800"/>
            <a:ext cx="11920633" cy="563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</a:rPr>
              <a:t>Monitoring &amp; Supervision of Field work 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pPr marL="573088" indent="-463550" algn="just">
              <a:lnSpc>
                <a:spcPct val="114000"/>
              </a:lnSpc>
            </a:pPr>
            <a:r>
              <a:rPr lang="en-US" sz="2400" dirty="0" smtClean="0"/>
              <a:t>•</a:t>
            </a:r>
            <a:r>
              <a:rPr lang="en-US" sz="2400" dirty="0"/>
              <a:t>	</a:t>
            </a:r>
            <a:r>
              <a:rPr lang="en-US" sz="2600" dirty="0"/>
              <a:t>An internet-based dashboard system must be developed </a:t>
            </a:r>
            <a:r>
              <a:rPr lang="en-US" sz="2600" dirty="0" smtClean="0"/>
              <a:t>for</a:t>
            </a:r>
          </a:p>
          <a:p>
            <a:pPr marL="573088" indent="-463550" algn="just">
              <a:lnSpc>
                <a:spcPct val="114000"/>
              </a:lnSpc>
            </a:pPr>
            <a:r>
              <a:rPr lang="en-US" sz="2600" dirty="0"/>
              <a:t> </a:t>
            </a:r>
            <a:r>
              <a:rPr lang="en-US" sz="2600" dirty="0" smtClean="0"/>
              <a:t>      </a:t>
            </a:r>
            <a:r>
              <a:rPr lang="en-US" sz="2600" b="1" dirty="0">
                <a:solidFill>
                  <a:srgbClr val="0000FF"/>
                </a:solidFill>
              </a:rPr>
              <a:t>real time monitoring </a:t>
            </a:r>
            <a:r>
              <a:rPr lang="en-US" sz="2600" dirty="0"/>
              <a:t>and to cross-check the data by the supervisors </a:t>
            </a:r>
            <a:endParaRPr lang="en-US" sz="2600" dirty="0" smtClean="0"/>
          </a:p>
          <a:p>
            <a:pPr marL="573088" indent="-463550" algn="just">
              <a:lnSpc>
                <a:spcPct val="114000"/>
              </a:lnSpc>
            </a:pPr>
            <a:r>
              <a:rPr lang="en-US" sz="2600" dirty="0"/>
              <a:t> </a:t>
            </a:r>
            <a:r>
              <a:rPr lang="en-US" sz="2600" dirty="0" smtClean="0"/>
              <a:t>     and </a:t>
            </a:r>
            <a:r>
              <a:rPr lang="en-US" sz="2600" dirty="0"/>
              <a:t>rectify it immediately. </a:t>
            </a:r>
          </a:p>
          <a:p>
            <a:pPr marL="573088" indent="-463550" algn="just">
              <a:lnSpc>
                <a:spcPct val="114000"/>
              </a:lnSpc>
            </a:pPr>
            <a:r>
              <a:rPr lang="en-US" sz="2600" dirty="0"/>
              <a:t>•	</a:t>
            </a:r>
            <a:r>
              <a:rPr lang="en-US" sz="2600" dirty="0" smtClean="0"/>
              <a:t>Special </a:t>
            </a:r>
            <a:r>
              <a:rPr lang="en-US" sz="2600" dirty="0"/>
              <a:t>Quality Control Forms </a:t>
            </a:r>
            <a:r>
              <a:rPr lang="en-US" sz="2600" b="1" dirty="0">
                <a:solidFill>
                  <a:srgbClr val="0000FF"/>
                </a:solidFill>
              </a:rPr>
              <a:t>(FQC) </a:t>
            </a:r>
            <a:r>
              <a:rPr lang="en-US" sz="2600" dirty="0"/>
              <a:t>be designed to check </a:t>
            </a:r>
            <a:r>
              <a:rPr lang="en-US" sz="2600" dirty="0" smtClean="0"/>
              <a:t>the  </a:t>
            </a:r>
            <a:r>
              <a:rPr lang="en-US" sz="2600" b="1" dirty="0">
                <a:solidFill>
                  <a:srgbClr val="0000FF"/>
                </a:solidFill>
              </a:rPr>
              <a:t>quality control </a:t>
            </a:r>
            <a:r>
              <a:rPr lang="en-US" sz="2600" dirty="0"/>
              <a:t>and </a:t>
            </a:r>
            <a:r>
              <a:rPr lang="en-US" sz="2600" dirty="0" smtClean="0"/>
              <a:t>must </a:t>
            </a:r>
            <a:r>
              <a:rPr lang="en-US" sz="2600" dirty="0"/>
              <a:t>be analyzed and processed in the </a:t>
            </a:r>
            <a:r>
              <a:rPr lang="en-US" sz="2600" dirty="0" smtClean="0"/>
              <a:t>field</a:t>
            </a:r>
          </a:p>
          <a:p>
            <a:pPr marL="573088" indent="-463550" algn="just"/>
            <a:r>
              <a:rPr lang="en-US" sz="3200" b="1" dirty="0" smtClean="0">
                <a:solidFill>
                  <a:srgbClr val="FF6600"/>
                </a:solidFill>
              </a:rPr>
              <a:t>Post </a:t>
            </a:r>
            <a:r>
              <a:rPr lang="en-US" sz="3200" b="1" dirty="0">
                <a:solidFill>
                  <a:srgbClr val="FF6600"/>
                </a:solidFill>
              </a:rPr>
              <a:t>Enumeration Survey (PES</a:t>
            </a:r>
            <a:r>
              <a:rPr lang="en-US" sz="3200" b="1" dirty="0" smtClean="0">
                <a:solidFill>
                  <a:srgbClr val="FF6600"/>
                </a:solidFill>
              </a:rPr>
              <a:t>)</a:t>
            </a:r>
          </a:p>
          <a:p>
            <a:pPr marL="573088" indent="-4635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PES </a:t>
            </a:r>
            <a:r>
              <a:rPr lang="en-US" sz="2600" dirty="0"/>
              <a:t>is </a:t>
            </a:r>
            <a:r>
              <a:rPr lang="en-US" sz="2600" dirty="0" smtClean="0"/>
              <a:t>essential to determine the </a:t>
            </a:r>
            <a:r>
              <a:rPr lang="en-US" sz="2600" b="1" dirty="0" smtClean="0">
                <a:solidFill>
                  <a:srgbClr val="0000FF"/>
                </a:solidFill>
              </a:rPr>
              <a:t>coverage </a:t>
            </a:r>
            <a:r>
              <a:rPr lang="en-US" sz="2600" b="1" dirty="0">
                <a:solidFill>
                  <a:srgbClr val="0000FF"/>
                </a:solidFill>
              </a:rPr>
              <a:t>and quality </a:t>
            </a:r>
            <a:r>
              <a:rPr lang="en-US" sz="2600" dirty="0"/>
              <a:t>of census data. </a:t>
            </a:r>
            <a:endParaRPr lang="en-US" sz="2600" dirty="0" smtClean="0"/>
          </a:p>
          <a:p>
            <a:pPr marL="573088" indent="-4635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To </a:t>
            </a:r>
            <a:r>
              <a:rPr lang="en-US" sz="2600" dirty="0"/>
              <a:t>increase credibility of the Census results </a:t>
            </a:r>
            <a:r>
              <a:rPr lang="en-US" sz="2600" dirty="0" smtClean="0"/>
              <a:t>the PES may be designed with </a:t>
            </a:r>
            <a:r>
              <a:rPr lang="en-US" sz="2600" b="1" dirty="0">
                <a:solidFill>
                  <a:srgbClr val="0000FF"/>
                </a:solidFill>
              </a:rPr>
              <a:t>sufficient budget </a:t>
            </a:r>
            <a:r>
              <a:rPr lang="en-US" sz="2600" dirty="0"/>
              <a:t>and </a:t>
            </a:r>
            <a:r>
              <a:rPr lang="en-US" sz="2600" dirty="0" smtClean="0"/>
              <a:t>may be conducted within the </a:t>
            </a:r>
            <a:r>
              <a:rPr lang="en-US" sz="2600" b="1" dirty="0" smtClean="0">
                <a:solidFill>
                  <a:srgbClr val="0000FF"/>
                </a:solidFill>
              </a:rPr>
              <a:t>sixth months</a:t>
            </a:r>
            <a:r>
              <a:rPr lang="en-US" sz="2600" dirty="0" smtClean="0"/>
              <a:t> of field operation. </a:t>
            </a:r>
          </a:p>
          <a:p>
            <a:pPr marL="573088" indent="-4635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PES be conducted through latest technique  i.e. </a:t>
            </a:r>
            <a:r>
              <a:rPr lang="en-US" sz="2600" b="1" dirty="0" smtClean="0">
                <a:solidFill>
                  <a:srgbClr val="0000FF"/>
                </a:solidFill>
              </a:rPr>
              <a:t>CATI</a:t>
            </a:r>
            <a:r>
              <a:rPr lang="en-US" sz="2600" dirty="0" smtClean="0"/>
              <a:t> for resource management  </a:t>
            </a:r>
            <a:endParaRPr lang="x-none" sz="2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1935"/>
          <a:stretch/>
        </p:blipFill>
        <p:spPr bwMode="auto">
          <a:xfrm>
            <a:off x="10058400" y="1148526"/>
            <a:ext cx="1975964" cy="1281913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664666"/>
            <a:ext cx="1676400" cy="1155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1148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54" y="1828800"/>
            <a:ext cx="10972800" cy="33067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6600"/>
                </a:solidFill>
              </a:rPr>
              <a:t>Presentation of the Committees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6600"/>
                </a:solidFill>
              </a:rPr>
              <a:t>Recommendations</a:t>
            </a:r>
            <a:endParaRPr lang="en-US" sz="6000" b="1" i="1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051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US" sz="3600" b="1" dirty="0"/>
              <a:t>MAIN AGENDA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06200" y="134725"/>
            <a:ext cx="524066" cy="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997" y="1066800"/>
            <a:ext cx="11506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6600"/>
                </a:solidFill>
              </a:rPr>
              <a:t>Communication </a:t>
            </a:r>
            <a:r>
              <a:rPr lang="en-US" sz="3200" b="1" dirty="0">
                <a:solidFill>
                  <a:srgbClr val="FF6600"/>
                </a:solidFill>
              </a:rPr>
              <a:t>Advocacy and Publicity </a:t>
            </a:r>
          </a:p>
          <a:p>
            <a:endParaRPr lang="en-US" sz="18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Public Campaign has to begin </a:t>
            </a:r>
            <a:r>
              <a:rPr lang="en-US" sz="2500" b="1" dirty="0">
                <a:solidFill>
                  <a:srgbClr val="0000FF"/>
                </a:solidFill>
              </a:rPr>
              <a:t>early and extend right up to the release of the first initial </a:t>
            </a:r>
            <a:r>
              <a:rPr lang="en-US" sz="2500" dirty="0"/>
              <a:t>results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hlinkClick r:id="rId4" action="ppaction://hlinksldjump"/>
              </a:rPr>
              <a:t>Communication Strategy </a:t>
            </a:r>
            <a:r>
              <a:rPr lang="en-US" sz="2500" dirty="0"/>
              <a:t>with involvement of </a:t>
            </a:r>
            <a:r>
              <a:rPr lang="en-US" sz="2500" b="1" dirty="0">
                <a:solidFill>
                  <a:srgbClr val="0000FF"/>
                </a:solidFill>
              </a:rPr>
              <a:t>locals,</a:t>
            </a:r>
            <a:r>
              <a:rPr lang="en-US" sz="2500" b="1" dirty="0"/>
              <a:t> </a:t>
            </a:r>
            <a:r>
              <a:rPr lang="en-US" sz="2500" b="1" dirty="0" smtClean="0">
                <a:solidFill>
                  <a:srgbClr val="0000FF"/>
                </a:solidFill>
              </a:rPr>
              <a:t>Mimbar/masjid</a:t>
            </a:r>
            <a:r>
              <a:rPr lang="en-US" sz="2500" b="1" dirty="0">
                <a:solidFill>
                  <a:srgbClr val="0000FF"/>
                </a:solidFill>
              </a:rPr>
              <a:t>, Hujra/ Bhaitak </a:t>
            </a:r>
            <a:r>
              <a:rPr lang="en-US" sz="2500" dirty="0"/>
              <a:t>etc.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/>
              <a:t>Development and distribution of Information, Education and Communication (IEC) material </a:t>
            </a:r>
            <a:r>
              <a:rPr lang="en-US" altLang="en-US" sz="2500" dirty="0" smtClean="0"/>
              <a:t>– </a:t>
            </a:r>
            <a:r>
              <a:rPr lang="en-US" altLang="en-US" sz="2500" b="1" dirty="0" smtClean="0">
                <a:solidFill>
                  <a:srgbClr val="0000FF"/>
                </a:solidFill>
              </a:rPr>
              <a:t>Interactive Videos</a:t>
            </a:r>
            <a:r>
              <a:rPr lang="en-US" altLang="en-US" sz="2500" dirty="0" smtClean="0"/>
              <a:t>, </a:t>
            </a:r>
            <a:r>
              <a:rPr lang="en-US" altLang="en-US" sz="2500" b="1" dirty="0" smtClean="0">
                <a:solidFill>
                  <a:srgbClr val="0000FF"/>
                </a:solidFill>
              </a:rPr>
              <a:t>Census </a:t>
            </a:r>
            <a:r>
              <a:rPr lang="en-US" altLang="en-US" sz="2500" b="1" dirty="0">
                <a:solidFill>
                  <a:srgbClr val="0000FF"/>
                </a:solidFill>
              </a:rPr>
              <a:t>logo, Census Brochure, Color posters, Short Songs with Census Message lyrics, census slogans, </a:t>
            </a:r>
            <a:r>
              <a:rPr lang="en-US" altLang="en-US" sz="2500" b="1" dirty="0" smtClean="0">
                <a:solidFill>
                  <a:srgbClr val="0000FF"/>
                </a:solidFill>
              </a:rPr>
              <a:t>Merchandising, Celebrities message through Media</a:t>
            </a:r>
            <a:endParaRPr lang="en-US" altLang="en-US" sz="2500" b="1" dirty="0">
              <a:solidFill>
                <a:srgbClr val="0000FF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Engagement of </a:t>
            </a:r>
            <a:r>
              <a:rPr lang="en-US" sz="2500" b="1" dirty="0">
                <a:solidFill>
                  <a:srgbClr val="FF6600"/>
                </a:solidFill>
              </a:rPr>
              <a:t>Social Media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Consultation, confidence building and continuous involvement of Stakeholders </a:t>
            </a:r>
            <a:endParaRPr lang="en-US" sz="2500" dirty="0" smtClean="0"/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Comprehensive Strategy/work plan  will be chalked out with </a:t>
            </a:r>
            <a:r>
              <a:rPr lang="en-US" sz="2500" b="1" dirty="0" smtClean="0">
                <a:solidFill>
                  <a:srgbClr val="0000FF"/>
                </a:solidFill>
              </a:rPr>
              <a:t>Ministry Of Information &amp; Broadcasting </a:t>
            </a:r>
            <a:endParaRPr lang="en-US" sz="25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973" y="7128589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15" y="1071349"/>
            <a:ext cx="2514600" cy="843403"/>
          </a:xfrm>
          <a:prstGeom prst="rect">
            <a:avLst/>
          </a:prstGeom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674991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93" y="2743200"/>
            <a:ext cx="2548032" cy="1559444"/>
          </a:xfrm>
          <a:prstGeom prst="rect">
            <a:avLst/>
          </a:prstGeom>
          <a:ln>
            <a:solidFill>
              <a:srgbClr val="00CC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08956" y="1062734"/>
            <a:ext cx="11996833" cy="556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</a:rPr>
              <a:t>Security </a:t>
            </a:r>
            <a:r>
              <a:rPr lang="en-US" sz="2800" b="1" dirty="0">
                <a:solidFill>
                  <a:srgbClr val="FF6600"/>
                </a:solidFill>
              </a:rPr>
              <a:t>Arrangement for Field Operations 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r>
              <a:rPr lang="en-US" sz="2800" dirty="0" smtClean="0"/>
              <a:t>	The committee after detail deliberations recommended that </a:t>
            </a:r>
          </a:p>
          <a:p>
            <a:pPr marL="779362" lvl="1" indent="-342900">
              <a:buFont typeface="Calibri" panose="020F0502020204030204" pitchFamily="34" charset="0"/>
              <a:buChar char="₋"/>
            </a:pPr>
            <a:r>
              <a:rPr lang="en-US" sz="2600" b="1" dirty="0" smtClean="0">
                <a:solidFill>
                  <a:srgbClr val="0000FF"/>
                </a:solidFill>
              </a:rPr>
              <a:t>Law enforcement agency for security not for enumeration / verification </a:t>
            </a:r>
          </a:p>
          <a:p>
            <a:pPr marL="0" lvl="1" indent="434975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Do not Link CNIC/ Verification From NADRA</a:t>
            </a:r>
          </a:p>
          <a:p>
            <a:pPr marL="779362" lvl="1" indent="-342900">
              <a:lnSpc>
                <a:spcPct val="114000"/>
              </a:lnSpc>
              <a:buFont typeface="Calibri" panose="020F0502020204030204" pitchFamily="34" charset="0"/>
              <a:buChar char="₋"/>
            </a:pPr>
            <a:endParaRPr lang="en-US" sz="2400" dirty="0" smtClean="0"/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6600"/>
                </a:solidFill>
              </a:rPr>
              <a:t>Trainings</a:t>
            </a:r>
          </a:p>
          <a:p>
            <a:pPr marL="0" lvl="1">
              <a:lnSpc>
                <a:spcPct val="114000"/>
              </a:lnSpc>
            </a:pPr>
            <a:r>
              <a:rPr lang="en-US" sz="2800" dirty="0" smtClean="0"/>
              <a:t>	Trainings have the pivotal role for the Census data quality therefore 	Committee recommends that  </a:t>
            </a:r>
          </a:p>
          <a:p>
            <a:pPr marL="893660" lvl="2" indent="-457200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2600" dirty="0" smtClean="0"/>
              <a:t>Dedicated Training Experts may be engaged for designing &amp; Imparting Trainings</a:t>
            </a:r>
          </a:p>
          <a:p>
            <a:pPr marL="893660" lvl="2" indent="-457200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2600" dirty="0" smtClean="0"/>
              <a:t>Extensive trainings with </a:t>
            </a:r>
            <a:r>
              <a:rPr lang="en-US" sz="2600" b="1" dirty="0" smtClean="0">
                <a:solidFill>
                  <a:srgbClr val="0000FF"/>
                </a:solidFill>
              </a:rPr>
              <a:t>technological interventions</a:t>
            </a:r>
            <a:endParaRPr lang="en-US" sz="2600" b="1" dirty="0">
              <a:solidFill>
                <a:srgbClr val="0000FF"/>
              </a:solidFill>
            </a:endParaRPr>
          </a:p>
          <a:p>
            <a:pPr marL="779362" lvl="1" indent="-342900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2600" dirty="0" smtClean="0"/>
              <a:t>    Involvement of Academia/ Universities for Trainings &amp; Monitoring &amp; Evaluation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53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061597"/>
            <a:ext cx="11506200" cy="532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Census </a:t>
            </a:r>
            <a:r>
              <a:rPr lang="en-US" sz="3200" b="1" dirty="0">
                <a:solidFill>
                  <a:srgbClr val="FF6600"/>
                </a:solidFill>
              </a:rPr>
              <a:t>Support Centers-Tehsil </a:t>
            </a:r>
            <a:r>
              <a:rPr lang="en-US" sz="3200" b="1" dirty="0" smtClean="0">
                <a:solidFill>
                  <a:srgbClr val="FF6600"/>
                </a:solidFill>
              </a:rPr>
              <a:t>Level</a:t>
            </a:r>
          </a:p>
          <a:p>
            <a:pPr algn="just">
              <a:lnSpc>
                <a:spcPct val="114000"/>
              </a:lnSpc>
            </a:pPr>
            <a:r>
              <a:rPr lang="en-US" sz="2800" dirty="0" smtClean="0"/>
              <a:t>For conduct of first ever </a:t>
            </a:r>
            <a:r>
              <a:rPr lang="en-US" sz="2800" b="1" dirty="0" smtClean="0">
                <a:solidFill>
                  <a:srgbClr val="0000FF"/>
                </a:solidFill>
              </a:rPr>
              <a:t>“Digital Census”</a:t>
            </a:r>
            <a:r>
              <a:rPr lang="en-US" sz="2800" dirty="0" smtClean="0"/>
              <a:t> smoothly </a:t>
            </a:r>
            <a:r>
              <a:rPr lang="en-US" sz="2800" dirty="0"/>
              <a:t>and </a:t>
            </a:r>
            <a:r>
              <a:rPr lang="en-US" sz="2800" dirty="0" smtClean="0"/>
              <a:t>to avoid complications the Committee recommends: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Establishment of Dedicated </a:t>
            </a:r>
            <a:r>
              <a:rPr lang="en-US" sz="2800" dirty="0"/>
              <a:t>Census Support Centers </a:t>
            </a:r>
            <a:r>
              <a:rPr lang="en-US" sz="2800" dirty="0" smtClean="0"/>
              <a:t>at </a:t>
            </a:r>
            <a:r>
              <a:rPr lang="en-US" sz="2800" dirty="0"/>
              <a:t>Tehsil </a:t>
            </a:r>
            <a:r>
              <a:rPr lang="en-US" sz="2800" dirty="0" smtClean="0"/>
              <a:t>level for ensuring </a:t>
            </a:r>
            <a:r>
              <a:rPr lang="en-US" sz="2800" b="1" dirty="0">
                <a:solidFill>
                  <a:srgbClr val="0000FF"/>
                </a:solidFill>
              </a:rPr>
              <a:t>availability of system </a:t>
            </a:r>
            <a:r>
              <a:rPr lang="en-US" sz="2800" b="1" dirty="0" smtClean="0">
                <a:solidFill>
                  <a:srgbClr val="0000FF"/>
                </a:solidFill>
              </a:rPr>
              <a:t>24/7</a:t>
            </a:r>
            <a:r>
              <a:rPr lang="en-US" sz="2800" dirty="0"/>
              <a:t>, and end-user and </a:t>
            </a:r>
            <a:r>
              <a:rPr lang="en-US" sz="2800" b="1" dirty="0"/>
              <a:t>field-enumerator </a:t>
            </a:r>
            <a:r>
              <a:rPr lang="en-US" sz="2800" b="1" dirty="0" smtClean="0"/>
              <a:t>support</a:t>
            </a:r>
          </a:p>
          <a:p>
            <a:pPr marL="779362" lvl="1" indent="-342900" algn="just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2600" dirty="0" smtClean="0"/>
              <a:t>Responsible for </a:t>
            </a:r>
            <a:r>
              <a:rPr lang="en-US" sz="2600" b="1" dirty="0" smtClean="0">
                <a:solidFill>
                  <a:srgbClr val="FF6600"/>
                </a:solidFill>
              </a:rPr>
              <a:t>Handing/Taking </a:t>
            </a:r>
            <a:r>
              <a:rPr lang="en-US" sz="2600" b="1" dirty="0">
                <a:solidFill>
                  <a:srgbClr val="FF6600"/>
                </a:solidFill>
              </a:rPr>
              <a:t>of handheld devices</a:t>
            </a:r>
            <a:r>
              <a:rPr lang="en-US" sz="2600" dirty="0" smtClean="0">
                <a:solidFill>
                  <a:srgbClr val="FF6600"/>
                </a:solidFill>
              </a:rPr>
              <a:t>,</a:t>
            </a:r>
          </a:p>
          <a:p>
            <a:pPr marL="779362" lvl="1" indent="-342900" algn="just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2600" b="1" dirty="0" smtClean="0">
                <a:solidFill>
                  <a:srgbClr val="FF6600"/>
                </a:solidFill>
              </a:rPr>
              <a:t>Installation </a:t>
            </a:r>
            <a:r>
              <a:rPr lang="en-US" sz="2600" b="1" dirty="0">
                <a:solidFill>
                  <a:srgbClr val="FF6600"/>
                </a:solidFill>
              </a:rPr>
              <a:t>&amp; Configuration </a:t>
            </a:r>
            <a:r>
              <a:rPr lang="en-US" sz="2600" dirty="0"/>
              <a:t>of Apps etc. </a:t>
            </a:r>
            <a:endParaRPr lang="en-US" sz="2600" dirty="0" smtClean="0"/>
          </a:p>
          <a:p>
            <a:pPr marL="779362" lvl="1" indent="-342900" algn="just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2600" dirty="0" smtClean="0"/>
              <a:t>Census Support Centers will be equipped with </a:t>
            </a:r>
            <a:r>
              <a:rPr lang="en-US" sz="2600" b="1" dirty="0" smtClean="0">
                <a:solidFill>
                  <a:srgbClr val="0000FF"/>
                </a:solidFill>
              </a:rPr>
              <a:t>online monitoring dashboards </a:t>
            </a:r>
          </a:p>
          <a:p>
            <a:pPr marL="779362" lvl="1" indent="-342900" algn="just">
              <a:lnSpc>
                <a:spcPct val="114000"/>
              </a:lnSpc>
              <a:buFont typeface="Calibri" panose="020F0502020204030204" pitchFamily="34" charset="0"/>
              <a:buChar char="₋"/>
            </a:pPr>
            <a:r>
              <a:rPr lang="en-US" sz="2600" dirty="0" smtClean="0"/>
              <a:t>The </a:t>
            </a:r>
            <a:r>
              <a:rPr lang="en-US" sz="2600" dirty="0"/>
              <a:t>Census Support Centers </a:t>
            </a:r>
            <a:r>
              <a:rPr lang="en-US" sz="2600" dirty="0" smtClean="0"/>
              <a:t> </a:t>
            </a:r>
            <a:r>
              <a:rPr lang="en-US" sz="2600" dirty="0"/>
              <a:t>also act as </a:t>
            </a:r>
            <a:r>
              <a:rPr lang="en-US" sz="2600" b="1" dirty="0">
                <a:solidFill>
                  <a:srgbClr val="FF6600"/>
                </a:solidFill>
              </a:rPr>
              <a:t>Control Room and Complaint Inquiry Office etc. </a:t>
            </a:r>
            <a:endParaRPr lang="en-US" sz="3200" b="1" dirty="0">
              <a:solidFill>
                <a:srgbClr val="BB691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</p:spTree>
    <p:extLst>
      <p:ext uri="{BB962C8B-B14F-4D97-AF65-F5344CB8AC3E}">
        <p14:creationId xmlns:p14="http://schemas.microsoft.com/office/powerpoint/2010/main" val="168480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061597"/>
            <a:ext cx="11658600" cy="549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6600"/>
              </a:solidFill>
            </a:endParaRPr>
          </a:p>
          <a:p>
            <a:r>
              <a:rPr lang="en-US" sz="3200" b="1" dirty="0" smtClean="0">
                <a:solidFill>
                  <a:srgbClr val="FF6600"/>
                </a:solidFill>
              </a:rPr>
              <a:t>Access </a:t>
            </a:r>
            <a:r>
              <a:rPr lang="en-US" sz="3200" b="1" dirty="0">
                <a:solidFill>
                  <a:srgbClr val="FF6600"/>
                </a:solidFill>
              </a:rPr>
              <a:t>to Self-Information</a:t>
            </a:r>
            <a:r>
              <a:rPr lang="en-US" sz="3200" b="1" dirty="0" smtClean="0">
                <a:solidFill>
                  <a:srgbClr val="BB6917"/>
                </a:solidFill>
              </a:rPr>
              <a:t>:</a:t>
            </a:r>
          </a:p>
          <a:p>
            <a:endParaRPr lang="en-US" sz="3200" b="1" dirty="0">
              <a:solidFill>
                <a:srgbClr val="BB6917"/>
              </a:solidFill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 special mechanism </a:t>
            </a:r>
            <a:r>
              <a:rPr lang="en-US" sz="3200" dirty="0"/>
              <a:t>may be designed to authorize general public to view their </a:t>
            </a:r>
            <a:r>
              <a:rPr lang="en-US" sz="3200" b="1" dirty="0">
                <a:solidFill>
                  <a:srgbClr val="0000FF"/>
                </a:solidFill>
              </a:rPr>
              <a:t>respective </a:t>
            </a:r>
            <a:r>
              <a:rPr lang="en-US" sz="3200" b="1" dirty="0" smtClean="0">
                <a:solidFill>
                  <a:srgbClr val="0000FF"/>
                </a:solidFill>
              </a:rPr>
              <a:t>data </a:t>
            </a:r>
            <a:r>
              <a:rPr lang="en-US" sz="3200" dirty="0"/>
              <a:t>through </a:t>
            </a:r>
            <a:r>
              <a:rPr lang="en-US" sz="3200" b="1" dirty="0"/>
              <a:t>secure login/password</a:t>
            </a:r>
            <a:r>
              <a:rPr lang="en-US" sz="3200" dirty="0"/>
              <a:t> during census activity for their </a:t>
            </a:r>
            <a:r>
              <a:rPr lang="en-US" sz="3200" b="1" dirty="0">
                <a:solidFill>
                  <a:srgbClr val="0000FF"/>
                </a:solidFill>
              </a:rPr>
              <a:t>satisfaction / verification </a:t>
            </a:r>
            <a:r>
              <a:rPr lang="en-US" sz="3200" dirty="0"/>
              <a:t>(if required) </a:t>
            </a:r>
            <a:endParaRPr lang="en-US" sz="3200" dirty="0" smtClean="0"/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Call Centers equipped with </a:t>
            </a:r>
            <a:r>
              <a:rPr lang="en-US" sz="3200" b="1" dirty="0">
                <a:solidFill>
                  <a:srgbClr val="0000FF"/>
                </a:solidFill>
              </a:rPr>
              <a:t>Interactive Voice Response (IVR)</a:t>
            </a:r>
            <a:r>
              <a:rPr lang="en-US" sz="3200" b="1" dirty="0"/>
              <a:t> </a:t>
            </a:r>
            <a:r>
              <a:rPr lang="en-US" sz="3200" dirty="0"/>
              <a:t>technology may be adopted for not only complaint resolution but also for data validation and verification. </a:t>
            </a:r>
            <a:endParaRPr lang="x-none" sz="4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530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CONCLUSION AND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82" y="1295400"/>
            <a:ext cx="2288318" cy="132752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939499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r>
              <a:rPr lang="en-US" sz="3200" b="1" dirty="0"/>
              <a:t>CONCLUSION AND RECOMMENDATIONS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079794"/>
            <a:ext cx="1150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Smart Updation of Records:</a:t>
            </a:r>
          </a:p>
          <a:p>
            <a:pPr marL="0" lvl="1" algn="just"/>
            <a:r>
              <a:rPr lang="en-US" sz="2400" dirty="0"/>
              <a:t>Under the UN </a:t>
            </a:r>
            <a:r>
              <a:rPr lang="en-US" sz="2400" dirty="0" smtClean="0"/>
              <a:t>Principles </a:t>
            </a:r>
            <a:r>
              <a:rPr lang="en-US" sz="2400" dirty="0"/>
              <a:t>committee recommends: 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Original Results of the Census may </a:t>
            </a:r>
            <a:r>
              <a:rPr lang="en-US" sz="2800" b="1" dirty="0">
                <a:solidFill>
                  <a:srgbClr val="0000FF"/>
                </a:solidFill>
              </a:rPr>
              <a:t>be locked with reference dates </a:t>
            </a:r>
            <a:r>
              <a:rPr lang="en-US" sz="2800" dirty="0"/>
              <a:t>of Census.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b="1" dirty="0">
                <a:solidFill>
                  <a:srgbClr val="0000FF"/>
                </a:solidFill>
              </a:rPr>
              <a:t>smart updation </a:t>
            </a:r>
            <a:r>
              <a:rPr lang="en-US" sz="2800" dirty="0"/>
              <a:t>of records the general masses will be informed through </a:t>
            </a:r>
            <a:r>
              <a:rPr lang="en-US" sz="2800" b="1" dirty="0">
                <a:solidFill>
                  <a:srgbClr val="0000FF"/>
                </a:solidFill>
              </a:rPr>
              <a:t>media / portal and social media </a:t>
            </a:r>
            <a:r>
              <a:rPr lang="en-US" sz="2800" dirty="0"/>
              <a:t>to update their records through a well-designed customized web-application using </a:t>
            </a:r>
            <a:r>
              <a:rPr lang="en-US" sz="2800" b="1" dirty="0">
                <a:solidFill>
                  <a:srgbClr val="0000FF"/>
                </a:solidFill>
              </a:rPr>
              <a:t>authentication code.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exercise will help </a:t>
            </a:r>
            <a:r>
              <a:rPr lang="en-US" sz="2800" b="1" dirty="0"/>
              <a:t>to </a:t>
            </a:r>
            <a:r>
              <a:rPr lang="en-US" sz="2800" b="1" dirty="0">
                <a:solidFill>
                  <a:srgbClr val="0000FF"/>
                </a:solidFill>
              </a:rPr>
              <a:t>real time updation </a:t>
            </a:r>
            <a:r>
              <a:rPr lang="en-US" sz="2800" dirty="0"/>
              <a:t>of records like </a:t>
            </a:r>
            <a:r>
              <a:rPr lang="en-US" sz="2800" b="1" dirty="0">
                <a:solidFill>
                  <a:srgbClr val="FF6600"/>
                </a:solidFill>
              </a:rPr>
              <a:t>Births, Death, Education and other important </a:t>
            </a:r>
            <a:r>
              <a:rPr lang="en-US" sz="2800" b="1" dirty="0" smtClean="0">
                <a:solidFill>
                  <a:srgbClr val="FF6600"/>
                </a:solidFill>
              </a:rPr>
              <a:t>indicators.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innovative technique will help to create </a:t>
            </a:r>
            <a:r>
              <a:rPr lang="en-US" sz="2800" b="1" dirty="0">
                <a:solidFill>
                  <a:srgbClr val="0000FF"/>
                </a:solidFill>
              </a:rPr>
              <a:t>deferent insights/ reports </a:t>
            </a:r>
            <a:r>
              <a:rPr lang="en-US" sz="2800" dirty="0"/>
              <a:t>of multiple updated indicators. </a:t>
            </a:r>
            <a:endParaRPr lang="en-US" sz="2800" dirty="0" smtClean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PBS </a:t>
            </a:r>
            <a:r>
              <a:rPr lang="en-US" sz="2800" dirty="0"/>
              <a:t>will be enabled to </a:t>
            </a:r>
            <a:r>
              <a:rPr lang="en-US" sz="2800" b="1" dirty="0">
                <a:solidFill>
                  <a:srgbClr val="0000FF"/>
                </a:solidFill>
              </a:rPr>
              <a:t>design short surveys </a:t>
            </a:r>
            <a:r>
              <a:rPr lang="en-US" sz="2800" dirty="0"/>
              <a:t>following the census in </a:t>
            </a:r>
            <a:r>
              <a:rPr lang="en-US" sz="2800" b="1" dirty="0">
                <a:solidFill>
                  <a:srgbClr val="0000FF"/>
                </a:solidFill>
              </a:rPr>
              <a:t>efficient, cost effective and timely manner</a:t>
            </a:r>
            <a:r>
              <a:rPr lang="en-US" sz="2800" dirty="0" smtClean="0"/>
              <a:t>.</a:t>
            </a:r>
            <a:endParaRPr lang="x-none" sz="4000" b="1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</p:spTree>
    <p:extLst>
      <p:ext uri="{BB962C8B-B14F-4D97-AF65-F5344CB8AC3E}">
        <p14:creationId xmlns:p14="http://schemas.microsoft.com/office/powerpoint/2010/main" val="1081773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r>
              <a:rPr lang="en-US" sz="3200" b="1" dirty="0"/>
              <a:t>CONCLUSION AND RECOMMENDATIONS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1093886"/>
            <a:ext cx="11626755" cy="598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b="1" dirty="0" smtClean="0">
                <a:solidFill>
                  <a:srgbClr val="FF6600"/>
                </a:solidFill>
              </a:rPr>
              <a:t>Recommendation for 8</a:t>
            </a:r>
            <a:r>
              <a:rPr lang="en-US" sz="3200" b="1" baseline="30000" dirty="0" smtClean="0">
                <a:solidFill>
                  <a:srgbClr val="FF6600"/>
                </a:solidFill>
              </a:rPr>
              <a:t>th</a:t>
            </a:r>
            <a:r>
              <a:rPr lang="en-US" sz="3200" b="1" dirty="0" smtClean="0">
                <a:solidFill>
                  <a:srgbClr val="FF6600"/>
                </a:solidFill>
              </a:rPr>
              <a:t> Census </a:t>
            </a:r>
          </a:p>
          <a:p>
            <a:pPr marL="0" lvl="1" algn="just">
              <a:lnSpc>
                <a:spcPct val="114000"/>
              </a:lnSpc>
            </a:pPr>
            <a:r>
              <a:rPr lang="en-US" sz="2800" dirty="0"/>
              <a:t>	</a:t>
            </a:r>
            <a:r>
              <a:rPr lang="en-US" sz="2800" dirty="0" smtClean="0"/>
              <a:t>The </a:t>
            </a:r>
            <a:r>
              <a:rPr lang="en-US" sz="2800" dirty="0"/>
              <a:t>Committee further suggested that in-line with i</a:t>
            </a:r>
            <a:r>
              <a:rPr lang="en-US" sz="2800" dirty="0">
                <a:hlinkClick r:id="rId4" action="ppaction://hlinksldjump"/>
              </a:rPr>
              <a:t>nternational </a:t>
            </a:r>
            <a:r>
              <a:rPr lang="en-US" sz="2800" dirty="0"/>
              <a:t>practices and UN </a:t>
            </a:r>
            <a:r>
              <a:rPr lang="en-US" sz="2800" dirty="0" smtClean="0"/>
              <a:t>Principles </a:t>
            </a:r>
          </a:p>
          <a:p>
            <a:pPr marL="0" lvl="1" algn="just">
              <a:lnSpc>
                <a:spcPct val="114000"/>
              </a:lnSpc>
            </a:pPr>
            <a:r>
              <a:rPr lang="en-US" sz="2800" dirty="0" smtClean="0"/>
              <a:t>Census Registers </a:t>
            </a:r>
            <a:r>
              <a:rPr lang="en-US" sz="2800" dirty="0"/>
              <a:t>may be </a:t>
            </a:r>
            <a:r>
              <a:rPr lang="en-US" sz="2800" b="1" dirty="0">
                <a:solidFill>
                  <a:srgbClr val="0000FF"/>
                </a:solidFill>
              </a:rPr>
              <a:t>identified and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0" lvl="1" algn="just">
              <a:lnSpc>
                <a:spcPct val="114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updated</a:t>
            </a:r>
            <a:r>
              <a:rPr lang="en-US" sz="2800" dirty="0" smtClean="0"/>
              <a:t> </a:t>
            </a:r>
            <a:r>
              <a:rPr lang="en-US" sz="2800" dirty="0"/>
              <a:t>so that Registers </a:t>
            </a:r>
            <a:endParaRPr lang="en-US" sz="2800" dirty="0" smtClean="0"/>
          </a:p>
          <a:p>
            <a:pPr marL="457200" lvl="1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00FF"/>
                </a:solidFill>
              </a:rPr>
              <a:t>Population </a:t>
            </a:r>
            <a:r>
              <a:rPr lang="en-US" sz="2800" b="1" dirty="0">
                <a:solidFill>
                  <a:srgbClr val="0000FF"/>
                </a:solidFill>
              </a:rPr>
              <a:t>Register </a:t>
            </a:r>
            <a:r>
              <a:rPr lang="en-US" sz="2800" dirty="0">
                <a:solidFill>
                  <a:srgbClr val="0000FF"/>
                </a:solidFill>
              </a:rPr>
              <a:t>(PR),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457200" lvl="1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00FF"/>
                </a:solidFill>
              </a:rPr>
              <a:t>Education </a:t>
            </a:r>
            <a:r>
              <a:rPr lang="en-US" sz="2800" b="1" dirty="0">
                <a:solidFill>
                  <a:srgbClr val="0000FF"/>
                </a:solidFill>
              </a:rPr>
              <a:t>Register</a:t>
            </a:r>
            <a:r>
              <a:rPr lang="en-US" sz="2800" dirty="0"/>
              <a:t>, </a:t>
            </a:r>
            <a:endParaRPr lang="en-US" sz="2800" dirty="0" smtClean="0"/>
          </a:p>
          <a:p>
            <a:pPr marL="457200" lvl="1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00FF"/>
                </a:solidFill>
              </a:rPr>
              <a:t>Employment </a:t>
            </a:r>
            <a:r>
              <a:rPr lang="en-US" sz="2800" b="1" dirty="0">
                <a:solidFill>
                  <a:srgbClr val="0000FF"/>
                </a:solidFill>
              </a:rPr>
              <a:t>&amp; Unemployment</a:t>
            </a:r>
            <a:r>
              <a:rPr lang="en-US" sz="2800" dirty="0"/>
              <a:t> </a:t>
            </a:r>
            <a:r>
              <a:rPr lang="en-US" sz="2800" dirty="0" smtClean="0"/>
              <a:t>and</a:t>
            </a:r>
          </a:p>
          <a:p>
            <a:pPr marL="457200" lvl="1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00FF"/>
                </a:solidFill>
              </a:rPr>
              <a:t>Building and Dwelling (BDR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 </a:t>
            </a:r>
          </a:p>
          <a:p>
            <a:pPr marL="0" lvl="1" algn="just">
              <a:lnSpc>
                <a:spcPct val="114000"/>
              </a:lnSpc>
            </a:pPr>
            <a:r>
              <a:rPr lang="en-US" sz="2800" dirty="0" smtClean="0"/>
              <a:t>may </a:t>
            </a:r>
            <a:r>
              <a:rPr lang="en-US" sz="2800" dirty="0"/>
              <a:t>also be used for 8th Population Census like other countries.  </a:t>
            </a:r>
            <a:endParaRPr lang="en-US" sz="2800" dirty="0" smtClean="0"/>
          </a:p>
          <a:p>
            <a:pPr marL="0" lvl="1">
              <a:lnSpc>
                <a:spcPct val="114000"/>
              </a:lnSpc>
            </a:pPr>
            <a:r>
              <a:rPr lang="en-US" sz="2800" b="1" i="1" dirty="0" smtClean="0"/>
              <a:t>NADRA &amp; Other relevant Organizations may be engaged to Maintain and Update the Registers </a:t>
            </a:r>
            <a:endParaRPr lang="x-none" sz="4000" b="1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7825"/>
          <a:stretch/>
        </p:blipFill>
        <p:spPr>
          <a:xfrm>
            <a:off x="6402849" y="2334692"/>
            <a:ext cx="5179551" cy="2957065"/>
          </a:xfrm>
          <a:prstGeom prst="rect">
            <a:avLst/>
          </a:prstGeom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11670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" y="56049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r>
              <a:rPr lang="en-US" sz="3200" b="1" dirty="0" smtClean="0"/>
              <a:t>Time Frame of Conduct of Census 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48967" y="22339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0E32-1049-4604-B6DA-44BF7FC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7162800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962776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Census Operation will take </a:t>
            </a:r>
            <a:r>
              <a:rPr lang="en-US" sz="2800" b="1" dirty="0" smtClean="0">
                <a:solidFill>
                  <a:srgbClr val="0000FF"/>
                </a:solidFill>
                <a:hlinkClick r:id="rId4" action="ppaction://hlinkfile"/>
              </a:rPr>
              <a:t>18 months</a:t>
            </a:r>
            <a:r>
              <a:rPr lang="en-US" sz="2800" b="1" dirty="0" smtClean="0">
                <a:solidFill>
                  <a:srgbClr val="0000FF"/>
                </a:solidFill>
              </a:rPr>
              <a:t>/ 540 days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10423"/>
              </p:ext>
            </p:extLst>
          </p:nvPr>
        </p:nvGraphicFramePr>
        <p:xfrm>
          <a:off x="228600" y="1377423"/>
          <a:ext cx="11734800" cy="545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Main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From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Preparation of initial Budget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72922" rtl="0" eaLnBrk="1" fontAlgn="ctr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April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72922" rtl="0" eaLnBrk="1" fontAlgn="ctr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May, 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9778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Up- dation &amp; digitization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area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frame </a:t>
                      </a:r>
                    </a:p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Freezing of Boundaries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April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2021</a:t>
                      </a:r>
                    </a:p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2021</a:t>
                      </a:r>
                    </a:p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&amp; Preparation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 conduct of Census after Committee recommendations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June,2021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August, 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Finalization of Census questionnaire / Software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August,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Nov. 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Coordination meetings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Jan,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indent="0" algn="l" defTabSz="872922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Initiation of  work for Publicity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 and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launch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72922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Sep.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72922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Aug. 2022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34551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algn="l" defTabSz="872922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Census support Centers /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Rooms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72922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March.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72922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March.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43192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algn="l" defTabSz="872922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Appointment of Field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March. 2022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March. 2022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893570"/>
                  </a:ext>
                </a:extLst>
              </a:tr>
              <a:tr h="283845">
                <a:tc rowSpan="2"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Enumeration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- Phase 1 Self enumeration</a:t>
                      </a:r>
                    </a:p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Phases 2 face to face interviews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Jul-2022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Jul-2022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1422180"/>
                  </a:ext>
                </a:extLst>
              </a:tr>
              <a:tr h="33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August 2020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August,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667902"/>
                  </a:ext>
                </a:extLst>
              </a:tr>
              <a:tr h="392151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Processing &amp; Summary Results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Sep.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October,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3801197"/>
                  </a:ext>
                </a:extLst>
              </a:tr>
              <a:tr h="392151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Enumeration Survey </a:t>
                      </a:r>
                      <a:endParaRPr lang="en-US" sz="1800" b="1" i="0" u="none" strike="noStrike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2022- November 2022</a:t>
                      </a:r>
                      <a:endParaRPr lang="en-US" sz="1800" b="1" i="0" u="none" strike="noStrike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19252"/>
                  </a:ext>
                </a:extLst>
              </a:tr>
              <a:tr h="392151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of summary results 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CCI</a:t>
                      </a:r>
                      <a:endParaRPr lang="en-US" sz="1800" b="1" i="0" u="none" strike="noStrike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–December 2022</a:t>
                      </a:r>
                      <a:endParaRPr lang="en-US" sz="1800" b="1" i="0" u="none" strike="noStrike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96172"/>
                  </a:ext>
                </a:extLst>
              </a:tr>
              <a:tr h="392151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Handing over 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Results to Election Commission</a:t>
                      </a:r>
                      <a:endParaRPr lang="en-US" sz="1800" b="1" i="0" u="none" strike="noStrike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–February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2023</a:t>
                      </a:r>
                      <a:endParaRPr lang="en-US" sz="1800" b="1" i="0" u="none" strike="noStrike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2354257"/>
                  </a:ext>
                </a:extLst>
              </a:tr>
              <a:tr h="305574">
                <a:tc>
                  <a:txBody>
                    <a:bodyPr/>
                    <a:lstStyle/>
                    <a:p>
                      <a:pPr marL="0" marR="0" indent="0" algn="l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Cleansing, 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Imputation Rules &amp; Final Results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November 2022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729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85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54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95604" y="5105401"/>
            <a:ext cx="5867401" cy="1408519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93" tIns="43646" rIns="87293" bIns="43646">
            <a:spAutoFit/>
          </a:bodyPr>
          <a:lstStyle/>
          <a:p>
            <a:pPr algn="ctr"/>
            <a:r>
              <a:rPr lang="en-US" sz="7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F04387-A925-4333-ABE5-7B18D407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</p:spTree>
    <p:extLst>
      <p:ext uri="{BB962C8B-B14F-4D97-AF65-F5344CB8AC3E}">
        <p14:creationId xmlns:p14="http://schemas.microsoft.com/office/powerpoint/2010/main" val="42672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11734800" y="6577707"/>
            <a:ext cx="457200" cy="2875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85800" y="194333"/>
          <a:ext cx="10896600" cy="6166572"/>
        </p:xfrm>
        <a:graphic>
          <a:graphicData uri="http://schemas.openxmlformats.org/drawingml/2006/table">
            <a:tbl>
              <a:tblPr firstRow="1" firstCol="1" bandRow="1"/>
              <a:tblGrid>
                <a:gridCol w="259443">
                  <a:extLst>
                    <a:ext uri="{9D8B030D-6E8A-4147-A177-3AD203B41FA5}">
                      <a16:colId xmlns:a16="http://schemas.microsoft.com/office/drawing/2014/main" val="3288063815"/>
                    </a:ext>
                  </a:extLst>
                </a:gridCol>
                <a:gridCol w="3502478">
                  <a:extLst>
                    <a:ext uri="{9D8B030D-6E8A-4147-A177-3AD203B41FA5}">
                      <a16:colId xmlns:a16="http://schemas.microsoft.com/office/drawing/2014/main" val="2491059524"/>
                    </a:ext>
                  </a:extLst>
                </a:gridCol>
                <a:gridCol w="4605110">
                  <a:extLst>
                    <a:ext uri="{9D8B030D-6E8A-4147-A177-3AD203B41FA5}">
                      <a16:colId xmlns:a16="http://schemas.microsoft.com/office/drawing/2014/main" val="1963409056"/>
                    </a:ext>
                  </a:extLst>
                </a:gridCol>
                <a:gridCol w="2529569">
                  <a:extLst>
                    <a:ext uri="{9D8B030D-6E8A-4147-A177-3AD203B41FA5}">
                      <a16:colId xmlns:a16="http://schemas.microsoft.com/office/drawing/2014/main" val="2144434191"/>
                    </a:ext>
                  </a:extLst>
                </a:gridCol>
              </a:tblGrid>
              <a:tr h="1551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Specific task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Proposed Members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50900"/>
                  </a:ext>
                </a:extLst>
              </a:tr>
              <a:tr h="931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review the census process, data collection and field operation methodologies used for Census 2017 &amp; recommend the modern methodologies being adopted for censuses in region &amp; globe for conduct of upcoming census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prepare outline and material of the report mentioning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Issues raised on the census process, field operations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Possible solutions in light of committee recommendations and international best practices including UN principals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Madam Zeba A. Sathar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Dr. Durr-e-Nayab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Ms. Rabia Awan , PBS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486798"/>
                  </a:ext>
                </a:extLst>
              </a:tr>
              <a:tr h="1551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6002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6002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compare the regional/globally adopted census questionnaires and proposals for improvement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Outline and material of the chapter regarding Census questionnaire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of the methodology used for designing questionnaire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of questionnaire with other regional &amp; international countries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Designing of questionnaire in light of recommendations of the committee and changed ground realities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Proposed questionnaire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Professor Dr. Muhammad Nizamuddin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Ms. Ayesha Sheraz,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 Saeed Ahmed , ACC, PBS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36256"/>
                  </a:ext>
                </a:extLst>
              </a:tr>
              <a:tr h="1086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review mode of Data Collection (Manual /Electronic) for provision of timely &amp; credible results &amp; recommendation for adoption of innovative tools &amp; technologies for geo referred enumeration up to the household level for upcoming census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Outline and material of the chapter for 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of the data collection methodology used in last census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the countries which used modern technologies and their lessons learnt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Recommend the best methodology for electronic data collection, keeping in view ground realities of country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Mr. Muhammad Sarwar Gondal,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Member (SS/RM)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Mr. Usman Javaid, DG, NADRA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Khawaja Mazhar Jamal, Ex-JCC,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Mr. Yasir Ishfaq, CSA, PBS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82062"/>
                  </a:ext>
                </a:extLst>
              </a:tr>
              <a:tr h="1241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review the best practices of field operations including monitoring/supervision &amp; data processing to minimize the omissions/ errors and complete coverage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prepare outline and material of the report regarding filed operation mechanism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the field operation mechanism used in last census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the field operation mechanisms being used in region/ globally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Recommend the mechanism which is aligned to country context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Dr. G.M. Arif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Dr. Sanam Wagma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Ms. Rumana Sadaf , CSO, PBS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53087"/>
                  </a:ext>
                </a:extLst>
              </a:tr>
              <a:tr h="1086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devise strategy for confidence building measures of all stakeholders for smooth completion of census operations and for increasing reliability &amp; credibility of census results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prepare outline &amp; material of for the chapter regarding communication strategy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review the communication strategy being adopted in different countries for confidence building of all stakeholders and awareness of the general public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Devise strategy which involve all stakeholders including universities/academia etc.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Syed Muhammad Arif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Mr. Ahmed Zubair, Chief Economist,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Ms. Ayesha Sajid , CSO , PBS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21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114"/>
          <p:cNvSpPr/>
          <p:nvPr/>
        </p:nvSpPr>
        <p:spPr>
          <a:xfrm>
            <a:off x="3073400" y="2286101"/>
            <a:ext cx="808669" cy="363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739630" y="1415296"/>
            <a:ext cx="808253" cy="46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500479" y="1590514"/>
            <a:ext cx="890806" cy="135395"/>
          </a:xfrm>
          <a:custGeom>
            <a:avLst/>
            <a:gdLst/>
            <a:ahLst/>
            <a:cxnLst/>
            <a:rect l="l" t="t" r="r" b="b"/>
            <a:pathLst>
              <a:path w="1143000" h="255016">
                <a:moveTo>
                  <a:pt x="0" y="0"/>
                </a:moveTo>
                <a:lnTo>
                  <a:pt x="1143000" y="0"/>
                </a:lnTo>
                <a:lnTo>
                  <a:pt x="1143000" y="255016"/>
                </a:lnTo>
              </a:path>
            </a:pathLst>
          </a:custGeom>
          <a:ln w="19050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080280" y="1749587"/>
            <a:ext cx="622228" cy="468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391285" y="2283876"/>
            <a:ext cx="0" cy="567338"/>
          </a:xfrm>
          <a:custGeom>
            <a:avLst/>
            <a:gdLst/>
            <a:ahLst/>
            <a:cxnLst/>
            <a:rect l="l" t="t" r="r" b="b"/>
            <a:pathLst>
              <a:path h="1068577">
                <a:moveTo>
                  <a:pt x="0" y="0"/>
                </a:moveTo>
                <a:lnTo>
                  <a:pt x="0" y="10685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356446" y="2218606"/>
            <a:ext cx="69680" cy="71204"/>
          </a:xfrm>
          <a:custGeom>
            <a:avLst/>
            <a:gdLst/>
            <a:ahLst/>
            <a:cxnLst/>
            <a:rect l="l" t="t" r="r" b="b"/>
            <a:pathLst>
              <a:path w="89407" h="134112">
                <a:moveTo>
                  <a:pt x="0" y="134112"/>
                </a:moveTo>
                <a:lnTo>
                  <a:pt x="89407" y="134112"/>
                </a:lnTo>
                <a:lnTo>
                  <a:pt x="44703" y="0"/>
                </a:lnTo>
                <a:lnTo>
                  <a:pt x="0" y="13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356446" y="2845281"/>
            <a:ext cx="69680" cy="71204"/>
          </a:xfrm>
          <a:custGeom>
            <a:avLst/>
            <a:gdLst/>
            <a:ahLst/>
            <a:cxnLst/>
            <a:rect l="l" t="t" r="r" b="b"/>
            <a:pathLst>
              <a:path w="89407" h="134111">
                <a:moveTo>
                  <a:pt x="89407" y="0"/>
                </a:moveTo>
                <a:lnTo>
                  <a:pt x="0" y="0"/>
                </a:lnTo>
                <a:lnTo>
                  <a:pt x="44703" y="134111"/>
                </a:lnTo>
                <a:lnTo>
                  <a:pt x="89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356446" y="1719976"/>
            <a:ext cx="69680" cy="71204"/>
          </a:xfrm>
          <a:custGeom>
            <a:avLst/>
            <a:gdLst/>
            <a:ahLst/>
            <a:cxnLst/>
            <a:rect l="l" t="t" r="r" b="b"/>
            <a:pathLst>
              <a:path w="89407" h="134111">
                <a:moveTo>
                  <a:pt x="89407" y="0"/>
                </a:moveTo>
                <a:lnTo>
                  <a:pt x="0" y="0"/>
                </a:lnTo>
                <a:lnTo>
                  <a:pt x="44703" y="134111"/>
                </a:lnTo>
                <a:lnTo>
                  <a:pt x="89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888574" y="2398035"/>
            <a:ext cx="1004462" cy="3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2770" y="5189547"/>
            <a:ext cx="3741387" cy="1456443"/>
          </a:xfrm>
          <a:custGeom>
            <a:avLst/>
            <a:gdLst/>
            <a:ahLst/>
            <a:cxnLst/>
            <a:rect l="l" t="t" r="r" b="b"/>
            <a:pathLst>
              <a:path w="4800600" h="2743200">
                <a:moveTo>
                  <a:pt x="0" y="2743200"/>
                </a:moveTo>
                <a:lnTo>
                  <a:pt x="4800600" y="2743200"/>
                </a:lnTo>
                <a:lnTo>
                  <a:pt x="48006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90364" y="5492971"/>
            <a:ext cx="1237306" cy="848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144434" y="5494821"/>
            <a:ext cx="859527" cy="967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505821" y="5494821"/>
            <a:ext cx="859527" cy="967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832552" y="5675029"/>
            <a:ext cx="3899258" cy="0"/>
          </a:xfrm>
          <a:custGeom>
            <a:avLst/>
            <a:gdLst/>
            <a:ahLst/>
            <a:cxnLst/>
            <a:rect l="l" t="t" r="r" b="b"/>
            <a:pathLst>
              <a:path w="5003165">
                <a:moveTo>
                  <a:pt x="5003165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723181" y="5647923"/>
            <a:ext cx="119368" cy="54211"/>
          </a:xfrm>
          <a:custGeom>
            <a:avLst/>
            <a:gdLst/>
            <a:ahLst/>
            <a:cxnLst/>
            <a:rect l="l" t="t" r="r" b="b"/>
            <a:pathLst>
              <a:path w="153162" h="102107">
                <a:moveTo>
                  <a:pt x="153162" y="102107"/>
                </a:moveTo>
                <a:lnTo>
                  <a:pt x="153162" y="0"/>
                </a:lnTo>
                <a:lnTo>
                  <a:pt x="0" y="51053"/>
                </a:lnTo>
                <a:lnTo>
                  <a:pt x="153162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053195" y="5705371"/>
            <a:ext cx="313663" cy="0"/>
          </a:xfrm>
          <a:custGeom>
            <a:avLst/>
            <a:gdLst/>
            <a:ahLst/>
            <a:cxnLst/>
            <a:rect l="l" t="t" r="r" b="b"/>
            <a:pathLst>
              <a:path w="402463">
                <a:moveTo>
                  <a:pt x="40246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957384" y="5681636"/>
            <a:ext cx="104521" cy="47469"/>
          </a:xfrm>
          <a:custGeom>
            <a:avLst/>
            <a:gdLst/>
            <a:ahLst/>
            <a:cxnLst/>
            <a:rect l="l" t="t" r="r" b="b"/>
            <a:pathLst>
              <a:path w="134112" h="89407">
                <a:moveTo>
                  <a:pt x="134112" y="89407"/>
                </a:moveTo>
                <a:lnTo>
                  <a:pt x="134112" y="0"/>
                </a:lnTo>
                <a:lnTo>
                  <a:pt x="0" y="44703"/>
                </a:lnTo>
                <a:lnTo>
                  <a:pt x="134112" y="8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918461" y="5275135"/>
            <a:ext cx="1706172" cy="1248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023478" y="6357736"/>
            <a:ext cx="1492101" cy="166884"/>
          </a:xfrm>
          <a:custGeom>
            <a:avLst/>
            <a:gdLst/>
            <a:ahLst/>
            <a:cxnLst/>
            <a:rect l="l" t="t" r="r" b="b"/>
            <a:pathLst>
              <a:path w="1914525" h="314325">
                <a:moveTo>
                  <a:pt x="157225" y="314325"/>
                </a:moveTo>
                <a:lnTo>
                  <a:pt x="1757426" y="314325"/>
                </a:lnTo>
                <a:lnTo>
                  <a:pt x="1772127" y="313645"/>
                </a:lnTo>
                <a:lnTo>
                  <a:pt x="1813701" y="303938"/>
                </a:lnTo>
                <a:lnTo>
                  <a:pt x="1850208" y="283994"/>
                </a:lnTo>
                <a:lnTo>
                  <a:pt x="1880018" y="255445"/>
                </a:lnTo>
                <a:lnTo>
                  <a:pt x="1901496" y="219921"/>
                </a:lnTo>
                <a:lnTo>
                  <a:pt x="1913013" y="179052"/>
                </a:lnTo>
                <a:lnTo>
                  <a:pt x="1914525" y="157162"/>
                </a:lnTo>
                <a:lnTo>
                  <a:pt x="1908592" y="114235"/>
                </a:lnTo>
                <a:lnTo>
                  <a:pt x="1891881" y="75839"/>
                </a:lnTo>
                <a:lnTo>
                  <a:pt x="1866026" y="43605"/>
                </a:lnTo>
                <a:lnTo>
                  <a:pt x="1832657" y="19163"/>
                </a:lnTo>
                <a:lnTo>
                  <a:pt x="1793408" y="4143"/>
                </a:lnTo>
                <a:lnTo>
                  <a:pt x="1757426" y="0"/>
                </a:lnTo>
                <a:lnTo>
                  <a:pt x="157225" y="0"/>
                </a:lnTo>
                <a:lnTo>
                  <a:pt x="114286" y="5928"/>
                </a:lnTo>
                <a:lnTo>
                  <a:pt x="75883" y="22629"/>
                </a:lnTo>
                <a:lnTo>
                  <a:pt x="43644" y="48472"/>
                </a:lnTo>
                <a:lnTo>
                  <a:pt x="19194" y="81830"/>
                </a:lnTo>
                <a:lnTo>
                  <a:pt x="4161" y="121072"/>
                </a:lnTo>
                <a:lnTo>
                  <a:pt x="0" y="157149"/>
                </a:lnTo>
                <a:lnTo>
                  <a:pt x="5932" y="200084"/>
                </a:lnTo>
                <a:lnTo>
                  <a:pt x="22643" y="238479"/>
                </a:lnTo>
                <a:lnTo>
                  <a:pt x="48498" y="270714"/>
                </a:lnTo>
                <a:lnTo>
                  <a:pt x="81867" y="295159"/>
                </a:lnTo>
                <a:lnTo>
                  <a:pt x="121116" y="310181"/>
                </a:lnTo>
                <a:lnTo>
                  <a:pt x="157099" y="314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023478" y="6357736"/>
            <a:ext cx="1492101" cy="166884"/>
          </a:xfrm>
          <a:custGeom>
            <a:avLst/>
            <a:gdLst/>
            <a:ahLst/>
            <a:cxnLst/>
            <a:rect l="l" t="t" r="r" b="b"/>
            <a:pathLst>
              <a:path w="1914525" h="314325">
                <a:moveTo>
                  <a:pt x="157225" y="314325"/>
                </a:moveTo>
                <a:lnTo>
                  <a:pt x="1757426" y="314325"/>
                </a:lnTo>
                <a:lnTo>
                  <a:pt x="1772127" y="313645"/>
                </a:lnTo>
                <a:lnTo>
                  <a:pt x="1813701" y="303938"/>
                </a:lnTo>
                <a:lnTo>
                  <a:pt x="1850208" y="283994"/>
                </a:lnTo>
                <a:lnTo>
                  <a:pt x="1880018" y="255445"/>
                </a:lnTo>
                <a:lnTo>
                  <a:pt x="1901496" y="219921"/>
                </a:lnTo>
                <a:lnTo>
                  <a:pt x="1913013" y="179052"/>
                </a:lnTo>
                <a:lnTo>
                  <a:pt x="1914525" y="157162"/>
                </a:lnTo>
                <a:lnTo>
                  <a:pt x="1913845" y="142450"/>
                </a:lnTo>
                <a:lnTo>
                  <a:pt x="1911847" y="128121"/>
                </a:lnTo>
                <a:lnTo>
                  <a:pt x="1908592" y="114235"/>
                </a:lnTo>
                <a:lnTo>
                  <a:pt x="1904138" y="100853"/>
                </a:lnTo>
                <a:lnTo>
                  <a:pt x="1898548" y="88034"/>
                </a:lnTo>
                <a:lnTo>
                  <a:pt x="1891881" y="75839"/>
                </a:lnTo>
                <a:lnTo>
                  <a:pt x="1884198" y="64329"/>
                </a:lnTo>
                <a:lnTo>
                  <a:pt x="1875560" y="53565"/>
                </a:lnTo>
                <a:lnTo>
                  <a:pt x="1866026" y="43605"/>
                </a:lnTo>
                <a:lnTo>
                  <a:pt x="1855657" y="34511"/>
                </a:lnTo>
                <a:lnTo>
                  <a:pt x="1844514" y="26344"/>
                </a:lnTo>
                <a:lnTo>
                  <a:pt x="1832657" y="19163"/>
                </a:lnTo>
                <a:lnTo>
                  <a:pt x="1820147" y="13029"/>
                </a:lnTo>
                <a:lnTo>
                  <a:pt x="1807044" y="8002"/>
                </a:lnTo>
                <a:lnTo>
                  <a:pt x="1793408" y="4143"/>
                </a:lnTo>
                <a:lnTo>
                  <a:pt x="1779301" y="1511"/>
                </a:lnTo>
                <a:lnTo>
                  <a:pt x="1764781" y="169"/>
                </a:lnTo>
                <a:lnTo>
                  <a:pt x="1757426" y="0"/>
                </a:lnTo>
                <a:lnTo>
                  <a:pt x="157225" y="0"/>
                </a:lnTo>
                <a:lnTo>
                  <a:pt x="142509" y="678"/>
                </a:lnTo>
                <a:lnTo>
                  <a:pt x="128175" y="2675"/>
                </a:lnTo>
                <a:lnTo>
                  <a:pt x="114286" y="5928"/>
                </a:lnTo>
                <a:lnTo>
                  <a:pt x="100901" y="10379"/>
                </a:lnTo>
                <a:lnTo>
                  <a:pt x="88080" y="15966"/>
                </a:lnTo>
                <a:lnTo>
                  <a:pt x="75883" y="22629"/>
                </a:lnTo>
                <a:lnTo>
                  <a:pt x="64372" y="30308"/>
                </a:lnTo>
                <a:lnTo>
                  <a:pt x="53605" y="38943"/>
                </a:lnTo>
                <a:lnTo>
                  <a:pt x="43644" y="48472"/>
                </a:lnTo>
                <a:lnTo>
                  <a:pt x="34548" y="58837"/>
                </a:lnTo>
                <a:lnTo>
                  <a:pt x="26378" y="69976"/>
                </a:lnTo>
                <a:lnTo>
                  <a:pt x="19194" y="81830"/>
                </a:lnTo>
                <a:lnTo>
                  <a:pt x="13056" y="94337"/>
                </a:lnTo>
                <a:lnTo>
                  <a:pt x="8025" y="107438"/>
                </a:lnTo>
                <a:lnTo>
                  <a:pt x="4161" y="121072"/>
                </a:lnTo>
                <a:lnTo>
                  <a:pt x="1523" y="135179"/>
                </a:lnTo>
                <a:lnTo>
                  <a:pt x="173" y="149698"/>
                </a:lnTo>
                <a:lnTo>
                  <a:pt x="0" y="157149"/>
                </a:lnTo>
                <a:lnTo>
                  <a:pt x="679" y="171872"/>
                </a:lnTo>
                <a:lnTo>
                  <a:pt x="2677" y="186199"/>
                </a:lnTo>
                <a:lnTo>
                  <a:pt x="5932" y="200084"/>
                </a:lnTo>
                <a:lnTo>
                  <a:pt x="10386" y="213466"/>
                </a:lnTo>
                <a:lnTo>
                  <a:pt x="15976" y="226285"/>
                </a:lnTo>
                <a:lnTo>
                  <a:pt x="22643" y="238479"/>
                </a:lnTo>
                <a:lnTo>
                  <a:pt x="30326" y="249989"/>
                </a:lnTo>
                <a:lnTo>
                  <a:pt x="38964" y="260754"/>
                </a:lnTo>
                <a:lnTo>
                  <a:pt x="48498" y="270714"/>
                </a:lnTo>
                <a:lnTo>
                  <a:pt x="58867" y="279809"/>
                </a:lnTo>
                <a:lnTo>
                  <a:pt x="70010" y="287977"/>
                </a:lnTo>
                <a:lnTo>
                  <a:pt x="81867" y="295159"/>
                </a:lnTo>
                <a:lnTo>
                  <a:pt x="94377" y="301294"/>
                </a:lnTo>
                <a:lnTo>
                  <a:pt x="107480" y="306321"/>
                </a:lnTo>
                <a:lnTo>
                  <a:pt x="121116" y="310181"/>
                </a:lnTo>
                <a:lnTo>
                  <a:pt x="135223" y="312812"/>
                </a:lnTo>
                <a:lnTo>
                  <a:pt x="149743" y="314155"/>
                </a:lnTo>
                <a:lnTo>
                  <a:pt x="157099" y="314325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28483" y="5705371"/>
            <a:ext cx="794995" cy="0"/>
          </a:xfrm>
          <a:custGeom>
            <a:avLst/>
            <a:gdLst/>
            <a:ahLst/>
            <a:cxnLst/>
            <a:rect l="l" t="t" r="r" b="b"/>
            <a:pathLst>
              <a:path w="1020064">
                <a:moveTo>
                  <a:pt x="1020064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132672" y="5681636"/>
            <a:ext cx="104520" cy="47469"/>
          </a:xfrm>
          <a:custGeom>
            <a:avLst/>
            <a:gdLst/>
            <a:ahLst/>
            <a:cxnLst/>
            <a:rect l="l" t="t" r="r" b="b"/>
            <a:pathLst>
              <a:path w="134111" h="89407">
                <a:moveTo>
                  <a:pt x="134111" y="89407"/>
                </a:moveTo>
                <a:lnTo>
                  <a:pt x="134111" y="0"/>
                </a:lnTo>
                <a:lnTo>
                  <a:pt x="0" y="44703"/>
                </a:lnTo>
                <a:lnTo>
                  <a:pt x="134111" y="8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89560" y="2997264"/>
            <a:ext cx="2872850" cy="1957095"/>
          </a:xfrm>
          <a:custGeom>
            <a:avLst/>
            <a:gdLst/>
            <a:ahLst/>
            <a:cxnLst/>
            <a:rect l="l" t="t" r="r" b="b"/>
            <a:pathLst>
              <a:path w="3686175" h="3686175">
                <a:moveTo>
                  <a:pt x="0" y="1843151"/>
                </a:moveTo>
                <a:lnTo>
                  <a:pt x="6109" y="1691989"/>
                </a:lnTo>
                <a:lnTo>
                  <a:pt x="24121" y="1544191"/>
                </a:lnTo>
                <a:lnTo>
                  <a:pt x="53561" y="1400233"/>
                </a:lnTo>
                <a:lnTo>
                  <a:pt x="93956" y="1260587"/>
                </a:lnTo>
                <a:lnTo>
                  <a:pt x="144831" y="1125729"/>
                </a:lnTo>
                <a:lnTo>
                  <a:pt x="205712" y="996134"/>
                </a:lnTo>
                <a:lnTo>
                  <a:pt x="276125" y="872275"/>
                </a:lnTo>
                <a:lnTo>
                  <a:pt x="355595" y="754626"/>
                </a:lnTo>
                <a:lnTo>
                  <a:pt x="443650" y="643664"/>
                </a:lnTo>
                <a:lnTo>
                  <a:pt x="539813" y="539861"/>
                </a:lnTo>
                <a:lnTo>
                  <a:pt x="643612" y="443692"/>
                </a:lnTo>
                <a:lnTo>
                  <a:pt x="754572" y="355632"/>
                </a:lnTo>
                <a:lnTo>
                  <a:pt x="872218" y="276155"/>
                </a:lnTo>
                <a:lnTo>
                  <a:pt x="996078" y="205736"/>
                </a:lnTo>
                <a:lnTo>
                  <a:pt x="1125676" y="144849"/>
                </a:lnTo>
                <a:lnTo>
                  <a:pt x="1260539" y="93968"/>
                </a:lnTo>
                <a:lnTo>
                  <a:pt x="1400191" y="53569"/>
                </a:lnTo>
                <a:lnTo>
                  <a:pt x="1544160" y="24124"/>
                </a:lnTo>
                <a:lnTo>
                  <a:pt x="1691972" y="6110"/>
                </a:lnTo>
                <a:lnTo>
                  <a:pt x="1843151" y="0"/>
                </a:lnTo>
                <a:lnTo>
                  <a:pt x="1994311" y="6110"/>
                </a:lnTo>
                <a:lnTo>
                  <a:pt x="2142106" y="24124"/>
                </a:lnTo>
                <a:lnTo>
                  <a:pt x="2286061" y="53569"/>
                </a:lnTo>
                <a:lnTo>
                  <a:pt x="2425701" y="93968"/>
                </a:lnTo>
                <a:lnTo>
                  <a:pt x="2560552" y="144849"/>
                </a:lnTo>
                <a:lnTo>
                  <a:pt x="2690140" y="205736"/>
                </a:lnTo>
                <a:lnTo>
                  <a:pt x="2813991" y="276155"/>
                </a:lnTo>
                <a:lnTo>
                  <a:pt x="2931630" y="355632"/>
                </a:lnTo>
                <a:lnTo>
                  <a:pt x="3042583" y="443692"/>
                </a:lnTo>
                <a:lnTo>
                  <a:pt x="3146377" y="539861"/>
                </a:lnTo>
                <a:lnTo>
                  <a:pt x="3242536" y="643664"/>
                </a:lnTo>
                <a:lnTo>
                  <a:pt x="3330587" y="754626"/>
                </a:lnTo>
                <a:lnTo>
                  <a:pt x="3410055" y="872275"/>
                </a:lnTo>
                <a:lnTo>
                  <a:pt x="3480465" y="996134"/>
                </a:lnTo>
                <a:lnTo>
                  <a:pt x="3541345" y="1125729"/>
                </a:lnTo>
                <a:lnTo>
                  <a:pt x="3592219" y="1260587"/>
                </a:lnTo>
                <a:lnTo>
                  <a:pt x="3632613" y="1400233"/>
                </a:lnTo>
                <a:lnTo>
                  <a:pt x="3662053" y="1544191"/>
                </a:lnTo>
                <a:lnTo>
                  <a:pt x="3680065" y="1691989"/>
                </a:lnTo>
                <a:lnTo>
                  <a:pt x="3686175" y="1843151"/>
                </a:lnTo>
                <a:lnTo>
                  <a:pt x="3680065" y="1994311"/>
                </a:lnTo>
                <a:lnTo>
                  <a:pt x="3662053" y="2142106"/>
                </a:lnTo>
                <a:lnTo>
                  <a:pt x="3632613" y="2286061"/>
                </a:lnTo>
                <a:lnTo>
                  <a:pt x="3592219" y="2425701"/>
                </a:lnTo>
                <a:lnTo>
                  <a:pt x="3541345" y="2560552"/>
                </a:lnTo>
                <a:lnTo>
                  <a:pt x="3480465" y="2690140"/>
                </a:lnTo>
                <a:lnTo>
                  <a:pt x="3410055" y="2813991"/>
                </a:lnTo>
                <a:lnTo>
                  <a:pt x="3330587" y="2931630"/>
                </a:lnTo>
                <a:lnTo>
                  <a:pt x="3242536" y="3042583"/>
                </a:lnTo>
                <a:lnTo>
                  <a:pt x="3146377" y="3146377"/>
                </a:lnTo>
                <a:lnTo>
                  <a:pt x="3042583" y="3242536"/>
                </a:lnTo>
                <a:lnTo>
                  <a:pt x="2931630" y="3330587"/>
                </a:lnTo>
                <a:lnTo>
                  <a:pt x="2813991" y="3410055"/>
                </a:lnTo>
                <a:lnTo>
                  <a:pt x="2690140" y="3480465"/>
                </a:lnTo>
                <a:lnTo>
                  <a:pt x="2560552" y="3541345"/>
                </a:lnTo>
                <a:lnTo>
                  <a:pt x="2425701" y="3592219"/>
                </a:lnTo>
                <a:lnTo>
                  <a:pt x="2286061" y="3632613"/>
                </a:lnTo>
                <a:lnTo>
                  <a:pt x="2142106" y="3662053"/>
                </a:lnTo>
                <a:lnTo>
                  <a:pt x="1994311" y="3680065"/>
                </a:lnTo>
                <a:lnTo>
                  <a:pt x="1843151" y="3686175"/>
                </a:lnTo>
                <a:lnTo>
                  <a:pt x="1691972" y="3680065"/>
                </a:lnTo>
                <a:lnTo>
                  <a:pt x="1544160" y="3662053"/>
                </a:lnTo>
                <a:lnTo>
                  <a:pt x="1400191" y="3632613"/>
                </a:lnTo>
                <a:lnTo>
                  <a:pt x="1260539" y="3592219"/>
                </a:lnTo>
                <a:lnTo>
                  <a:pt x="1125676" y="3541345"/>
                </a:lnTo>
                <a:lnTo>
                  <a:pt x="996078" y="3480465"/>
                </a:lnTo>
                <a:lnTo>
                  <a:pt x="872218" y="3410055"/>
                </a:lnTo>
                <a:lnTo>
                  <a:pt x="754572" y="3330587"/>
                </a:lnTo>
                <a:lnTo>
                  <a:pt x="643612" y="3242536"/>
                </a:lnTo>
                <a:lnTo>
                  <a:pt x="539813" y="3146377"/>
                </a:lnTo>
                <a:lnTo>
                  <a:pt x="443650" y="3042583"/>
                </a:lnTo>
                <a:lnTo>
                  <a:pt x="355595" y="2931630"/>
                </a:lnTo>
                <a:lnTo>
                  <a:pt x="276125" y="2813991"/>
                </a:lnTo>
                <a:lnTo>
                  <a:pt x="205712" y="2690140"/>
                </a:lnTo>
                <a:lnTo>
                  <a:pt x="144831" y="2560552"/>
                </a:lnTo>
                <a:lnTo>
                  <a:pt x="93956" y="2425701"/>
                </a:lnTo>
                <a:lnTo>
                  <a:pt x="53561" y="2286061"/>
                </a:lnTo>
                <a:lnTo>
                  <a:pt x="24121" y="2142106"/>
                </a:lnTo>
                <a:lnTo>
                  <a:pt x="6109" y="1994311"/>
                </a:lnTo>
                <a:lnTo>
                  <a:pt x="0" y="1843151"/>
                </a:lnTo>
                <a:close/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733178" y="3105283"/>
            <a:ext cx="2585615" cy="1761351"/>
          </a:xfrm>
          <a:custGeom>
            <a:avLst/>
            <a:gdLst/>
            <a:ahLst/>
            <a:cxnLst/>
            <a:rect l="l" t="t" r="r" b="b"/>
            <a:pathLst>
              <a:path w="3317621" h="3317494">
                <a:moveTo>
                  <a:pt x="0" y="1658747"/>
                </a:moveTo>
                <a:lnTo>
                  <a:pt x="5499" y="1794800"/>
                </a:lnTo>
                <a:lnTo>
                  <a:pt x="21711" y="1927823"/>
                </a:lnTo>
                <a:lnTo>
                  <a:pt x="48210" y="2057388"/>
                </a:lnTo>
                <a:lnTo>
                  <a:pt x="84569" y="2183069"/>
                </a:lnTo>
                <a:lnTo>
                  <a:pt x="130361" y="2304438"/>
                </a:lnTo>
                <a:lnTo>
                  <a:pt x="185159" y="2421070"/>
                </a:lnTo>
                <a:lnTo>
                  <a:pt x="248535" y="2532538"/>
                </a:lnTo>
                <a:lnTo>
                  <a:pt x="320064" y="2638414"/>
                </a:lnTo>
                <a:lnTo>
                  <a:pt x="399318" y="2738273"/>
                </a:lnTo>
                <a:lnTo>
                  <a:pt x="485870" y="2831687"/>
                </a:lnTo>
                <a:lnTo>
                  <a:pt x="579293" y="2918229"/>
                </a:lnTo>
                <a:lnTo>
                  <a:pt x="679161" y="2997474"/>
                </a:lnTo>
                <a:lnTo>
                  <a:pt x="785046" y="3068994"/>
                </a:lnTo>
                <a:lnTo>
                  <a:pt x="896522" y="3132362"/>
                </a:lnTo>
                <a:lnTo>
                  <a:pt x="1013162" y="3187152"/>
                </a:lnTo>
                <a:lnTo>
                  <a:pt x="1134538" y="3232937"/>
                </a:lnTo>
                <a:lnTo>
                  <a:pt x="1260225" y="3269290"/>
                </a:lnTo>
                <a:lnTo>
                  <a:pt x="1389794" y="3295785"/>
                </a:lnTo>
                <a:lnTo>
                  <a:pt x="1522819" y="3311995"/>
                </a:lnTo>
                <a:lnTo>
                  <a:pt x="1658874" y="3317494"/>
                </a:lnTo>
                <a:lnTo>
                  <a:pt x="1794910" y="3311995"/>
                </a:lnTo>
                <a:lnTo>
                  <a:pt x="1927919" y="3295785"/>
                </a:lnTo>
                <a:lnTo>
                  <a:pt x="2057473" y="3269290"/>
                </a:lnTo>
                <a:lnTo>
                  <a:pt x="2183147" y="3232937"/>
                </a:lnTo>
                <a:lnTo>
                  <a:pt x="2304512" y="3187152"/>
                </a:lnTo>
                <a:lnTo>
                  <a:pt x="2421141" y="3132362"/>
                </a:lnTo>
                <a:lnTo>
                  <a:pt x="2532609" y="3068994"/>
                </a:lnTo>
                <a:lnTo>
                  <a:pt x="2638486" y="2997474"/>
                </a:lnTo>
                <a:lnTo>
                  <a:pt x="2738348" y="2918229"/>
                </a:lnTo>
                <a:lnTo>
                  <a:pt x="2831766" y="2831687"/>
                </a:lnTo>
                <a:lnTo>
                  <a:pt x="2918314" y="2738273"/>
                </a:lnTo>
                <a:lnTo>
                  <a:pt x="2997564" y="2638414"/>
                </a:lnTo>
                <a:lnTo>
                  <a:pt x="3069090" y="2532538"/>
                </a:lnTo>
                <a:lnTo>
                  <a:pt x="3132465" y="2421070"/>
                </a:lnTo>
                <a:lnTo>
                  <a:pt x="3187261" y="2304438"/>
                </a:lnTo>
                <a:lnTo>
                  <a:pt x="3233052" y="2183069"/>
                </a:lnTo>
                <a:lnTo>
                  <a:pt x="3269410" y="2057388"/>
                </a:lnTo>
                <a:lnTo>
                  <a:pt x="3295909" y="1927823"/>
                </a:lnTo>
                <a:lnTo>
                  <a:pt x="3312121" y="1794800"/>
                </a:lnTo>
                <a:lnTo>
                  <a:pt x="3317621" y="1658747"/>
                </a:lnTo>
                <a:lnTo>
                  <a:pt x="3312121" y="1522693"/>
                </a:lnTo>
                <a:lnTo>
                  <a:pt x="3295909" y="1389670"/>
                </a:lnTo>
                <a:lnTo>
                  <a:pt x="3269410" y="1260105"/>
                </a:lnTo>
                <a:lnTo>
                  <a:pt x="3233052" y="1134424"/>
                </a:lnTo>
                <a:lnTo>
                  <a:pt x="3187261" y="1013055"/>
                </a:lnTo>
                <a:lnTo>
                  <a:pt x="3132465" y="896423"/>
                </a:lnTo>
                <a:lnTo>
                  <a:pt x="3069090" y="784955"/>
                </a:lnTo>
                <a:lnTo>
                  <a:pt x="2997564" y="679079"/>
                </a:lnTo>
                <a:lnTo>
                  <a:pt x="2918314" y="579220"/>
                </a:lnTo>
                <a:lnTo>
                  <a:pt x="2831766" y="485806"/>
                </a:lnTo>
                <a:lnTo>
                  <a:pt x="2738348" y="399264"/>
                </a:lnTo>
                <a:lnTo>
                  <a:pt x="2638486" y="320019"/>
                </a:lnTo>
                <a:lnTo>
                  <a:pt x="2532609" y="248499"/>
                </a:lnTo>
                <a:lnTo>
                  <a:pt x="2421141" y="185131"/>
                </a:lnTo>
                <a:lnTo>
                  <a:pt x="2304512" y="130341"/>
                </a:lnTo>
                <a:lnTo>
                  <a:pt x="2183147" y="84556"/>
                </a:lnTo>
                <a:lnTo>
                  <a:pt x="2057473" y="48203"/>
                </a:lnTo>
                <a:lnTo>
                  <a:pt x="1927919" y="21708"/>
                </a:lnTo>
                <a:lnTo>
                  <a:pt x="1794910" y="5498"/>
                </a:lnTo>
                <a:lnTo>
                  <a:pt x="1658874" y="0"/>
                </a:lnTo>
                <a:lnTo>
                  <a:pt x="1522819" y="5498"/>
                </a:lnTo>
                <a:lnTo>
                  <a:pt x="1389794" y="21708"/>
                </a:lnTo>
                <a:lnTo>
                  <a:pt x="1260225" y="48203"/>
                </a:lnTo>
                <a:lnTo>
                  <a:pt x="1134538" y="84556"/>
                </a:lnTo>
                <a:lnTo>
                  <a:pt x="1013162" y="130341"/>
                </a:lnTo>
                <a:lnTo>
                  <a:pt x="896522" y="185131"/>
                </a:lnTo>
                <a:lnTo>
                  <a:pt x="785046" y="248499"/>
                </a:lnTo>
                <a:lnTo>
                  <a:pt x="679161" y="320019"/>
                </a:lnTo>
                <a:lnTo>
                  <a:pt x="579293" y="399264"/>
                </a:lnTo>
                <a:lnTo>
                  <a:pt x="485870" y="485806"/>
                </a:lnTo>
                <a:lnTo>
                  <a:pt x="399318" y="579220"/>
                </a:lnTo>
                <a:lnTo>
                  <a:pt x="320064" y="679079"/>
                </a:lnTo>
                <a:lnTo>
                  <a:pt x="248535" y="784955"/>
                </a:lnTo>
                <a:lnTo>
                  <a:pt x="185159" y="896423"/>
                </a:lnTo>
                <a:lnTo>
                  <a:pt x="130361" y="1013055"/>
                </a:lnTo>
                <a:lnTo>
                  <a:pt x="84569" y="1134424"/>
                </a:lnTo>
                <a:lnTo>
                  <a:pt x="48210" y="1260105"/>
                </a:lnTo>
                <a:lnTo>
                  <a:pt x="21711" y="1389670"/>
                </a:lnTo>
                <a:lnTo>
                  <a:pt x="5499" y="1522693"/>
                </a:lnTo>
                <a:lnTo>
                  <a:pt x="0" y="1658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33178" y="3105283"/>
            <a:ext cx="2585615" cy="1761351"/>
          </a:xfrm>
          <a:custGeom>
            <a:avLst/>
            <a:gdLst/>
            <a:ahLst/>
            <a:cxnLst/>
            <a:rect l="l" t="t" r="r" b="b"/>
            <a:pathLst>
              <a:path w="3317621" h="3317494">
                <a:moveTo>
                  <a:pt x="0" y="1658747"/>
                </a:moveTo>
                <a:lnTo>
                  <a:pt x="5499" y="1522693"/>
                </a:lnTo>
                <a:lnTo>
                  <a:pt x="21711" y="1389670"/>
                </a:lnTo>
                <a:lnTo>
                  <a:pt x="48210" y="1260105"/>
                </a:lnTo>
                <a:lnTo>
                  <a:pt x="84569" y="1134424"/>
                </a:lnTo>
                <a:lnTo>
                  <a:pt x="130361" y="1013055"/>
                </a:lnTo>
                <a:lnTo>
                  <a:pt x="185159" y="896423"/>
                </a:lnTo>
                <a:lnTo>
                  <a:pt x="248535" y="784955"/>
                </a:lnTo>
                <a:lnTo>
                  <a:pt x="320064" y="679079"/>
                </a:lnTo>
                <a:lnTo>
                  <a:pt x="399318" y="579220"/>
                </a:lnTo>
                <a:lnTo>
                  <a:pt x="485870" y="485806"/>
                </a:lnTo>
                <a:lnTo>
                  <a:pt x="579293" y="399264"/>
                </a:lnTo>
                <a:lnTo>
                  <a:pt x="679161" y="320019"/>
                </a:lnTo>
                <a:lnTo>
                  <a:pt x="785046" y="248499"/>
                </a:lnTo>
                <a:lnTo>
                  <a:pt x="896522" y="185131"/>
                </a:lnTo>
                <a:lnTo>
                  <a:pt x="1013162" y="130341"/>
                </a:lnTo>
                <a:lnTo>
                  <a:pt x="1134538" y="84556"/>
                </a:lnTo>
                <a:lnTo>
                  <a:pt x="1260225" y="48203"/>
                </a:lnTo>
                <a:lnTo>
                  <a:pt x="1389794" y="21708"/>
                </a:lnTo>
                <a:lnTo>
                  <a:pt x="1522819" y="5498"/>
                </a:lnTo>
                <a:lnTo>
                  <a:pt x="1658874" y="0"/>
                </a:lnTo>
                <a:lnTo>
                  <a:pt x="1794910" y="5498"/>
                </a:lnTo>
                <a:lnTo>
                  <a:pt x="1927919" y="21708"/>
                </a:lnTo>
                <a:lnTo>
                  <a:pt x="2057473" y="48203"/>
                </a:lnTo>
                <a:lnTo>
                  <a:pt x="2183147" y="84556"/>
                </a:lnTo>
                <a:lnTo>
                  <a:pt x="2304512" y="130341"/>
                </a:lnTo>
                <a:lnTo>
                  <a:pt x="2421141" y="185131"/>
                </a:lnTo>
                <a:lnTo>
                  <a:pt x="2532609" y="248499"/>
                </a:lnTo>
                <a:lnTo>
                  <a:pt x="2638486" y="320019"/>
                </a:lnTo>
                <a:lnTo>
                  <a:pt x="2738348" y="399264"/>
                </a:lnTo>
                <a:lnTo>
                  <a:pt x="2831766" y="485806"/>
                </a:lnTo>
                <a:lnTo>
                  <a:pt x="2918314" y="579220"/>
                </a:lnTo>
                <a:lnTo>
                  <a:pt x="2997564" y="679079"/>
                </a:lnTo>
                <a:lnTo>
                  <a:pt x="3069090" y="784955"/>
                </a:lnTo>
                <a:lnTo>
                  <a:pt x="3132465" y="896423"/>
                </a:lnTo>
                <a:lnTo>
                  <a:pt x="3187261" y="1013055"/>
                </a:lnTo>
                <a:lnTo>
                  <a:pt x="3233052" y="1134424"/>
                </a:lnTo>
                <a:lnTo>
                  <a:pt x="3269410" y="1260105"/>
                </a:lnTo>
                <a:lnTo>
                  <a:pt x="3295909" y="1389670"/>
                </a:lnTo>
                <a:lnTo>
                  <a:pt x="3312121" y="1522693"/>
                </a:lnTo>
                <a:lnTo>
                  <a:pt x="3317621" y="1658747"/>
                </a:lnTo>
                <a:lnTo>
                  <a:pt x="3312121" y="1794800"/>
                </a:lnTo>
                <a:lnTo>
                  <a:pt x="3295909" y="1927823"/>
                </a:lnTo>
                <a:lnTo>
                  <a:pt x="3269410" y="2057388"/>
                </a:lnTo>
                <a:lnTo>
                  <a:pt x="3233052" y="2183069"/>
                </a:lnTo>
                <a:lnTo>
                  <a:pt x="3187261" y="2304438"/>
                </a:lnTo>
                <a:lnTo>
                  <a:pt x="3132465" y="2421070"/>
                </a:lnTo>
                <a:lnTo>
                  <a:pt x="3069090" y="2532538"/>
                </a:lnTo>
                <a:lnTo>
                  <a:pt x="2997564" y="2638414"/>
                </a:lnTo>
                <a:lnTo>
                  <a:pt x="2918314" y="2738273"/>
                </a:lnTo>
                <a:lnTo>
                  <a:pt x="2831766" y="2831687"/>
                </a:lnTo>
                <a:lnTo>
                  <a:pt x="2738348" y="2918229"/>
                </a:lnTo>
                <a:lnTo>
                  <a:pt x="2638486" y="2997474"/>
                </a:lnTo>
                <a:lnTo>
                  <a:pt x="2532609" y="3068994"/>
                </a:lnTo>
                <a:lnTo>
                  <a:pt x="2421141" y="3132362"/>
                </a:lnTo>
                <a:lnTo>
                  <a:pt x="2304512" y="3187152"/>
                </a:lnTo>
                <a:lnTo>
                  <a:pt x="2183147" y="3232937"/>
                </a:lnTo>
                <a:lnTo>
                  <a:pt x="2057473" y="3269290"/>
                </a:lnTo>
                <a:lnTo>
                  <a:pt x="1927919" y="3295785"/>
                </a:lnTo>
                <a:lnTo>
                  <a:pt x="1794910" y="3311995"/>
                </a:lnTo>
                <a:lnTo>
                  <a:pt x="1658874" y="3317494"/>
                </a:lnTo>
                <a:lnTo>
                  <a:pt x="1522819" y="3311995"/>
                </a:lnTo>
                <a:lnTo>
                  <a:pt x="1389794" y="3295785"/>
                </a:lnTo>
                <a:lnTo>
                  <a:pt x="1260225" y="3269290"/>
                </a:lnTo>
                <a:lnTo>
                  <a:pt x="1134538" y="3232937"/>
                </a:lnTo>
                <a:lnTo>
                  <a:pt x="1013162" y="3187152"/>
                </a:lnTo>
                <a:lnTo>
                  <a:pt x="896522" y="3132362"/>
                </a:lnTo>
                <a:lnTo>
                  <a:pt x="785046" y="3068994"/>
                </a:lnTo>
                <a:lnTo>
                  <a:pt x="679161" y="2997474"/>
                </a:lnTo>
                <a:lnTo>
                  <a:pt x="579293" y="2918229"/>
                </a:lnTo>
                <a:lnTo>
                  <a:pt x="485870" y="2831687"/>
                </a:lnTo>
                <a:lnTo>
                  <a:pt x="399318" y="2738273"/>
                </a:lnTo>
                <a:lnTo>
                  <a:pt x="320064" y="2638414"/>
                </a:lnTo>
                <a:lnTo>
                  <a:pt x="248535" y="2532538"/>
                </a:lnTo>
                <a:lnTo>
                  <a:pt x="185159" y="2421070"/>
                </a:lnTo>
                <a:lnTo>
                  <a:pt x="130361" y="2304438"/>
                </a:lnTo>
                <a:lnTo>
                  <a:pt x="84569" y="2183069"/>
                </a:lnTo>
                <a:lnTo>
                  <a:pt x="48210" y="2057388"/>
                </a:lnTo>
                <a:lnTo>
                  <a:pt x="21711" y="1927823"/>
                </a:lnTo>
                <a:lnTo>
                  <a:pt x="5499" y="1794800"/>
                </a:lnTo>
                <a:lnTo>
                  <a:pt x="0" y="1658747"/>
                </a:lnTo>
                <a:close/>
              </a:path>
            </a:pathLst>
          </a:custGeom>
          <a:ln w="127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903119" y="3312058"/>
            <a:ext cx="1323761" cy="1554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722092" y="2944198"/>
            <a:ext cx="2585516" cy="364110"/>
          </a:xfrm>
          <a:custGeom>
            <a:avLst/>
            <a:gdLst/>
            <a:ahLst/>
            <a:cxnLst/>
            <a:rect l="l" t="t" r="r" b="b"/>
            <a:pathLst>
              <a:path w="3317494" h="685800">
                <a:moveTo>
                  <a:pt x="331724" y="685800"/>
                </a:moveTo>
                <a:lnTo>
                  <a:pt x="2985770" y="685800"/>
                </a:lnTo>
                <a:lnTo>
                  <a:pt x="3012983" y="684699"/>
                </a:lnTo>
                <a:lnTo>
                  <a:pt x="3065504" y="676155"/>
                </a:lnTo>
                <a:lnTo>
                  <a:pt x="3114915" y="659721"/>
                </a:lnTo>
                <a:lnTo>
                  <a:pt x="3160532" y="636082"/>
                </a:lnTo>
                <a:lnTo>
                  <a:pt x="3201674" y="605924"/>
                </a:lnTo>
                <a:lnTo>
                  <a:pt x="3237660" y="569928"/>
                </a:lnTo>
                <a:lnTo>
                  <a:pt x="3267807" y="528782"/>
                </a:lnTo>
                <a:lnTo>
                  <a:pt x="3291433" y="483167"/>
                </a:lnTo>
                <a:lnTo>
                  <a:pt x="3307856" y="433769"/>
                </a:lnTo>
                <a:lnTo>
                  <a:pt x="3316394" y="381272"/>
                </a:lnTo>
                <a:lnTo>
                  <a:pt x="3317494" y="354075"/>
                </a:lnTo>
                <a:lnTo>
                  <a:pt x="3317494" y="331724"/>
                </a:lnTo>
                <a:lnTo>
                  <a:pt x="3313153" y="277934"/>
                </a:lnTo>
                <a:lnTo>
                  <a:pt x="3300587" y="226901"/>
                </a:lnTo>
                <a:lnTo>
                  <a:pt x="3280477" y="179309"/>
                </a:lnTo>
                <a:lnTo>
                  <a:pt x="3253506" y="135843"/>
                </a:lnTo>
                <a:lnTo>
                  <a:pt x="3220354" y="97186"/>
                </a:lnTo>
                <a:lnTo>
                  <a:pt x="3181705" y="64024"/>
                </a:lnTo>
                <a:lnTo>
                  <a:pt x="3138240" y="37040"/>
                </a:lnTo>
                <a:lnTo>
                  <a:pt x="3090641" y="16918"/>
                </a:lnTo>
                <a:lnTo>
                  <a:pt x="3039590" y="4343"/>
                </a:lnTo>
                <a:lnTo>
                  <a:pt x="2985770" y="0"/>
                </a:lnTo>
                <a:lnTo>
                  <a:pt x="331724" y="0"/>
                </a:lnTo>
                <a:lnTo>
                  <a:pt x="277903" y="4343"/>
                </a:lnTo>
                <a:lnTo>
                  <a:pt x="226852" y="16918"/>
                </a:lnTo>
                <a:lnTo>
                  <a:pt x="179253" y="37040"/>
                </a:lnTo>
                <a:lnTo>
                  <a:pt x="135788" y="64024"/>
                </a:lnTo>
                <a:lnTo>
                  <a:pt x="97139" y="97186"/>
                </a:lnTo>
                <a:lnTo>
                  <a:pt x="63987" y="135843"/>
                </a:lnTo>
                <a:lnTo>
                  <a:pt x="37016" y="179309"/>
                </a:lnTo>
                <a:lnTo>
                  <a:pt x="16906" y="226901"/>
                </a:lnTo>
                <a:lnTo>
                  <a:pt x="4340" y="277934"/>
                </a:lnTo>
                <a:lnTo>
                  <a:pt x="0" y="331724"/>
                </a:lnTo>
                <a:lnTo>
                  <a:pt x="0" y="354075"/>
                </a:lnTo>
                <a:lnTo>
                  <a:pt x="4340" y="407865"/>
                </a:lnTo>
                <a:lnTo>
                  <a:pt x="16906" y="458898"/>
                </a:lnTo>
                <a:lnTo>
                  <a:pt x="37016" y="506490"/>
                </a:lnTo>
                <a:lnTo>
                  <a:pt x="63987" y="549956"/>
                </a:lnTo>
                <a:lnTo>
                  <a:pt x="97139" y="588613"/>
                </a:lnTo>
                <a:lnTo>
                  <a:pt x="135788" y="621775"/>
                </a:lnTo>
                <a:lnTo>
                  <a:pt x="179253" y="648759"/>
                </a:lnTo>
                <a:lnTo>
                  <a:pt x="226852" y="668881"/>
                </a:lnTo>
                <a:lnTo>
                  <a:pt x="277903" y="681456"/>
                </a:lnTo>
                <a:lnTo>
                  <a:pt x="331724" y="6858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722092" y="2944198"/>
            <a:ext cx="2585516" cy="364110"/>
          </a:xfrm>
          <a:custGeom>
            <a:avLst/>
            <a:gdLst/>
            <a:ahLst/>
            <a:cxnLst/>
            <a:rect l="l" t="t" r="r" b="b"/>
            <a:pathLst>
              <a:path w="3317494" h="685800">
                <a:moveTo>
                  <a:pt x="331724" y="685800"/>
                </a:moveTo>
                <a:lnTo>
                  <a:pt x="2985770" y="685800"/>
                </a:lnTo>
                <a:lnTo>
                  <a:pt x="3012983" y="684699"/>
                </a:lnTo>
                <a:lnTo>
                  <a:pt x="3065504" y="676155"/>
                </a:lnTo>
                <a:lnTo>
                  <a:pt x="3114915" y="659721"/>
                </a:lnTo>
                <a:lnTo>
                  <a:pt x="3160532" y="636082"/>
                </a:lnTo>
                <a:lnTo>
                  <a:pt x="3201674" y="605924"/>
                </a:lnTo>
                <a:lnTo>
                  <a:pt x="3237660" y="569928"/>
                </a:lnTo>
                <a:lnTo>
                  <a:pt x="3267807" y="528782"/>
                </a:lnTo>
                <a:lnTo>
                  <a:pt x="3291433" y="483167"/>
                </a:lnTo>
                <a:lnTo>
                  <a:pt x="3307856" y="433769"/>
                </a:lnTo>
                <a:lnTo>
                  <a:pt x="3316394" y="381272"/>
                </a:lnTo>
                <a:lnTo>
                  <a:pt x="3317494" y="354075"/>
                </a:lnTo>
                <a:lnTo>
                  <a:pt x="3317494" y="331724"/>
                </a:lnTo>
                <a:lnTo>
                  <a:pt x="3313153" y="277934"/>
                </a:lnTo>
                <a:lnTo>
                  <a:pt x="3300587" y="226901"/>
                </a:lnTo>
                <a:lnTo>
                  <a:pt x="3280477" y="179309"/>
                </a:lnTo>
                <a:lnTo>
                  <a:pt x="3253506" y="135843"/>
                </a:lnTo>
                <a:lnTo>
                  <a:pt x="3220354" y="97186"/>
                </a:lnTo>
                <a:lnTo>
                  <a:pt x="3181705" y="64024"/>
                </a:lnTo>
                <a:lnTo>
                  <a:pt x="3138240" y="37040"/>
                </a:lnTo>
                <a:lnTo>
                  <a:pt x="3090641" y="16918"/>
                </a:lnTo>
                <a:lnTo>
                  <a:pt x="3039590" y="4343"/>
                </a:lnTo>
                <a:lnTo>
                  <a:pt x="2985770" y="0"/>
                </a:lnTo>
                <a:lnTo>
                  <a:pt x="331724" y="0"/>
                </a:lnTo>
                <a:lnTo>
                  <a:pt x="277903" y="4343"/>
                </a:lnTo>
                <a:lnTo>
                  <a:pt x="226852" y="16918"/>
                </a:lnTo>
                <a:lnTo>
                  <a:pt x="179253" y="37040"/>
                </a:lnTo>
                <a:lnTo>
                  <a:pt x="135788" y="64024"/>
                </a:lnTo>
                <a:lnTo>
                  <a:pt x="97139" y="97186"/>
                </a:lnTo>
                <a:lnTo>
                  <a:pt x="63987" y="135843"/>
                </a:lnTo>
                <a:lnTo>
                  <a:pt x="37016" y="179309"/>
                </a:lnTo>
                <a:lnTo>
                  <a:pt x="16906" y="226901"/>
                </a:lnTo>
                <a:lnTo>
                  <a:pt x="4340" y="277934"/>
                </a:lnTo>
                <a:lnTo>
                  <a:pt x="0" y="331724"/>
                </a:lnTo>
                <a:lnTo>
                  <a:pt x="0" y="354075"/>
                </a:lnTo>
                <a:lnTo>
                  <a:pt x="4340" y="407865"/>
                </a:lnTo>
                <a:lnTo>
                  <a:pt x="16906" y="458898"/>
                </a:lnTo>
                <a:lnTo>
                  <a:pt x="37016" y="506490"/>
                </a:lnTo>
                <a:lnTo>
                  <a:pt x="63987" y="549956"/>
                </a:lnTo>
                <a:lnTo>
                  <a:pt x="97139" y="588613"/>
                </a:lnTo>
                <a:lnTo>
                  <a:pt x="135788" y="621775"/>
                </a:lnTo>
                <a:lnTo>
                  <a:pt x="179253" y="648759"/>
                </a:lnTo>
                <a:lnTo>
                  <a:pt x="226852" y="668881"/>
                </a:lnTo>
                <a:lnTo>
                  <a:pt x="277903" y="681456"/>
                </a:lnTo>
                <a:lnTo>
                  <a:pt x="331724" y="685800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997132" y="3394308"/>
            <a:ext cx="1714803" cy="239796"/>
          </a:xfrm>
          <a:custGeom>
            <a:avLst/>
            <a:gdLst/>
            <a:ahLst/>
            <a:cxnLst/>
            <a:rect l="l" t="t" r="r" b="b"/>
            <a:pathLst>
              <a:path w="2200275" h="332104">
                <a:moveTo>
                  <a:pt x="165989" y="332104"/>
                </a:moveTo>
                <a:lnTo>
                  <a:pt x="2034285" y="332104"/>
                </a:lnTo>
                <a:lnTo>
                  <a:pt x="2049006" y="331461"/>
                </a:lnTo>
                <a:lnTo>
                  <a:pt x="2090794" y="322243"/>
                </a:lnTo>
                <a:lnTo>
                  <a:pt x="2127885" y="303228"/>
                </a:lnTo>
                <a:lnTo>
                  <a:pt x="2158821" y="275876"/>
                </a:lnTo>
                <a:lnTo>
                  <a:pt x="2182142" y="241647"/>
                </a:lnTo>
                <a:lnTo>
                  <a:pt x="2196388" y="201999"/>
                </a:lnTo>
                <a:lnTo>
                  <a:pt x="2200275" y="166115"/>
                </a:lnTo>
                <a:lnTo>
                  <a:pt x="2194646" y="122960"/>
                </a:lnTo>
                <a:lnTo>
                  <a:pt x="2178735" y="84141"/>
                </a:lnTo>
                <a:lnTo>
                  <a:pt x="2154000" y="50991"/>
                </a:lnTo>
                <a:lnTo>
                  <a:pt x="2121901" y="24969"/>
                </a:lnTo>
                <a:lnTo>
                  <a:pt x="2083897" y="7536"/>
                </a:lnTo>
                <a:lnTo>
                  <a:pt x="2041448" y="151"/>
                </a:lnTo>
                <a:lnTo>
                  <a:pt x="2034285" y="0"/>
                </a:lnTo>
                <a:lnTo>
                  <a:pt x="165989" y="0"/>
                </a:lnTo>
                <a:lnTo>
                  <a:pt x="122960" y="5628"/>
                </a:lnTo>
                <a:lnTo>
                  <a:pt x="84141" y="21539"/>
                </a:lnTo>
                <a:lnTo>
                  <a:pt x="50991" y="46274"/>
                </a:lnTo>
                <a:lnTo>
                  <a:pt x="24969" y="78373"/>
                </a:lnTo>
                <a:lnTo>
                  <a:pt x="7536" y="116377"/>
                </a:lnTo>
                <a:lnTo>
                  <a:pt x="151" y="158826"/>
                </a:lnTo>
                <a:lnTo>
                  <a:pt x="0" y="165988"/>
                </a:lnTo>
                <a:lnTo>
                  <a:pt x="642" y="180723"/>
                </a:lnTo>
                <a:lnTo>
                  <a:pt x="2535" y="195096"/>
                </a:lnTo>
                <a:lnTo>
                  <a:pt x="5623" y="209054"/>
                </a:lnTo>
                <a:lnTo>
                  <a:pt x="9854" y="222542"/>
                </a:lnTo>
                <a:lnTo>
                  <a:pt x="15172" y="235508"/>
                </a:lnTo>
                <a:lnTo>
                  <a:pt x="21523" y="247897"/>
                </a:lnTo>
                <a:lnTo>
                  <a:pt x="28855" y="259654"/>
                </a:lnTo>
                <a:lnTo>
                  <a:pt x="37112" y="270728"/>
                </a:lnTo>
                <a:lnTo>
                  <a:pt x="46241" y="281062"/>
                </a:lnTo>
                <a:lnTo>
                  <a:pt x="56188" y="290604"/>
                </a:lnTo>
                <a:lnTo>
                  <a:pt x="66899" y="299300"/>
                </a:lnTo>
                <a:lnTo>
                  <a:pt x="78319" y="307096"/>
                </a:lnTo>
                <a:lnTo>
                  <a:pt x="90396" y="313937"/>
                </a:lnTo>
                <a:lnTo>
                  <a:pt x="103074" y="319771"/>
                </a:lnTo>
                <a:lnTo>
                  <a:pt x="116300" y="324543"/>
                </a:lnTo>
                <a:lnTo>
                  <a:pt x="130019" y="328199"/>
                </a:lnTo>
                <a:lnTo>
                  <a:pt x="144179" y="330685"/>
                </a:lnTo>
                <a:lnTo>
                  <a:pt x="158724" y="331949"/>
                </a:lnTo>
                <a:lnTo>
                  <a:pt x="165989" y="33210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006386" y="3386975"/>
            <a:ext cx="1714803" cy="239822"/>
          </a:xfrm>
          <a:custGeom>
            <a:avLst/>
            <a:gdLst/>
            <a:ahLst/>
            <a:cxnLst/>
            <a:rect l="l" t="t" r="r" b="b"/>
            <a:pathLst>
              <a:path w="2200275" h="332104">
                <a:moveTo>
                  <a:pt x="165989" y="332104"/>
                </a:moveTo>
                <a:lnTo>
                  <a:pt x="2034285" y="332104"/>
                </a:lnTo>
                <a:lnTo>
                  <a:pt x="2049006" y="331461"/>
                </a:lnTo>
                <a:lnTo>
                  <a:pt x="2090794" y="322243"/>
                </a:lnTo>
                <a:lnTo>
                  <a:pt x="2127885" y="303228"/>
                </a:lnTo>
                <a:lnTo>
                  <a:pt x="2158821" y="275876"/>
                </a:lnTo>
                <a:lnTo>
                  <a:pt x="2182142" y="241647"/>
                </a:lnTo>
                <a:lnTo>
                  <a:pt x="2196388" y="201999"/>
                </a:lnTo>
                <a:lnTo>
                  <a:pt x="2200275" y="166115"/>
                </a:lnTo>
                <a:lnTo>
                  <a:pt x="2199631" y="151268"/>
                </a:lnTo>
                <a:lnTo>
                  <a:pt x="2197737" y="136907"/>
                </a:lnTo>
                <a:lnTo>
                  <a:pt x="2194646" y="122960"/>
                </a:lnTo>
                <a:lnTo>
                  <a:pt x="2190413" y="109480"/>
                </a:lnTo>
                <a:lnTo>
                  <a:pt x="2185091" y="96522"/>
                </a:lnTo>
                <a:lnTo>
                  <a:pt x="2178735" y="84141"/>
                </a:lnTo>
                <a:lnTo>
                  <a:pt x="2171398" y="72389"/>
                </a:lnTo>
                <a:lnTo>
                  <a:pt x="2163135" y="61321"/>
                </a:lnTo>
                <a:lnTo>
                  <a:pt x="2154000" y="50991"/>
                </a:lnTo>
                <a:lnTo>
                  <a:pt x="2144046" y="41453"/>
                </a:lnTo>
                <a:lnTo>
                  <a:pt x="2133329" y="32761"/>
                </a:lnTo>
                <a:lnTo>
                  <a:pt x="2121901" y="24969"/>
                </a:lnTo>
                <a:lnTo>
                  <a:pt x="2109817" y="18132"/>
                </a:lnTo>
                <a:lnTo>
                  <a:pt x="2097131" y="12303"/>
                </a:lnTo>
                <a:lnTo>
                  <a:pt x="2083897" y="7536"/>
                </a:lnTo>
                <a:lnTo>
                  <a:pt x="2070169" y="3886"/>
                </a:lnTo>
                <a:lnTo>
                  <a:pt x="2056002" y="1406"/>
                </a:lnTo>
                <a:lnTo>
                  <a:pt x="2041448" y="151"/>
                </a:lnTo>
                <a:lnTo>
                  <a:pt x="2034285" y="0"/>
                </a:lnTo>
                <a:lnTo>
                  <a:pt x="165989" y="0"/>
                </a:lnTo>
                <a:lnTo>
                  <a:pt x="151268" y="643"/>
                </a:lnTo>
                <a:lnTo>
                  <a:pt x="136907" y="2537"/>
                </a:lnTo>
                <a:lnTo>
                  <a:pt x="122960" y="5628"/>
                </a:lnTo>
                <a:lnTo>
                  <a:pt x="109480" y="9861"/>
                </a:lnTo>
                <a:lnTo>
                  <a:pt x="96522" y="15183"/>
                </a:lnTo>
                <a:lnTo>
                  <a:pt x="84141" y="21539"/>
                </a:lnTo>
                <a:lnTo>
                  <a:pt x="72389" y="28876"/>
                </a:lnTo>
                <a:lnTo>
                  <a:pt x="61321" y="37139"/>
                </a:lnTo>
                <a:lnTo>
                  <a:pt x="50991" y="46274"/>
                </a:lnTo>
                <a:lnTo>
                  <a:pt x="41453" y="56228"/>
                </a:lnTo>
                <a:lnTo>
                  <a:pt x="32761" y="66945"/>
                </a:lnTo>
                <a:lnTo>
                  <a:pt x="24969" y="78373"/>
                </a:lnTo>
                <a:lnTo>
                  <a:pt x="18132" y="90457"/>
                </a:lnTo>
                <a:lnTo>
                  <a:pt x="12303" y="103143"/>
                </a:lnTo>
                <a:lnTo>
                  <a:pt x="7536" y="116377"/>
                </a:lnTo>
                <a:lnTo>
                  <a:pt x="3886" y="130105"/>
                </a:lnTo>
                <a:lnTo>
                  <a:pt x="1406" y="144272"/>
                </a:lnTo>
                <a:lnTo>
                  <a:pt x="151" y="158826"/>
                </a:lnTo>
                <a:lnTo>
                  <a:pt x="0" y="165988"/>
                </a:lnTo>
                <a:lnTo>
                  <a:pt x="642" y="180723"/>
                </a:lnTo>
                <a:lnTo>
                  <a:pt x="2535" y="195096"/>
                </a:lnTo>
                <a:lnTo>
                  <a:pt x="5623" y="209054"/>
                </a:lnTo>
                <a:lnTo>
                  <a:pt x="9854" y="222542"/>
                </a:lnTo>
                <a:lnTo>
                  <a:pt x="15172" y="235508"/>
                </a:lnTo>
                <a:lnTo>
                  <a:pt x="21523" y="247897"/>
                </a:lnTo>
                <a:lnTo>
                  <a:pt x="28855" y="259654"/>
                </a:lnTo>
                <a:lnTo>
                  <a:pt x="37112" y="270728"/>
                </a:lnTo>
                <a:lnTo>
                  <a:pt x="46241" y="281062"/>
                </a:lnTo>
                <a:lnTo>
                  <a:pt x="56188" y="290604"/>
                </a:lnTo>
                <a:lnTo>
                  <a:pt x="66899" y="299300"/>
                </a:lnTo>
                <a:lnTo>
                  <a:pt x="78319" y="307096"/>
                </a:lnTo>
                <a:lnTo>
                  <a:pt x="90396" y="313937"/>
                </a:lnTo>
                <a:lnTo>
                  <a:pt x="103074" y="319771"/>
                </a:lnTo>
                <a:lnTo>
                  <a:pt x="116300" y="324543"/>
                </a:lnTo>
                <a:lnTo>
                  <a:pt x="130019" y="328199"/>
                </a:lnTo>
                <a:lnTo>
                  <a:pt x="144179" y="330685"/>
                </a:lnTo>
                <a:lnTo>
                  <a:pt x="158724" y="331949"/>
                </a:lnTo>
                <a:lnTo>
                  <a:pt x="165989" y="332104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999232" y="3707283"/>
            <a:ext cx="1714803" cy="251111"/>
          </a:xfrm>
          <a:custGeom>
            <a:avLst/>
            <a:gdLst/>
            <a:ahLst/>
            <a:cxnLst/>
            <a:rect l="l" t="t" r="r" b="b"/>
            <a:pathLst>
              <a:path w="2200275" h="332104">
                <a:moveTo>
                  <a:pt x="165989" y="332104"/>
                </a:moveTo>
                <a:lnTo>
                  <a:pt x="2034285" y="332104"/>
                </a:lnTo>
                <a:lnTo>
                  <a:pt x="2049006" y="331461"/>
                </a:lnTo>
                <a:lnTo>
                  <a:pt x="2090794" y="322243"/>
                </a:lnTo>
                <a:lnTo>
                  <a:pt x="2127885" y="303228"/>
                </a:lnTo>
                <a:lnTo>
                  <a:pt x="2158821" y="275876"/>
                </a:lnTo>
                <a:lnTo>
                  <a:pt x="2182142" y="241647"/>
                </a:lnTo>
                <a:lnTo>
                  <a:pt x="2196388" y="201999"/>
                </a:lnTo>
                <a:lnTo>
                  <a:pt x="2200275" y="166115"/>
                </a:lnTo>
                <a:lnTo>
                  <a:pt x="2194651" y="123102"/>
                </a:lnTo>
                <a:lnTo>
                  <a:pt x="2178751" y="84291"/>
                </a:lnTo>
                <a:lnTo>
                  <a:pt x="2154033" y="51137"/>
                </a:lnTo>
                <a:lnTo>
                  <a:pt x="2121955" y="25095"/>
                </a:lnTo>
                <a:lnTo>
                  <a:pt x="2083974" y="7620"/>
                </a:lnTo>
                <a:lnTo>
                  <a:pt x="2041550" y="165"/>
                </a:lnTo>
                <a:lnTo>
                  <a:pt x="2034285" y="0"/>
                </a:lnTo>
                <a:lnTo>
                  <a:pt x="165989" y="0"/>
                </a:lnTo>
                <a:lnTo>
                  <a:pt x="122975" y="5632"/>
                </a:lnTo>
                <a:lnTo>
                  <a:pt x="84168" y="21555"/>
                </a:lnTo>
                <a:lnTo>
                  <a:pt x="51025" y="46302"/>
                </a:lnTo>
                <a:lnTo>
                  <a:pt x="25003" y="78410"/>
                </a:lnTo>
                <a:lnTo>
                  <a:pt x="7560" y="116415"/>
                </a:lnTo>
                <a:lnTo>
                  <a:pt x="155" y="158851"/>
                </a:lnTo>
                <a:lnTo>
                  <a:pt x="0" y="166115"/>
                </a:lnTo>
                <a:lnTo>
                  <a:pt x="643" y="180836"/>
                </a:lnTo>
                <a:lnTo>
                  <a:pt x="2537" y="195197"/>
                </a:lnTo>
                <a:lnTo>
                  <a:pt x="5628" y="209144"/>
                </a:lnTo>
                <a:lnTo>
                  <a:pt x="9861" y="222624"/>
                </a:lnTo>
                <a:lnTo>
                  <a:pt x="15183" y="235582"/>
                </a:lnTo>
                <a:lnTo>
                  <a:pt x="21539" y="247963"/>
                </a:lnTo>
                <a:lnTo>
                  <a:pt x="28876" y="259715"/>
                </a:lnTo>
                <a:lnTo>
                  <a:pt x="37139" y="270783"/>
                </a:lnTo>
                <a:lnTo>
                  <a:pt x="46274" y="281113"/>
                </a:lnTo>
                <a:lnTo>
                  <a:pt x="56228" y="290651"/>
                </a:lnTo>
                <a:lnTo>
                  <a:pt x="66945" y="299343"/>
                </a:lnTo>
                <a:lnTo>
                  <a:pt x="78373" y="307135"/>
                </a:lnTo>
                <a:lnTo>
                  <a:pt x="90457" y="313972"/>
                </a:lnTo>
                <a:lnTo>
                  <a:pt x="103143" y="319801"/>
                </a:lnTo>
                <a:lnTo>
                  <a:pt x="116377" y="324568"/>
                </a:lnTo>
                <a:lnTo>
                  <a:pt x="130105" y="328218"/>
                </a:lnTo>
                <a:lnTo>
                  <a:pt x="144272" y="330698"/>
                </a:lnTo>
                <a:lnTo>
                  <a:pt x="158826" y="331953"/>
                </a:lnTo>
                <a:lnTo>
                  <a:pt x="165989" y="332104"/>
                </a:lnTo>
                <a:close/>
              </a:path>
            </a:pathLst>
          </a:custGeom>
          <a:solidFill>
            <a:srgbClr val="73F886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990417" y="3707283"/>
            <a:ext cx="1784864" cy="254412"/>
          </a:xfrm>
          <a:custGeom>
            <a:avLst/>
            <a:gdLst/>
            <a:ahLst/>
            <a:cxnLst/>
            <a:rect l="l" t="t" r="r" b="b"/>
            <a:pathLst>
              <a:path w="2200275" h="332104">
                <a:moveTo>
                  <a:pt x="165989" y="332104"/>
                </a:moveTo>
                <a:lnTo>
                  <a:pt x="2034285" y="332104"/>
                </a:lnTo>
                <a:lnTo>
                  <a:pt x="2049006" y="331461"/>
                </a:lnTo>
                <a:lnTo>
                  <a:pt x="2090794" y="322243"/>
                </a:lnTo>
                <a:lnTo>
                  <a:pt x="2127885" y="303228"/>
                </a:lnTo>
                <a:lnTo>
                  <a:pt x="2158821" y="275876"/>
                </a:lnTo>
                <a:lnTo>
                  <a:pt x="2182142" y="241647"/>
                </a:lnTo>
                <a:lnTo>
                  <a:pt x="2196388" y="201999"/>
                </a:lnTo>
                <a:lnTo>
                  <a:pt x="2200275" y="166115"/>
                </a:lnTo>
                <a:lnTo>
                  <a:pt x="2199632" y="151400"/>
                </a:lnTo>
                <a:lnTo>
                  <a:pt x="2197739" y="137045"/>
                </a:lnTo>
                <a:lnTo>
                  <a:pt x="2194651" y="123102"/>
                </a:lnTo>
                <a:lnTo>
                  <a:pt x="2190420" y="109626"/>
                </a:lnTo>
                <a:lnTo>
                  <a:pt x="2185102" y="96671"/>
                </a:lnTo>
                <a:lnTo>
                  <a:pt x="2178751" y="84291"/>
                </a:lnTo>
                <a:lnTo>
                  <a:pt x="2171419" y="72539"/>
                </a:lnTo>
                <a:lnTo>
                  <a:pt x="2163162" y="61470"/>
                </a:lnTo>
                <a:lnTo>
                  <a:pt x="2154033" y="51137"/>
                </a:lnTo>
                <a:lnTo>
                  <a:pt x="2144086" y="41594"/>
                </a:lnTo>
                <a:lnTo>
                  <a:pt x="2133375" y="32896"/>
                </a:lnTo>
                <a:lnTo>
                  <a:pt x="2121955" y="25095"/>
                </a:lnTo>
                <a:lnTo>
                  <a:pt x="2109878" y="18246"/>
                </a:lnTo>
                <a:lnTo>
                  <a:pt x="2097200" y="12403"/>
                </a:lnTo>
                <a:lnTo>
                  <a:pt x="2083974" y="7620"/>
                </a:lnTo>
                <a:lnTo>
                  <a:pt x="2070255" y="3950"/>
                </a:lnTo>
                <a:lnTo>
                  <a:pt x="2056095" y="1447"/>
                </a:lnTo>
                <a:lnTo>
                  <a:pt x="2041550" y="165"/>
                </a:lnTo>
                <a:lnTo>
                  <a:pt x="2034285" y="0"/>
                </a:lnTo>
                <a:lnTo>
                  <a:pt x="165989" y="0"/>
                </a:lnTo>
                <a:lnTo>
                  <a:pt x="151274" y="643"/>
                </a:lnTo>
                <a:lnTo>
                  <a:pt x="136918" y="2539"/>
                </a:lnTo>
                <a:lnTo>
                  <a:pt x="122975" y="5632"/>
                </a:lnTo>
                <a:lnTo>
                  <a:pt x="109500" y="9869"/>
                </a:lnTo>
                <a:lnTo>
                  <a:pt x="96547" y="15194"/>
                </a:lnTo>
                <a:lnTo>
                  <a:pt x="84168" y="21555"/>
                </a:lnTo>
                <a:lnTo>
                  <a:pt x="72419" y="28896"/>
                </a:lnTo>
                <a:lnTo>
                  <a:pt x="61353" y="37163"/>
                </a:lnTo>
                <a:lnTo>
                  <a:pt x="51025" y="46302"/>
                </a:lnTo>
                <a:lnTo>
                  <a:pt x="41487" y="56259"/>
                </a:lnTo>
                <a:lnTo>
                  <a:pt x="32796" y="66980"/>
                </a:lnTo>
                <a:lnTo>
                  <a:pt x="25003" y="78410"/>
                </a:lnTo>
                <a:lnTo>
                  <a:pt x="18163" y="90496"/>
                </a:lnTo>
                <a:lnTo>
                  <a:pt x="12331" y="103182"/>
                </a:lnTo>
                <a:lnTo>
                  <a:pt x="7560" y="116415"/>
                </a:lnTo>
                <a:lnTo>
                  <a:pt x="3905" y="130140"/>
                </a:lnTo>
                <a:lnTo>
                  <a:pt x="1419" y="144304"/>
                </a:lnTo>
                <a:lnTo>
                  <a:pt x="155" y="158851"/>
                </a:lnTo>
                <a:lnTo>
                  <a:pt x="0" y="166115"/>
                </a:lnTo>
                <a:lnTo>
                  <a:pt x="643" y="180836"/>
                </a:lnTo>
                <a:lnTo>
                  <a:pt x="2537" y="195197"/>
                </a:lnTo>
                <a:lnTo>
                  <a:pt x="5628" y="209144"/>
                </a:lnTo>
                <a:lnTo>
                  <a:pt x="9861" y="222624"/>
                </a:lnTo>
                <a:lnTo>
                  <a:pt x="15183" y="235582"/>
                </a:lnTo>
                <a:lnTo>
                  <a:pt x="21539" y="247963"/>
                </a:lnTo>
                <a:lnTo>
                  <a:pt x="28876" y="259715"/>
                </a:lnTo>
                <a:lnTo>
                  <a:pt x="37139" y="270783"/>
                </a:lnTo>
                <a:lnTo>
                  <a:pt x="46274" y="281113"/>
                </a:lnTo>
                <a:lnTo>
                  <a:pt x="56228" y="290651"/>
                </a:lnTo>
                <a:lnTo>
                  <a:pt x="66945" y="299343"/>
                </a:lnTo>
                <a:lnTo>
                  <a:pt x="78373" y="307135"/>
                </a:lnTo>
                <a:lnTo>
                  <a:pt x="90457" y="313972"/>
                </a:lnTo>
                <a:lnTo>
                  <a:pt x="103143" y="319801"/>
                </a:lnTo>
                <a:lnTo>
                  <a:pt x="116377" y="324568"/>
                </a:lnTo>
                <a:lnTo>
                  <a:pt x="130105" y="328218"/>
                </a:lnTo>
                <a:lnTo>
                  <a:pt x="144272" y="330698"/>
                </a:lnTo>
                <a:lnTo>
                  <a:pt x="158826" y="331953"/>
                </a:lnTo>
                <a:lnTo>
                  <a:pt x="165989" y="332104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977046" y="4018466"/>
            <a:ext cx="1714803" cy="253224"/>
          </a:xfrm>
          <a:custGeom>
            <a:avLst/>
            <a:gdLst/>
            <a:ahLst/>
            <a:cxnLst/>
            <a:rect l="l" t="t" r="r" b="b"/>
            <a:pathLst>
              <a:path w="2200275" h="332105">
                <a:moveTo>
                  <a:pt x="165989" y="332105"/>
                </a:moveTo>
                <a:lnTo>
                  <a:pt x="2034285" y="332105"/>
                </a:lnTo>
                <a:lnTo>
                  <a:pt x="2049000" y="331462"/>
                </a:lnTo>
                <a:lnTo>
                  <a:pt x="2090774" y="322249"/>
                </a:lnTo>
                <a:lnTo>
                  <a:pt x="2127855" y="303242"/>
                </a:lnTo>
                <a:lnTo>
                  <a:pt x="2158787" y="275896"/>
                </a:lnTo>
                <a:lnTo>
                  <a:pt x="2182111" y="241664"/>
                </a:lnTo>
                <a:lnTo>
                  <a:pt x="2196369" y="202002"/>
                </a:lnTo>
                <a:lnTo>
                  <a:pt x="2200275" y="165988"/>
                </a:lnTo>
                <a:lnTo>
                  <a:pt x="2194646" y="122960"/>
                </a:lnTo>
                <a:lnTo>
                  <a:pt x="2178735" y="84141"/>
                </a:lnTo>
                <a:lnTo>
                  <a:pt x="2154000" y="50991"/>
                </a:lnTo>
                <a:lnTo>
                  <a:pt x="2121901" y="24969"/>
                </a:lnTo>
                <a:lnTo>
                  <a:pt x="2083897" y="7536"/>
                </a:lnTo>
                <a:lnTo>
                  <a:pt x="2041448" y="151"/>
                </a:lnTo>
                <a:lnTo>
                  <a:pt x="2034285" y="0"/>
                </a:lnTo>
                <a:lnTo>
                  <a:pt x="165989" y="0"/>
                </a:lnTo>
                <a:lnTo>
                  <a:pt x="122960" y="5628"/>
                </a:lnTo>
                <a:lnTo>
                  <a:pt x="84141" y="21539"/>
                </a:lnTo>
                <a:lnTo>
                  <a:pt x="50991" y="46274"/>
                </a:lnTo>
                <a:lnTo>
                  <a:pt x="24969" y="78373"/>
                </a:lnTo>
                <a:lnTo>
                  <a:pt x="7536" y="116377"/>
                </a:lnTo>
                <a:lnTo>
                  <a:pt x="151" y="158826"/>
                </a:lnTo>
                <a:lnTo>
                  <a:pt x="0" y="165988"/>
                </a:lnTo>
                <a:lnTo>
                  <a:pt x="642" y="180723"/>
                </a:lnTo>
                <a:lnTo>
                  <a:pt x="2535" y="195096"/>
                </a:lnTo>
                <a:lnTo>
                  <a:pt x="5623" y="209054"/>
                </a:lnTo>
                <a:lnTo>
                  <a:pt x="9854" y="222542"/>
                </a:lnTo>
                <a:lnTo>
                  <a:pt x="15172" y="235508"/>
                </a:lnTo>
                <a:lnTo>
                  <a:pt x="21523" y="247897"/>
                </a:lnTo>
                <a:lnTo>
                  <a:pt x="28855" y="259654"/>
                </a:lnTo>
                <a:lnTo>
                  <a:pt x="37112" y="270728"/>
                </a:lnTo>
                <a:lnTo>
                  <a:pt x="46241" y="281062"/>
                </a:lnTo>
                <a:lnTo>
                  <a:pt x="56188" y="290604"/>
                </a:lnTo>
                <a:lnTo>
                  <a:pt x="66899" y="299300"/>
                </a:lnTo>
                <a:lnTo>
                  <a:pt x="78319" y="307096"/>
                </a:lnTo>
                <a:lnTo>
                  <a:pt x="90396" y="313937"/>
                </a:lnTo>
                <a:lnTo>
                  <a:pt x="103074" y="319771"/>
                </a:lnTo>
                <a:lnTo>
                  <a:pt x="116300" y="324543"/>
                </a:lnTo>
                <a:lnTo>
                  <a:pt x="130019" y="328199"/>
                </a:lnTo>
                <a:lnTo>
                  <a:pt x="144179" y="330685"/>
                </a:lnTo>
                <a:lnTo>
                  <a:pt x="158724" y="331949"/>
                </a:lnTo>
                <a:lnTo>
                  <a:pt x="165989" y="33210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77046" y="4025351"/>
            <a:ext cx="1714803" cy="239735"/>
          </a:xfrm>
          <a:custGeom>
            <a:avLst/>
            <a:gdLst/>
            <a:ahLst/>
            <a:cxnLst/>
            <a:rect l="l" t="t" r="r" b="b"/>
            <a:pathLst>
              <a:path w="2200275" h="332105">
                <a:moveTo>
                  <a:pt x="165989" y="332105"/>
                </a:moveTo>
                <a:lnTo>
                  <a:pt x="2034285" y="332105"/>
                </a:lnTo>
                <a:lnTo>
                  <a:pt x="2049000" y="331462"/>
                </a:lnTo>
                <a:lnTo>
                  <a:pt x="2090774" y="322249"/>
                </a:lnTo>
                <a:lnTo>
                  <a:pt x="2127855" y="303242"/>
                </a:lnTo>
                <a:lnTo>
                  <a:pt x="2158787" y="275896"/>
                </a:lnTo>
                <a:lnTo>
                  <a:pt x="2182111" y="241664"/>
                </a:lnTo>
                <a:lnTo>
                  <a:pt x="2196369" y="202002"/>
                </a:lnTo>
                <a:lnTo>
                  <a:pt x="2200275" y="165988"/>
                </a:lnTo>
                <a:lnTo>
                  <a:pt x="2199631" y="151268"/>
                </a:lnTo>
                <a:lnTo>
                  <a:pt x="2197737" y="136907"/>
                </a:lnTo>
                <a:lnTo>
                  <a:pt x="2194646" y="122960"/>
                </a:lnTo>
                <a:lnTo>
                  <a:pt x="2190413" y="109480"/>
                </a:lnTo>
                <a:lnTo>
                  <a:pt x="2185091" y="96522"/>
                </a:lnTo>
                <a:lnTo>
                  <a:pt x="2178735" y="84141"/>
                </a:lnTo>
                <a:lnTo>
                  <a:pt x="2171398" y="72389"/>
                </a:lnTo>
                <a:lnTo>
                  <a:pt x="2163135" y="61321"/>
                </a:lnTo>
                <a:lnTo>
                  <a:pt x="2154000" y="50991"/>
                </a:lnTo>
                <a:lnTo>
                  <a:pt x="2144046" y="41453"/>
                </a:lnTo>
                <a:lnTo>
                  <a:pt x="2133329" y="32761"/>
                </a:lnTo>
                <a:lnTo>
                  <a:pt x="2121901" y="24969"/>
                </a:lnTo>
                <a:lnTo>
                  <a:pt x="2109817" y="18132"/>
                </a:lnTo>
                <a:lnTo>
                  <a:pt x="2097131" y="12303"/>
                </a:lnTo>
                <a:lnTo>
                  <a:pt x="2083897" y="7536"/>
                </a:lnTo>
                <a:lnTo>
                  <a:pt x="2070169" y="3886"/>
                </a:lnTo>
                <a:lnTo>
                  <a:pt x="2056002" y="1406"/>
                </a:lnTo>
                <a:lnTo>
                  <a:pt x="2041448" y="151"/>
                </a:lnTo>
                <a:lnTo>
                  <a:pt x="2034285" y="0"/>
                </a:lnTo>
                <a:lnTo>
                  <a:pt x="165989" y="0"/>
                </a:lnTo>
                <a:lnTo>
                  <a:pt x="151268" y="643"/>
                </a:lnTo>
                <a:lnTo>
                  <a:pt x="136907" y="2537"/>
                </a:lnTo>
                <a:lnTo>
                  <a:pt x="122960" y="5628"/>
                </a:lnTo>
                <a:lnTo>
                  <a:pt x="109480" y="9861"/>
                </a:lnTo>
                <a:lnTo>
                  <a:pt x="96522" y="15183"/>
                </a:lnTo>
                <a:lnTo>
                  <a:pt x="84141" y="21539"/>
                </a:lnTo>
                <a:lnTo>
                  <a:pt x="72389" y="28876"/>
                </a:lnTo>
                <a:lnTo>
                  <a:pt x="61321" y="37139"/>
                </a:lnTo>
                <a:lnTo>
                  <a:pt x="50991" y="46274"/>
                </a:lnTo>
                <a:lnTo>
                  <a:pt x="41453" y="56228"/>
                </a:lnTo>
                <a:lnTo>
                  <a:pt x="32761" y="66945"/>
                </a:lnTo>
                <a:lnTo>
                  <a:pt x="24969" y="78373"/>
                </a:lnTo>
                <a:lnTo>
                  <a:pt x="18132" y="90457"/>
                </a:lnTo>
                <a:lnTo>
                  <a:pt x="12303" y="103143"/>
                </a:lnTo>
                <a:lnTo>
                  <a:pt x="7536" y="116377"/>
                </a:lnTo>
                <a:lnTo>
                  <a:pt x="3886" y="130105"/>
                </a:lnTo>
                <a:lnTo>
                  <a:pt x="1406" y="144272"/>
                </a:lnTo>
                <a:lnTo>
                  <a:pt x="151" y="158826"/>
                </a:lnTo>
                <a:lnTo>
                  <a:pt x="0" y="165988"/>
                </a:lnTo>
                <a:lnTo>
                  <a:pt x="642" y="180723"/>
                </a:lnTo>
                <a:lnTo>
                  <a:pt x="2535" y="195096"/>
                </a:lnTo>
                <a:lnTo>
                  <a:pt x="5623" y="209054"/>
                </a:lnTo>
                <a:lnTo>
                  <a:pt x="9854" y="222542"/>
                </a:lnTo>
                <a:lnTo>
                  <a:pt x="15172" y="235508"/>
                </a:lnTo>
                <a:lnTo>
                  <a:pt x="21523" y="247897"/>
                </a:lnTo>
                <a:lnTo>
                  <a:pt x="28855" y="259654"/>
                </a:lnTo>
                <a:lnTo>
                  <a:pt x="37112" y="270728"/>
                </a:lnTo>
                <a:lnTo>
                  <a:pt x="46241" y="281062"/>
                </a:lnTo>
                <a:lnTo>
                  <a:pt x="56188" y="290604"/>
                </a:lnTo>
                <a:lnTo>
                  <a:pt x="66899" y="299300"/>
                </a:lnTo>
                <a:lnTo>
                  <a:pt x="78319" y="307096"/>
                </a:lnTo>
                <a:lnTo>
                  <a:pt x="90396" y="313937"/>
                </a:lnTo>
                <a:lnTo>
                  <a:pt x="103074" y="319771"/>
                </a:lnTo>
                <a:lnTo>
                  <a:pt x="116300" y="324543"/>
                </a:lnTo>
                <a:lnTo>
                  <a:pt x="130019" y="328199"/>
                </a:lnTo>
                <a:lnTo>
                  <a:pt x="144179" y="330685"/>
                </a:lnTo>
                <a:lnTo>
                  <a:pt x="158724" y="331949"/>
                </a:lnTo>
                <a:lnTo>
                  <a:pt x="165989" y="332105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960046" y="4327062"/>
            <a:ext cx="1714803" cy="270250"/>
          </a:xfrm>
          <a:custGeom>
            <a:avLst/>
            <a:gdLst/>
            <a:ahLst/>
            <a:cxnLst/>
            <a:rect l="l" t="t" r="r" b="b"/>
            <a:pathLst>
              <a:path w="2200275" h="509015">
                <a:moveTo>
                  <a:pt x="220091" y="509015"/>
                </a:moveTo>
                <a:lnTo>
                  <a:pt x="1980183" y="509015"/>
                </a:lnTo>
                <a:lnTo>
                  <a:pt x="1998233" y="508286"/>
                </a:lnTo>
                <a:lnTo>
                  <a:pt x="2049744" y="497795"/>
                </a:lnTo>
                <a:lnTo>
                  <a:pt x="2096112" y="476043"/>
                </a:lnTo>
                <a:lnTo>
                  <a:pt x="2135806" y="444563"/>
                </a:lnTo>
                <a:lnTo>
                  <a:pt x="2167296" y="404888"/>
                </a:lnTo>
                <a:lnTo>
                  <a:pt x="2189053" y="358550"/>
                </a:lnTo>
                <a:lnTo>
                  <a:pt x="2199545" y="307082"/>
                </a:lnTo>
                <a:lnTo>
                  <a:pt x="2200275" y="289051"/>
                </a:lnTo>
                <a:lnTo>
                  <a:pt x="2200275" y="220090"/>
                </a:lnTo>
                <a:lnTo>
                  <a:pt x="2193877" y="167205"/>
                </a:lnTo>
                <a:lnTo>
                  <a:pt x="2175706" y="118952"/>
                </a:lnTo>
                <a:lnTo>
                  <a:pt x="2147290" y="76863"/>
                </a:lnTo>
                <a:lnTo>
                  <a:pt x="2110160" y="42468"/>
                </a:lnTo>
                <a:lnTo>
                  <a:pt x="2065847" y="17297"/>
                </a:lnTo>
                <a:lnTo>
                  <a:pt x="2015880" y="2880"/>
                </a:lnTo>
                <a:lnTo>
                  <a:pt x="1980183" y="0"/>
                </a:lnTo>
                <a:lnTo>
                  <a:pt x="220091" y="0"/>
                </a:lnTo>
                <a:lnTo>
                  <a:pt x="167205" y="6397"/>
                </a:lnTo>
                <a:lnTo>
                  <a:pt x="118952" y="24568"/>
                </a:lnTo>
                <a:lnTo>
                  <a:pt x="76863" y="52984"/>
                </a:lnTo>
                <a:lnTo>
                  <a:pt x="42468" y="90114"/>
                </a:lnTo>
                <a:lnTo>
                  <a:pt x="17297" y="134427"/>
                </a:lnTo>
                <a:lnTo>
                  <a:pt x="2880" y="184394"/>
                </a:lnTo>
                <a:lnTo>
                  <a:pt x="0" y="220090"/>
                </a:lnTo>
                <a:lnTo>
                  <a:pt x="0" y="289051"/>
                </a:lnTo>
                <a:lnTo>
                  <a:pt x="6397" y="341888"/>
                </a:lnTo>
                <a:lnTo>
                  <a:pt x="24568" y="390106"/>
                </a:lnTo>
                <a:lnTo>
                  <a:pt x="52984" y="432173"/>
                </a:lnTo>
                <a:lnTo>
                  <a:pt x="90114" y="466555"/>
                </a:lnTo>
                <a:lnTo>
                  <a:pt x="134427" y="491720"/>
                </a:lnTo>
                <a:lnTo>
                  <a:pt x="184394" y="506135"/>
                </a:lnTo>
                <a:lnTo>
                  <a:pt x="220091" y="5090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952001" y="4321518"/>
            <a:ext cx="1714803" cy="270250"/>
          </a:xfrm>
          <a:custGeom>
            <a:avLst/>
            <a:gdLst/>
            <a:ahLst/>
            <a:cxnLst/>
            <a:rect l="l" t="t" r="r" b="b"/>
            <a:pathLst>
              <a:path w="2200275" h="509015">
                <a:moveTo>
                  <a:pt x="220091" y="509015"/>
                </a:moveTo>
                <a:lnTo>
                  <a:pt x="1980183" y="509015"/>
                </a:lnTo>
                <a:lnTo>
                  <a:pt x="1998233" y="508286"/>
                </a:lnTo>
                <a:lnTo>
                  <a:pt x="2049744" y="497795"/>
                </a:lnTo>
                <a:lnTo>
                  <a:pt x="2096112" y="476043"/>
                </a:lnTo>
                <a:lnTo>
                  <a:pt x="2135806" y="444563"/>
                </a:lnTo>
                <a:lnTo>
                  <a:pt x="2167296" y="404888"/>
                </a:lnTo>
                <a:lnTo>
                  <a:pt x="2189053" y="358550"/>
                </a:lnTo>
                <a:lnTo>
                  <a:pt x="2199545" y="307082"/>
                </a:lnTo>
                <a:lnTo>
                  <a:pt x="2200275" y="289051"/>
                </a:lnTo>
                <a:lnTo>
                  <a:pt x="2200275" y="220090"/>
                </a:lnTo>
                <a:lnTo>
                  <a:pt x="2193877" y="167205"/>
                </a:lnTo>
                <a:lnTo>
                  <a:pt x="2175706" y="118952"/>
                </a:lnTo>
                <a:lnTo>
                  <a:pt x="2147290" y="76863"/>
                </a:lnTo>
                <a:lnTo>
                  <a:pt x="2110160" y="42468"/>
                </a:lnTo>
                <a:lnTo>
                  <a:pt x="2065847" y="17297"/>
                </a:lnTo>
                <a:lnTo>
                  <a:pt x="2015880" y="2880"/>
                </a:lnTo>
                <a:lnTo>
                  <a:pt x="1980183" y="0"/>
                </a:lnTo>
                <a:lnTo>
                  <a:pt x="220091" y="0"/>
                </a:lnTo>
                <a:lnTo>
                  <a:pt x="167205" y="6397"/>
                </a:lnTo>
                <a:lnTo>
                  <a:pt x="118952" y="24568"/>
                </a:lnTo>
                <a:lnTo>
                  <a:pt x="76863" y="52984"/>
                </a:lnTo>
                <a:lnTo>
                  <a:pt x="42468" y="90114"/>
                </a:lnTo>
                <a:lnTo>
                  <a:pt x="17297" y="134427"/>
                </a:lnTo>
                <a:lnTo>
                  <a:pt x="2880" y="184394"/>
                </a:lnTo>
                <a:lnTo>
                  <a:pt x="0" y="220090"/>
                </a:lnTo>
                <a:lnTo>
                  <a:pt x="0" y="289051"/>
                </a:lnTo>
                <a:lnTo>
                  <a:pt x="6397" y="341888"/>
                </a:lnTo>
                <a:lnTo>
                  <a:pt x="24568" y="390106"/>
                </a:lnTo>
                <a:lnTo>
                  <a:pt x="52984" y="432173"/>
                </a:lnTo>
                <a:lnTo>
                  <a:pt x="90114" y="466555"/>
                </a:lnTo>
                <a:lnTo>
                  <a:pt x="134427" y="491720"/>
                </a:lnTo>
                <a:lnTo>
                  <a:pt x="184394" y="506135"/>
                </a:lnTo>
                <a:lnTo>
                  <a:pt x="220091" y="509015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491534" y="4332458"/>
            <a:ext cx="1211135" cy="5991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382834" y="5857084"/>
            <a:ext cx="817068" cy="24274"/>
          </a:xfrm>
          <a:custGeom>
            <a:avLst/>
            <a:gdLst/>
            <a:ahLst/>
            <a:cxnLst/>
            <a:rect l="l" t="t" r="r" b="b"/>
            <a:pathLst>
              <a:path w="1048385" h="45720">
                <a:moveTo>
                  <a:pt x="1048385" y="45720"/>
                </a:moveTo>
                <a:lnTo>
                  <a:pt x="100266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273463" y="5829978"/>
            <a:ext cx="119368" cy="54211"/>
          </a:xfrm>
          <a:custGeom>
            <a:avLst/>
            <a:gdLst/>
            <a:ahLst/>
            <a:cxnLst/>
            <a:rect l="l" t="t" r="r" b="b"/>
            <a:pathLst>
              <a:path w="153162" h="102107">
                <a:moveTo>
                  <a:pt x="153162" y="102107"/>
                </a:moveTo>
                <a:lnTo>
                  <a:pt x="153162" y="0"/>
                </a:lnTo>
                <a:lnTo>
                  <a:pt x="0" y="51053"/>
                </a:lnTo>
                <a:lnTo>
                  <a:pt x="153162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910379" y="4418359"/>
            <a:ext cx="1112177" cy="757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87700" y="3642481"/>
            <a:ext cx="2739229" cy="211993"/>
          </a:xfrm>
          <a:custGeom>
            <a:avLst/>
            <a:gdLst/>
            <a:ahLst/>
            <a:cxnLst/>
            <a:rect l="l" t="t" r="r" b="b"/>
            <a:pathLst>
              <a:path w="3514725" h="399288">
                <a:moveTo>
                  <a:pt x="199644" y="399288"/>
                </a:moveTo>
                <a:lnTo>
                  <a:pt x="3315080" y="399288"/>
                </a:lnTo>
                <a:lnTo>
                  <a:pt x="3331451" y="398626"/>
                </a:lnTo>
                <a:lnTo>
                  <a:pt x="3378174" y="389107"/>
                </a:lnTo>
                <a:lnTo>
                  <a:pt x="3420234" y="369370"/>
                </a:lnTo>
                <a:lnTo>
                  <a:pt x="3456241" y="340804"/>
                </a:lnTo>
                <a:lnTo>
                  <a:pt x="3484807" y="304797"/>
                </a:lnTo>
                <a:lnTo>
                  <a:pt x="3504544" y="262737"/>
                </a:lnTo>
                <a:lnTo>
                  <a:pt x="3514063" y="216014"/>
                </a:lnTo>
                <a:lnTo>
                  <a:pt x="3514725" y="199644"/>
                </a:lnTo>
                <a:lnTo>
                  <a:pt x="3508921" y="151675"/>
                </a:lnTo>
                <a:lnTo>
                  <a:pt x="3492436" y="107906"/>
                </a:lnTo>
                <a:lnTo>
                  <a:pt x="3466658" y="69727"/>
                </a:lnTo>
                <a:lnTo>
                  <a:pt x="3432977" y="38526"/>
                </a:lnTo>
                <a:lnTo>
                  <a:pt x="3392781" y="15692"/>
                </a:lnTo>
                <a:lnTo>
                  <a:pt x="3347458" y="2613"/>
                </a:lnTo>
                <a:lnTo>
                  <a:pt x="3315080" y="0"/>
                </a:lnTo>
                <a:lnTo>
                  <a:pt x="199644" y="0"/>
                </a:lnTo>
                <a:lnTo>
                  <a:pt x="151675" y="5803"/>
                </a:lnTo>
                <a:lnTo>
                  <a:pt x="107906" y="22288"/>
                </a:lnTo>
                <a:lnTo>
                  <a:pt x="69727" y="48066"/>
                </a:lnTo>
                <a:lnTo>
                  <a:pt x="38526" y="81747"/>
                </a:lnTo>
                <a:lnTo>
                  <a:pt x="15692" y="121943"/>
                </a:lnTo>
                <a:lnTo>
                  <a:pt x="2613" y="167266"/>
                </a:lnTo>
                <a:lnTo>
                  <a:pt x="0" y="199644"/>
                </a:lnTo>
                <a:lnTo>
                  <a:pt x="661" y="216014"/>
                </a:lnTo>
                <a:lnTo>
                  <a:pt x="2613" y="232021"/>
                </a:lnTo>
                <a:lnTo>
                  <a:pt x="5803" y="247612"/>
                </a:lnTo>
                <a:lnTo>
                  <a:pt x="10180" y="262737"/>
                </a:lnTo>
                <a:lnTo>
                  <a:pt x="15692" y="277344"/>
                </a:lnTo>
                <a:lnTo>
                  <a:pt x="22288" y="291381"/>
                </a:lnTo>
                <a:lnTo>
                  <a:pt x="29917" y="304797"/>
                </a:lnTo>
                <a:lnTo>
                  <a:pt x="38526" y="317540"/>
                </a:lnTo>
                <a:lnTo>
                  <a:pt x="48066" y="329560"/>
                </a:lnTo>
                <a:lnTo>
                  <a:pt x="58483" y="340804"/>
                </a:lnTo>
                <a:lnTo>
                  <a:pt x="69727" y="351221"/>
                </a:lnTo>
                <a:lnTo>
                  <a:pt x="81747" y="360761"/>
                </a:lnTo>
                <a:lnTo>
                  <a:pt x="94490" y="369370"/>
                </a:lnTo>
                <a:lnTo>
                  <a:pt x="107906" y="376999"/>
                </a:lnTo>
                <a:lnTo>
                  <a:pt x="121943" y="383595"/>
                </a:lnTo>
                <a:lnTo>
                  <a:pt x="136550" y="389107"/>
                </a:lnTo>
                <a:lnTo>
                  <a:pt x="151675" y="393484"/>
                </a:lnTo>
                <a:lnTo>
                  <a:pt x="167266" y="396674"/>
                </a:lnTo>
                <a:lnTo>
                  <a:pt x="183273" y="398626"/>
                </a:lnTo>
                <a:lnTo>
                  <a:pt x="199644" y="399288"/>
                </a:lnTo>
                <a:close/>
              </a:path>
            </a:pathLst>
          </a:custGeom>
          <a:solidFill>
            <a:srgbClr val="11ADBA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887700" y="3642481"/>
            <a:ext cx="2739229" cy="211993"/>
          </a:xfrm>
          <a:custGeom>
            <a:avLst/>
            <a:gdLst/>
            <a:ahLst/>
            <a:cxnLst/>
            <a:rect l="l" t="t" r="r" b="b"/>
            <a:pathLst>
              <a:path w="3514725" h="399288">
                <a:moveTo>
                  <a:pt x="199644" y="399288"/>
                </a:moveTo>
                <a:lnTo>
                  <a:pt x="3315080" y="399288"/>
                </a:lnTo>
                <a:lnTo>
                  <a:pt x="3331451" y="398626"/>
                </a:lnTo>
                <a:lnTo>
                  <a:pt x="3378174" y="389107"/>
                </a:lnTo>
                <a:lnTo>
                  <a:pt x="3420234" y="369370"/>
                </a:lnTo>
                <a:lnTo>
                  <a:pt x="3456241" y="340804"/>
                </a:lnTo>
                <a:lnTo>
                  <a:pt x="3484807" y="304797"/>
                </a:lnTo>
                <a:lnTo>
                  <a:pt x="3504544" y="262737"/>
                </a:lnTo>
                <a:lnTo>
                  <a:pt x="3514063" y="216014"/>
                </a:lnTo>
                <a:lnTo>
                  <a:pt x="3514725" y="199644"/>
                </a:lnTo>
                <a:lnTo>
                  <a:pt x="3514063" y="183273"/>
                </a:lnTo>
                <a:lnTo>
                  <a:pt x="3512111" y="167266"/>
                </a:lnTo>
                <a:lnTo>
                  <a:pt x="3508921" y="151675"/>
                </a:lnTo>
                <a:lnTo>
                  <a:pt x="3504544" y="136550"/>
                </a:lnTo>
                <a:lnTo>
                  <a:pt x="3499032" y="121943"/>
                </a:lnTo>
                <a:lnTo>
                  <a:pt x="3492436" y="107906"/>
                </a:lnTo>
                <a:lnTo>
                  <a:pt x="3484807" y="94490"/>
                </a:lnTo>
                <a:lnTo>
                  <a:pt x="3476198" y="81747"/>
                </a:lnTo>
                <a:lnTo>
                  <a:pt x="3466658" y="69727"/>
                </a:lnTo>
                <a:lnTo>
                  <a:pt x="3456241" y="58483"/>
                </a:lnTo>
                <a:lnTo>
                  <a:pt x="3444997" y="48066"/>
                </a:lnTo>
                <a:lnTo>
                  <a:pt x="3432977" y="38526"/>
                </a:lnTo>
                <a:lnTo>
                  <a:pt x="3420234" y="29917"/>
                </a:lnTo>
                <a:lnTo>
                  <a:pt x="3406818" y="22288"/>
                </a:lnTo>
                <a:lnTo>
                  <a:pt x="3392781" y="15692"/>
                </a:lnTo>
                <a:lnTo>
                  <a:pt x="3378174" y="10180"/>
                </a:lnTo>
                <a:lnTo>
                  <a:pt x="3363049" y="5803"/>
                </a:lnTo>
                <a:lnTo>
                  <a:pt x="3347458" y="2613"/>
                </a:lnTo>
                <a:lnTo>
                  <a:pt x="3331451" y="661"/>
                </a:lnTo>
                <a:lnTo>
                  <a:pt x="3315080" y="0"/>
                </a:lnTo>
                <a:lnTo>
                  <a:pt x="199644" y="0"/>
                </a:lnTo>
                <a:lnTo>
                  <a:pt x="183273" y="661"/>
                </a:lnTo>
                <a:lnTo>
                  <a:pt x="167266" y="2613"/>
                </a:lnTo>
                <a:lnTo>
                  <a:pt x="151675" y="5803"/>
                </a:lnTo>
                <a:lnTo>
                  <a:pt x="136550" y="10180"/>
                </a:lnTo>
                <a:lnTo>
                  <a:pt x="121943" y="15692"/>
                </a:lnTo>
                <a:lnTo>
                  <a:pt x="107906" y="22288"/>
                </a:lnTo>
                <a:lnTo>
                  <a:pt x="94490" y="29917"/>
                </a:lnTo>
                <a:lnTo>
                  <a:pt x="81747" y="38526"/>
                </a:lnTo>
                <a:lnTo>
                  <a:pt x="69727" y="48066"/>
                </a:lnTo>
                <a:lnTo>
                  <a:pt x="58483" y="58483"/>
                </a:lnTo>
                <a:lnTo>
                  <a:pt x="48066" y="69727"/>
                </a:lnTo>
                <a:lnTo>
                  <a:pt x="38526" y="81747"/>
                </a:lnTo>
                <a:lnTo>
                  <a:pt x="29917" y="94490"/>
                </a:lnTo>
                <a:lnTo>
                  <a:pt x="22288" y="107906"/>
                </a:lnTo>
                <a:lnTo>
                  <a:pt x="15692" y="121943"/>
                </a:lnTo>
                <a:lnTo>
                  <a:pt x="10180" y="136550"/>
                </a:lnTo>
                <a:lnTo>
                  <a:pt x="5803" y="151675"/>
                </a:lnTo>
                <a:lnTo>
                  <a:pt x="2613" y="167266"/>
                </a:lnTo>
                <a:lnTo>
                  <a:pt x="661" y="183273"/>
                </a:lnTo>
                <a:lnTo>
                  <a:pt x="0" y="199644"/>
                </a:lnTo>
                <a:lnTo>
                  <a:pt x="661" y="216014"/>
                </a:lnTo>
                <a:lnTo>
                  <a:pt x="2613" y="232021"/>
                </a:lnTo>
                <a:lnTo>
                  <a:pt x="5803" y="247612"/>
                </a:lnTo>
                <a:lnTo>
                  <a:pt x="10180" y="262737"/>
                </a:lnTo>
                <a:lnTo>
                  <a:pt x="15692" y="277344"/>
                </a:lnTo>
                <a:lnTo>
                  <a:pt x="22288" y="291381"/>
                </a:lnTo>
                <a:lnTo>
                  <a:pt x="29917" y="304797"/>
                </a:lnTo>
                <a:lnTo>
                  <a:pt x="38526" y="317540"/>
                </a:lnTo>
                <a:lnTo>
                  <a:pt x="48066" y="329560"/>
                </a:lnTo>
                <a:lnTo>
                  <a:pt x="58483" y="340804"/>
                </a:lnTo>
                <a:lnTo>
                  <a:pt x="69727" y="351221"/>
                </a:lnTo>
                <a:lnTo>
                  <a:pt x="81747" y="360761"/>
                </a:lnTo>
                <a:lnTo>
                  <a:pt x="94490" y="369370"/>
                </a:lnTo>
                <a:lnTo>
                  <a:pt x="107906" y="376999"/>
                </a:lnTo>
                <a:lnTo>
                  <a:pt x="121943" y="383595"/>
                </a:lnTo>
                <a:lnTo>
                  <a:pt x="136550" y="389107"/>
                </a:lnTo>
                <a:lnTo>
                  <a:pt x="151675" y="393484"/>
                </a:lnTo>
                <a:lnTo>
                  <a:pt x="167266" y="396674"/>
                </a:lnTo>
                <a:lnTo>
                  <a:pt x="183273" y="398626"/>
                </a:lnTo>
                <a:lnTo>
                  <a:pt x="199644" y="399288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9257372" y="3227764"/>
            <a:ext cx="556172" cy="3638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0027524" y="3254927"/>
            <a:ext cx="425687" cy="3638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0614722" y="3952398"/>
            <a:ext cx="708451" cy="3638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0808971" y="3273245"/>
            <a:ext cx="566688" cy="3638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584371" y="1178856"/>
            <a:ext cx="1713044" cy="7796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608564" y="1704409"/>
            <a:ext cx="2016070" cy="583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16408" y="989035"/>
            <a:ext cx="1419451" cy="260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586405">
              <a:lnSpc>
                <a:spcPts val="1081"/>
              </a:lnSpc>
              <a:spcBef>
                <a:spcPts val="54"/>
              </a:spcBef>
            </a:pPr>
            <a:r>
              <a:rPr sz="1026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spc="1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10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C</a:t>
            </a:r>
            <a:r>
              <a:rPr sz="1026" spc="10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026" b="1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–</a:t>
            </a:r>
            <a:r>
              <a:rPr sz="1026" b="1" spc="-7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0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I</a:t>
            </a:r>
            <a:r>
              <a:rPr sz="1026" spc="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spc="-1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1026" spc="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1026" spc="-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et</a:t>
            </a:r>
          </a:p>
          <a:p>
            <a:pPr marL="254272" marR="264488" algn="ctr" defTabSz="586405">
              <a:lnSpc>
                <a:spcPts val="888"/>
              </a:lnSpc>
            </a:pPr>
            <a:r>
              <a:rPr sz="1539" spc="9" baseline="2070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r>
              <a:rPr sz="1539" baseline="2070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1539" spc="56" baseline="2070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539" spc="16" baseline="2070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1539" spc="-19" baseline="2070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I</a:t>
            </a:r>
            <a:r>
              <a:rPr sz="1539" spc="6" baseline="2070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1539" baseline="2070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endParaRPr sz="1539" dirty="0">
              <a:solidFill>
                <a:prstClr val="black"/>
              </a:solidFill>
              <a:latin typeface="Eras Bold ITC" panose="020B0907030504020204" pitchFamily="34" charset="0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66626" y="1459994"/>
            <a:ext cx="1656806" cy="147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 defTabSz="586405">
              <a:lnSpc>
                <a:spcPts val="834"/>
              </a:lnSpc>
              <a:spcBef>
                <a:spcPts val="42"/>
              </a:spcBef>
            </a:pPr>
            <a:r>
              <a:rPr sz="1026" spc="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1026" spc="-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026" spc="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g</a:t>
            </a:r>
            <a:r>
              <a:rPr sz="1026" spc="-1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i</a:t>
            </a:r>
            <a:r>
              <a:rPr sz="1026" spc="15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o</a:t>
            </a:r>
            <a:r>
              <a:rPr sz="1026" spc="-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spc="15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l</a:t>
            </a:r>
            <a:r>
              <a:rPr sz="1026" spc="-51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026" spc="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r>
              <a:rPr sz="1026" spc="-1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1026" spc="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-3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c</a:t>
            </a:r>
            <a:r>
              <a:rPr sz="1026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026" spc="2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te</a:t>
            </a:r>
            <a:r>
              <a:rPr sz="10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468118" y="2322025"/>
            <a:ext cx="2321111" cy="24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49" marR="415" algn="ctr" defTabSz="586405">
              <a:lnSpc>
                <a:spcPts val="1093"/>
              </a:lnSpc>
              <a:spcBef>
                <a:spcPts val="55"/>
              </a:spcBef>
            </a:pPr>
            <a:r>
              <a:rPr sz="1026" spc="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1026" spc="-1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1026" spc="1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k</a:t>
            </a:r>
            <a:r>
              <a:rPr sz="1026" spc="3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026" spc="-25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h</a:t>
            </a:r>
            <a:r>
              <a:rPr sz="1026" spc="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o</a:t>
            </a:r>
            <a:r>
              <a:rPr sz="1026" spc="3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l</a:t>
            </a:r>
            <a:r>
              <a:rPr sz="1026" spc="-3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026" spc="-3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1026" b="1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’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1026" spc="-1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026" spc="24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8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r>
              <a:rPr sz="1026" spc="-1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Upper</a:t>
            </a:r>
            <a:endParaRPr sz="1026" dirty="0">
              <a:solidFill>
                <a:prstClr val="black"/>
              </a:solidFill>
              <a:latin typeface="Eras Bold ITC" panose="020B0907030504020204" pitchFamily="34" charset="0"/>
              <a:cs typeface="Times New Roman"/>
            </a:endParaRPr>
          </a:p>
          <a:p>
            <a:pPr marL="8145" algn="ctr" defTabSz="586405">
              <a:lnSpc>
                <a:spcPct val="95825"/>
              </a:lnSpc>
            </a:pPr>
            <a:r>
              <a:rPr sz="1026" spc="-1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M</a:t>
            </a:r>
            <a:r>
              <a:rPr sz="1026" spc="1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spc="-12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ge</a:t>
            </a:r>
            <a:r>
              <a:rPr sz="1026" spc="3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m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026" spc="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1026" spc="-1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026" spc="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r>
              <a:rPr sz="1026" spc="-12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1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1026" spc="-25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h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b</a:t>
            </a:r>
            <a:r>
              <a:rPr sz="1026" spc="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o</a:t>
            </a:r>
            <a:r>
              <a:rPr sz="1026" spc="19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-25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1026" dirty="0">
                <a:solidFill>
                  <a:srgbClr val="6F2F9F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endParaRPr sz="1026" dirty="0">
              <a:solidFill>
                <a:prstClr val="black"/>
              </a:solidFill>
              <a:latin typeface="Eras Bold ITC" panose="020B0907030504020204" pitchFamily="34" charset="0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43369" y="2456163"/>
            <a:ext cx="451250" cy="191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315" marR="47226" algn="ctr" defTabSz="586405">
              <a:lnSpc>
                <a:spcPts val="834"/>
              </a:lnSpc>
              <a:spcBef>
                <a:spcPts val="42"/>
              </a:spcBef>
            </a:pPr>
            <a:r>
              <a:rPr sz="770" spc="-6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I</a:t>
            </a:r>
            <a:r>
              <a:rPr lang="en-US" sz="770" spc="6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P</a:t>
            </a:r>
            <a:r>
              <a:rPr sz="770" spc="12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770" spc="-6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770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c</a:t>
            </a:r>
          </a:p>
          <a:p>
            <a:pPr algn="ctr" defTabSz="586405">
              <a:lnSpc>
                <a:spcPct val="95825"/>
              </a:lnSpc>
            </a:pPr>
            <a:r>
              <a:rPr sz="770" spc="-6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770" spc="6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u</a:t>
            </a:r>
            <a:r>
              <a:rPr sz="770" spc="-9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770" spc="22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770" spc="-6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770" dirty="0">
                <a:solidFill>
                  <a:srgbClr val="FF0000"/>
                </a:solidFill>
                <a:latin typeface="Eras Bold ITC" panose="020B0907030504020204" pitchFamily="34" charset="0"/>
                <a:cs typeface="Times New Roman"/>
              </a:rPr>
              <a:t>l</a:t>
            </a:r>
            <a:endParaRPr sz="770" dirty="0">
              <a:solidFill>
                <a:prstClr val="black"/>
              </a:solidFill>
              <a:latin typeface="Eras Bold ITC" panose="020B0907030504020204" pitchFamily="34" charset="0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12223" y="3694665"/>
            <a:ext cx="1690340" cy="129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 defTabSz="586405">
              <a:lnSpc>
                <a:spcPts val="1109"/>
              </a:lnSpc>
              <a:spcBef>
                <a:spcPts val="55"/>
              </a:spcBef>
            </a:pPr>
            <a:r>
              <a:rPr sz="1539" b="1" spc="3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T</a:t>
            </a:r>
            <a:r>
              <a:rPr sz="1539" b="1" spc="-3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e</a:t>
            </a:r>
            <a:r>
              <a:rPr sz="1539" b="1" spc="-12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c</a:t>
            </a:r>
            <a:r>
              <a:rPr sz="1539" b="1" spc="25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h</a:t>
            </a:r>
            <a:r>
              <a:rPr sz="1539" b="1" spc="-6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n</a:t>
            </a:r>
            <a:r>
              <a:rPr sz="1539" b="1" spc="3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i</a:t>
            </a:r>
            <a:r>
              <a:rPr sz="1539" b="1" spc="-12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c</a:t>
            </a:r>
            <a:r>
              <a:rPr sz="1539" b="1" spc="3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a</a:t>
            </a:r>
            <a:r>
              <a:rPr sz="1539" b="1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l</a:t>
            </a:r>
            <a:r>
              <a:rPr sz="1539" b="1" spc="-3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 S</a:t>
            </a:r>
            <a:r>
              <a:rPr sz="1539" b="1" spc="-6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upp</a:t>
            </a:r>
            <a:r>
              <a:rPr sz="1539" b="1" spc="25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o</a:t>
            </a:r>
            <a:r>
              <a:rPr sz="1539" b="1" spc="-12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r</a:t>
            </a:r>
            <a:r>
              <a:rPr sz="1539" b="1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t</a:t>
            </a:r>
            <a:endParaRPr sz="1026" dirty="0">
              <a:solidFill>
                <a:prstClr val="black"/>
              </a:solidFill>
              <a:latin typeface="Eras Bold ITC" panose="020B0907030504020204" pitchFamily="34" charset="0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60157" y="4879509"/>
            <a:ext cx="1388894" cy="14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 defTabSz="586405">
              <a:lnSpc>
                <a:spcPts val="834"/>
              </a:lnSpc>
              <a:spcBef>
                <a:spcPts val="42"/>
              </a:spcBef>
            </a:pPr>
            <a:r>
              <a:rPr sz="1026" spc="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U</a:t>
            </a:r>
            <a:r>
              <a:rPr sz="1026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10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spc="13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026" spc="-25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G</a:t>
            </a:r>
            <a:r>
              <a:rPr sz="1026" spc="25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026" spc="-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1026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026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1026" spc="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1026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te</a:t>
            </a:r>
            <a:r>
              <a:rPr sz="10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80400" y="5753120"/>
            <a:ext cx="2873408" cy="94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 algn="ctr" defTabSz="586405">
              <a:lnSpc>
                <a:spcPts val="834"/>
              </a:lnSpc>
              <a:spcBef>
                <a:spcPts val="42"/>
              </a:spcBef>
            </a:pPr>
            <a:r>
              <a:rPr sz="898" spc="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U</a:t>
            </a:r>
            <a:r>
              <a:rPr sz="898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89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898" spc="13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898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898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898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89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r>
              <a:rPr sz="898" spc="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898" spc="-13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89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o</a:t>
            </a:r>
            <a:r>
              <a:rPr sz="898" spc="-61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898" spc="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898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</a:t>
            </a:r>
            <a:r>
              <a:rPr sz="898" spc="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u</a:t>
            </a:r>
            <a:r>
              <a:rPr sz="898" spc="-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m</a:t>
            </a:r>
            <a:r>
              <a:rPr sz="898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898" spc="1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898" spc="-1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a</a:t>
            </a:r>
            <a:r>
              <a:rPr sz="898" spc="2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</a:t>
            </a:r>
            <a:r>
              <a:rPr sz="898" spc="-1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o</a:t>
            </a:r>
            <a:r>
              <a:rPr sz="898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898" b="1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’</a:t>
            </a:r>
            <a:r>
              <a:rPr sz="89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s </a:t>
            </a:r>
            <a:r>
              <a:rPr sz="898" spc="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898" spc="-2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898" spc="25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898" spc="-25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g</a:t>
            </a:r>
            <a:r>
              <a:rPr sz="898" spc="1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i</a:t>
            </a:r>
            <a:r>
              <a:rPr sz="898" spc="12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898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te</a:t>
            </a:r>
            <a:r>
              <a:rPr sz="898" spc="-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898" spc="-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89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d</a:t>
            </a:r>
            <a:r>
              <a:rPr sz="898" spc="3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898" spc="-7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M</a:t>
            </a:r>
            <a:r>
              <a:rPr sz="898" spc="15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o</a:t>
            </a:r>
            <a:r>
              <a:rPr sz="898" spc="7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b</a:t>
            </a:r>
            <a:r>
              <a:rPr sz="898" spc="-1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i</a:t>
            </a:r>
            <a:r>
              <a:rPr sz="898" spc="19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l</a:t>
            </a:r>
            <a:r>
              <a:rPr sz="89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898" spc="-26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lang="en-US" sz="898" dirty="0">
                <a:solidFill>
                  <a:prstClr val="black"/>
                </a:solidFill>
                <a:latin typeface="Eras Bold ITC" panose="020B0907030504020204" pitchFamily="34" charset="0"/>
                <a:cs typeface="Times New Roman"/>
              </a:rPr>
              <a:t>Number</a:t>
            </a:r>
            <a:endParaRPr sz="898" dirty="0">
              <a:solidFill>
                <a:prstClr val="black"/>
              </a:solidFill>
              <a:latin typeface="Eras Bold ITC" panose="020B0907030504020204" pitchFamily="34" charset="0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22920" y="6378955"/>
            <a:ext cx="1127011" cy="134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 defTabSz="586405">
              <a:lnSpc>
                <a:spcPts val="1218"/>
              </a:lnSpc>
              <a:spcBef>
                <a:spcPts val="61"/>
              </a:spcBef>
            </a:pPr>
            <a:r>
              <a:rPr sz="1154" spc="-9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I</a:t>
            </a:r>
            <a:r>
              <a:rPr sz="1154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VR</a:t>
            </a:r>
            <a:r>
              <a:rPr sz="1154" spc="94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 </a:t>
            </a:r>
            <a:r>
              <a:rPr sz="1154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S</a:t>
            </a:r>
            <a:r>
              <a:rPr sz="1154" spc="-19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154" spc="25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r>
              <a:rPr sz="1154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V</a:t>
            </a:r>
            <a:r>
              <a:rPr sz="1154" spc="-25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E</a:t>
            </a:r>
            <a:r>
              <a:rPr sz="1154" dirty="0">
                <a:solidFill>
                  <a:srgbClr val="FFFFFF"/>
                </a:solidFill>
                <a:latin typeface="Eras Bold ITC" panose="020B0907030504020204" pitchFamily="34" charset="0"/>
                <a:cs typeface="Times New Roman"/>
              </a:rPr>
              <a:t>R</a:t>
            </a:r>
            <a:endParaRPr sz="1154" dirty="0">
              <a:solidFill>
                <a:prstClr val="black"/>
              </a:solidFill>
              <a:latin typeface="Eras Bold ITC" panose="020B0907030504020204" pitchFamily="34" charset="0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2770" y="5189547"/>
            <a:ext cx="880908" cy="410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3679" y="5189547"/>
            <a:ext cx="207855" cy="410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1534" y="5189547"/>
            <a:ext cx="257344" cy="485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3195" y="5189547"/>
            <a:ext cx="90961" cy="515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770" y="5600453"/>
            <a:ext cx="1088763" cy="74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4157" y="5705371"/>
            <a:ext cx="222702" cy="940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1944" y="1212041"/>
            <a:ext cx="155891" cy="399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02770" y="2604039"/>
            <a:ext cx="3303407" cy="1592985"/>
          </a:xfrm>
          <a:custGeom>
            <a:avLst/>
            <a:gdLst/>
            <a:ahLst/>
            <a:cxnLst/>
            <a:rect l="l" t="t" r="r" b="b"/>
            <a:pathLst>
              <a:path w="4143375" h="3000375">
                <a:moveTo>
                  <a:pt x="0" y="3000375"/>
                </a:moveTo>
                <a:lnTo>
                  <a:pt x="4143375" y="3000375"/>
                </a:lnTo>
                <a:lnTo>
                  <a:pt x="4143375" y="0"/>
                </a:lnTo>
                <a:lnTo>
                  <a:pt x="0" y="0"/>
                </a:lnTo>
                <a:lnTo>
                  <a:pt x="0" y="30003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326998" y="3346288"/>
            <a:ext cx="1100042" cy="5645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793100" y="3075199"/>
            <a:ext cx="362444" cy="2697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233179" y="3917130"/>
            <a:ext cx="1286820" cy="176324"/>
          </a:xfrm>
          <a:custGeom>
            <a:avLst/>
            <a:gdLst/>
            <a:ahLst/>
            <a:cxnLst/>
            <a:rect l="l" t="t" r="r" b="b"/>
            <a:pathLst>
              <a:path w="1651127" h="332104">
                <a:moveTo>
                  <a:pt x="165100" y="332104"/>
                </a:moveTo>
                <a:lnTo>
                  <a:pt x="1486027" y="332104"/>
                </a:lnTo>
                <a:lnTo>
                  <a:pt x="1500744" y="331458"/>
                </a:lnTo>
                <a:lnTo>
                  <a:pt x="1542509" y="322191"/>
                </a:lnTo>
                <a:lnTo>
                  <a:pt x="1579545" y="303085"/>
                </a:lnTo>
                <a:lnTo>
                  <a:pt x="1610377" y="275616"/>
                </a:lnTo>
                <a:lnTo>
                  <a:pt x="1633527" y="241259"/>
                </a:lnTo>
                <a:lnTo>
                  <a:pt x="1647519" y="201494"/>
                </a:lnTo>
                <a:lnTo>
                  <a:pt x="1651127" y="165100"/>
                </a:lnTo>
                <a:lnTo>
                  <a:pt x="1650480" y="150382"/>
                </a:lnTo>
                <a:lnTo>
                  <a:pt x="1641213" y="108617"/>
                </a:lnTo>
                <a:lnTo>
                  <a:pt x="1622107" y="71581"/>
                </a:lnTo>
                <a:lnTo>
                  <a:pt x="1594638" y="40749"/>
                </a:lnTo>
                <a:lnTo>
                  <a:pt x="1560281" y="17599"/>
                </a:lnTo>
                <a:lnTo>
                  <a:pt x="1520516" y="3607"/>
                </a:lnTo>
                <a:lnTo>
                  <a:pt x="165100" y="0"/>
                </a:lnTo>
                <a:lnTo>
                  <a:pt x="150382" y="646"/>
                </a:lnTo>
                <a:lnTo>
                  <a:pt x="108617" y="9913"/>
                </a:lnTo>
                <a:lnTo>
                  <a:pt x="71581" y="29019"/>
                </a:lnTo>
                <a:lnTo>
                  <a:pt x="40749" y="56488"/>
                </a:lnTo>
                <a:lnTo>
                  <a:pt x="17599" y="90845"/>
                </a:lnTo>
                <a:lnTo>
                  <a:pt x="3607" y="130610"/>
                </a:lnTo>
                <a:lnTo>
                  <a:pt x="0" y="167004"/>
                </a:lnTo>
                <a:lnTo>
                  <a:pt x="646" y="181722"/>
                </a:lnTo>
                <a:lnTo>
                  <a:pt x="9913" y="223487"/>
                </a:lnTo>
                <a:lnTo>
                  <a:pt x="29019" y="260523"/>
                </a:lnTo>
                <a:lnTo>
                  <a:pt x="56488" y="291355"/>
                </a:lnTo>
                <a:lnTo>
                  <a:pt x="90845" y="314505"/>
                </a:lnTo>
                <a:lnTo>
                  <a:pt x="130610" y="328497"/>
                </a:lnTo>
                <a:lnTo>
                  <a:pt x="165100" y="332104"/>
                </a:lnTo>
                <a:close/>
              </a:path>
            </a:pathLst>
          </a:custGeom>
          <a:solidFill>
            <a:srgbClr val="1EB7E2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233179" y="3917130"/>
            <a:ext cx="1286820" cy="176324"/>
          </a:xfrm>
          <a:custGeom>
            <a:avLst/>
            <a:gdLst/>
            <a:ahLst/>
            <a:cxnLst/>
            <a:rect l="l" t="t" r="r" b="b"/>
            <a:pathLst>
              <a:path w="1651127" h="332104">
                <a:moveTo>
                  <a:pt x="165100" y="332104"/>
                </a:moveTo>
                <a:lnTo>
                  <a:pt x="1486027" y="332104"/>
                </a:lnTo>
                <a:lnTo>
                  <a:pt x="1500744" y="331458"/>
                </a:lnTo>
                <a:lnTo>
                  <a:pt x="1542509" y="322191"/>
                </a:lnTo>
                <a:lnTo>
                  <a:pt x="1579545" y="303085"/>
                </a:lnTo>
                <a:lnTo>
                  <a:pt x="1610377" y="275616"/>
                </a:lnTo>
                <a:lnTo>
                  <a:pt x="1633527" y="241259"/>
                </a:lnTo>
                <a:lnTo>
                  <a:pt x="1647519" y="201494"/>
                </a:lnTo>
                <a:lnTo>
                  <a:pt x="1651127" y="167004"/>
                </a:lnTo>
                <a:lnTo>
                  <a:pt x="1651127" y="165100"/>
                </a:lnTo>
                <a:lnTo>
                  <a:pt x="1645468" y="122087"/>
                </a:lnTo>
                <a:lnTo>
                  <a:pt x="1629478" y="83310"/>
                </a:lnTo>
                <a:lnTo>
                  <a:pt x="1604632" y="50246"/>
                </a:lnTo>
                <a:lnTo>
                  <a:pt x="1572408" y="24371"/>
                </a:lnTo>
                <a:lnTo>
                  <a:pt x="1534281" y="7162"/>
                </a:lnTo>
                <a:lnTo>
                  <a:pt x="1491729" y="96"/>
                </a:lnTo>
                <a:lnTo>
                  <a:pt x="1486027" y="0"/>
                </a:lnTo>
                <a:lnTo>
                  <a:pt x="165100" y="0"/>
                </a:lnTo>
                <a:lnTo>
                  <a:pt x="122087" y="5658"/>
                </a:lnTo>
                <a:lnTo>
                  <a:pt x="83310" y="21648"/>
                </a:lnTo>
                <a:lnTo>
                  <a:pt x="50246" y="46494"/>
                </a:lnTo>
                <a:lnTo>
                  <a:pt x="24371" y="78718"/>
                </a:lnTo>
                <a:lnTo>
                  <a:pt x="7162" y="116845"/>
                </a:lnTo>
                <a:lnTo>
                  <a:pt x="96" y="159397"/>
                </a:lnTo>
                <a:lnTo>
                  <a:pt x="0" y="165100"/>
                </a:lnTo>
                <a:lnTo>
                  <a:pt x="0" y="167004"/>
                </a:lnTo>
                <a:lnTo>
                  <a:pt x="5658" y="210017"/>
                </a:lnTo>
                <a:lnTo>
                  <a:pt x="21648" y="248794"/>
                </a:lnTo>
                <a:lnTo>
                  <a:pt x="46494" y="281858"/>
                </a:lnTo>
                <a:lnTo>
                  <a:pt x="78718" y="307733"/>
                </a:lnTo>
                <a:lnTo>
                  <a:pt x="116845" y="324942"/>
                </a:lnTo>
                <a:lnTo>
                  <a:pt x="159397" y="332008"/>
                </a:lnTo>
                <a:lnTo>
                  <a:pt x="165100" y="332104"/>
                </a:lnTo>
                <a:close/>
              </a:path>
            </a:pathLst>
          </a:custGeom>
          <a:ln w="63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521722" y="3405689"/>
            <a:ext cx="805684" cy="0"/>
          </a:xfrm>
          <a:custGeom>
            <a:avLst/>
            <a:gdLst/>
            <a:ahLst/>
            <a:cxnLst/>
            <a:rect l="l" t="t" r="r" b="b"/>
            <a:pathLst>
              <a:path w="1033779">
                <a:moveTo>
                  <a:pt x="0" y="0"/>
                </a:moveTo>
                <a:lnTo>
                  <a:pt x="1033779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412351" y="3378584"/>
            <a:ext cx="119368" cy="54211"/>
          </a:xfrm>
          <a:custGeom>
            <a:avLst/>
            <a:gdLst/>
            <a:ahLst/>
            <a:cxnLst/>
            <a:rect l="l" t="t" r="r" b="b"/>
            <a:pathLst>
              <a:path w="153162" h="102107">
                <a:moveTo>
                  <a:pt x="153162" y="102107"/>
                </a:moveTo>
                <a:lnTo>
                  <a:pt x="153162" y="0"/>
                </a:lnTo>
                <a:lnTo>
                  <a:pt x="0" y="51053"/>
                </a:lnTo>
                <a:lnTo>
                  <a:pt x="153162" y="10210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317411" y="3378584"/>
            <a:ext cx="119368" cy="54211"/>
          </a:xfrm>
          <a:custGeom>
            <a:avLst/>
            <a:gdLst/>
            <a:ahLst/>
            <a:cxnLst/>
            <a:rect l="l" t="t" r="r" b="b"/>
            <a:pathLst>
              <a:path w="153162" h="102107">
                <a:moveTo>
                  <a:pt x="0" y="0"/>
                </a:moveTo>
                <a:lnTo>
                  <a:pt x="0" y="102107"/>
                </a:lnTo>
                <a:lnTo>
                  <a:pt x="153162" y="51053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1048" y="3945527"/>
            <a:ext cx="1205259" cy="18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 defTabSz="586405">
              <a:lnSpc>
                <a:spcPts val="1218"/>
              </a:lnSpc>
              <a:spcBef>
                <a:spcPts val="61"/>
              </a:spcBef>
            </a:pPr>
            <a:r>
              <a:rPr lang="en-US" sz="1154" dirty="0">
                <a:solidFill>
                  <a:prstClr val="white"/>
                </a:solidFill>
                <a:latin typeface="Eras Bold ITC" panose="020B0907030504020204" pitchFamily="34" charset="0"/>
                <a:cs typeface="Calibri"/>
              </a:rPr>
              <a:t>Respondent</a:t>
            </a:r>
            <a:endParaRPr sz="1154" dirty="0">
              <a:solidFill>
                <a:prstClr val="white"/>
              </a:solidFill>
              <a:latin typeface="Eras Bold ITC" panose="020B0907030504020204" pitchFamily="34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133" y="2604039"/>
            <a:ext cx="1982044" cy="399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 defTabSz="586405">
              <a:lnSpc>
                <a:spcPts val="641"/>
              </a:lnSpc>
            </a:pPr>
            <a:endParaRPr sz="64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9EB0D5-A08A-448B-BD8F-24DCD1477171}"/>
              </a:ext>
            </a:extLst>
          </p:cNvPr>
          <p:cNvSpPr/>
          <p:nvPr/>
        </p:nvSpPr>
        <p:spPr>
          <a:xfrm>
            <a:off x="1708405" y="5176174"/>
            <a:ext cx="2415535" cy="305438"/>
          </a:xfrm>
          <a:prstGeom prst="rect">
            <a:avLst/>
          </a:prstGeom>
          <a:noFill/>
        </p:spPr>
        <p:txBody>
          <a:bodyPr wrap="none" lIns="58643" tIns="29322" rIns="58643" bIns="29322">
            <a:spAutoFit/>
          </a:bodyPr>
          <a:lstStyle/>
          <a:p>
            <a:pPr algn="ctr" defTabSz="586405"/>
            <a:r>
              <a:rPr lang="en-US" sz="1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Eras Bold ITC" panose="020B0907030504020204" pitchFamily="34" charset="0"/>
              </a:rPr>
              <a:t>SELF - ENUMERATION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6F8542C-05FA-4473-A60C-5A72A37ECEA6}"/>
              </a:ext>
            </a:extLst>
          </p:cNvPr>
          <p:cNvSpPr txBox="1"/>
          <p:nvPr/>
        </p:nvSpPr>
        <p:spPr>
          <a:xfrm>
            <a:off x="1539261" y="3066349"/>
            <a:ext cx="1574376" cy="195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6405"/>
            <a:r>
              <a:rPr lang="en-US" sz="770" dirty="0">
                <a:solidFill>
                  <a:prstClr val="black"/>
                </a:solidFill>
                <a:latin typeface="Eras Bold ITC" panose="020B0907030504020204" pitchFamily="34" charset="0"/>
              </a:rPr>
              <a:t>Face to Face Interview</a:t>
            </a:r>
          </a:p>
        </p:txBody>
      </p: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0C944286-DF99-49A8-AA6A-C3E7F8A8D182}"/>
              </a:ext>
            </a:extLst>
          </p:cNvPr>
          <p:cNvCxnSpPr>
            <a:stCxn id="114" idx="0"/>
            <a:endCxn id="115" idx="2"/>
          </p:cNvCxnSpPr>
          <p:nvPr/>
        </p:nvCxnSpPr>
        <p:spPr>
          <a:xfrm rot="5400000" flipH="1" flipV="1">
            <a:off x="3608144" y="1750488"/>
            <a:ext cx="405206" cy="666023"/>
          </a:xfrm>
          <a:prstGeom prst="bentConnector3">
            <a:avLst/>
          </a:prstGeom>
          <a:ln w="19050">
            <a:prstDash val="lg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29B2FE57-8373-44F4-95EA-6A4406AFA3DB}"/>
              </a:ext>
            </a:extLst>
          </p:cNvPr>
          <p:cNvCxnSpPr/>
          <p:nvPr/>
        </p:nvCxnSpPr>
        <p:spPr>
          <a:xfrm flipV="1">
            <a:off x="729399" y="4613038"/>
            <a:ext cx="890806" cy="561999"/>
          </a:xfrm>
          <a:prstGeom prst="bentConnector3">
            <a:avLst>
              <a:gd name="adj1" fmla="val -233"/>
            </a:avLst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2226559E-5974-41EE-9E6C-38A6C7E5A390}"/>
              </a:ext>
            </a:extLst>
          </p:cNvPr>
          <p:cNvCxnSpPr>
            <a:cxnSpLocks/>
          </p:cNvCxnSpPr>
          <p:nvPr/>
        </p:nvCxnSpPr>
        <p:spPr>
          <a:xfrm flipV="1">
            <a:off x="2542293" y="3505970"/>
            <a:ext cx="3462765" cy="1181019"/>
          </a:xfrm>
          <a:prstGeom prst="bentConnector3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690A74C-C1DF-475E-BEAF-9EDEFF98F0BB}"/>
              </a:ext>
            </a:extLst>
          </p:cNvPr>
          <p:cNvSpPr/>
          <p:nvPr/>
        </p:nvSpPr>
        <p:spPr>
          <a:xfrm>
            <a:off x="431651" y="2550438"/>
            <a:ext cx="893570" cy="428549"/>
          </a:xfrm>
          <a:prstGeom prst="rect">
            <a:avLst/>
          </a:prstGeom>
          <a:noFill/>
        </p:spPr>
        <p:txBody>
          <a:bodyPr wrap="square" lIns="58643" tIns="29322" rIns="58643" bIns="29322">
            <a:spAutoFit/>
          </a:bodyPr>
          <a:lstStyle/>
          <a:p>
            <a:pPr algn="ctr" defTabSz="586405"/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Eras Bold ITC" panose="020B0907030504020204" pitchFamily="34" charset="0"/>
              </a:rPr>
              <a:t>CAPI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3D2B79F-3FD5-4662-90EE-43591250BC43}"/>
              </a:ext>
            </a:extLst>
          </p:cNvPr>
          <p:cNvSpPr txBox="1"/>
          <p:nvPr/>
        </p:nvSpPr>
        <p:spPr>
          <a:xfrm>
            <a:off x="1856722" y="5530539"/>
            <a:ext cx="1451654" cy="30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86405"/>
            <a:r>
              <a:rPr lang="en-US" sz="770" dirty="0">
                <a:solidFill>
                  <a:prstClr val="black"/>
                </a:solidFill>
                <a:latin typeface="Eras Bold ITC" panose="020B0907030504020204" pitchFamily="34" charset="0"/>
              </a:rPr>
              <a:t>Enter UTN to access </a:t>
            </a:r>
          </a:p>
          <a:p>
            <a:pPr algn="ctr" defTabSz="586405"/>
            <a:r>
              <a:rPr lang="en-US" sz="770" dirty="0">
                <a:solidFill>
                  <a:prstClr val="black"/>
                </a:solidFill>
                <a:latin typeface="Eras Bold ITC" panose="020B0907030504020204" pitchFamily="34" charset="0"/>
              </a:rPr>
              <a:t>Census Form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03CF944-C568-49DF-9BA7-89E8B66E7EA8}"/>
              </a:ext>
            </a:extLst>
          </p:cNvPr>
          <p:cNvSpPr txBox="1"/>
          <p:nvPr/>
        </p:nvSpPr>
        <p:spPr>
          <a:xfrm>
            <a:off x="5076788" y="2977758"/>
            <a:ext cx="2460717" cy="304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6405"/>
            <a:r>
              <a:rPr lang="en-US" sz="1539" dirty="0">
                <a:solidFill>
                  <a:prstClr val="white"/>
                </a:solidFill>
                <a:latin typeface="Eras Bold ITC" panose="020B0907030504020204" pitchFamily="34" charset="0"/>
              </a:rPr>
              <a:t>PBS DATACENTER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E057CA5-2389-4C42-BA3A-1E59566FE798}"/>
              </a:ext>
            </a:extLst>
          </p:cNvPr>
          <p:cNvSpPr/>
          <p:nvPr/>
        </p:nvSpPr>
        <p:spPr>
          <a:xfrm>
            <a:off x="431651" y="952883"/>
            <a:ext cx="2806231" cy="1499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405"/>
            <a:endParaRPr lang="en-US" sz="1154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9CF5C4B3-9EE9-4A9D-B613-834DDDFD2D42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7298106" y="2564407"/>
            <a:ext cx="3330567" cy="540877"/>
          </a:xfrm>
          <a:prstGeom prst="bentConnector2">
            <a:avLst/>
          </a:prstGeom>
          <a:ln w="19050">
            <a:prstDash val="lg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92F47648-8184-407E-A5CF-3FFEF1B98F48}"/>
              </a:ext>
            </a:extLst>
          </p:cNvPr>
          <p:cNvCxnSpPr/>
          <p:nvPr/>
        </p:nvCxnSpPr>
        <p:spPr>
          <a:xfrm rot="5400000" flipH="1" flipV="1">
            <a:off x="7103353" y="1716604"/>
            <a:ext cx="1063303" cy="1391886"/>
          </a:xfrm>
          <a:prstGeom prst="bentConnector3">
            <a:avLst/>
          </a:prstGeom>
          <a:ln w="28575">
            <a:prstDash val="lg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object 114">
            <a:extLst>
              <a:ext uri="{FF2B5EF4-FFF2-40B4-BE49-F238E27FC236}">
                <a16:creationId xmlns:a16="http://schemas.microsoft.com/office/drawing/2014/main" id="{4B8EA27B-92B9-4726-AF0A-F4C7A3C8A62B}"/>
              </a:ext>
            </a:extLst>
          </p:cNvPr>
          <p:cNvSpPr/>
          <p:nvPr/>
        </p:nvSpPr>
        <p:spPr>
          <a:xfrm>
            <a:off x="6382077" y="895453"/>
            <a:ext cx="1040737" cy="91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108D046A-8F12-4293-8386-4BA70AAD9296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7701693" y="4453741"/>
            <a:ext cx="1208686" cy="343527"/>
          </a:xfrm>
          <a:prstGeom prst="bentConnector3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5993D891-AF68-4841-8B51-4996115B86AE}"/>
              </a:ext>
            </a:extLst>
          </p:cNvPr>
          <p:cNvCxnSpPr>
            <a:cxnSpLocks/>
          </p:cNvCxnSpPr>
          <p:nvPr/>
        </p:nvCxnSpPr>
        <p:spPr>
          <a:xfrm>
            <a:off x="10000632" y="4774381"/>
            <a:ext cx="748991" cy="477868"/>
          </a:xfrm>
          <a:prstGeom prst="bentConnector2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7" name="object 100">
            <a:extLst>
              <a:ext uri="{FF2B5EF4-FFF2-40B4-BE49-F238E27FC236}">
                <a16:creationId xmlns:a16="http://schemas.microsoft.com/office/drawing/2014/main" id="{DE880C04-98D6-4272-8BB0-F6FCBB3CE368}"/>
              </a:ext>
            </a:extLst>
          </p:cNvPr>
          <p:cNvSpPr/>
          <p:nvPr/>
        </p:nvSpPr>
        <p:spPr>
          <a:xfrm>
            <a:off x="10139196" y="4306718"/>
            <a:ext cx="1600493" cy="294046"/>
          </a:xfrm>
          <a:custGeom>
            <a:avLst/>
            <a:gdLst/>
            <a:ahLst/>
            <a:cxnLst/>
            <a:rect l="l" t="t" r="r" b="b"/>
            <a:pathLst>
              <a:path w="3514725" h="399288">
                <a:moveTo>
                  <a:pt x="199644" y="399288"/>
                </a:moveTo>
                <a:lnTo>
                  <a:pt x="3315080" y="399288"/>
                </a:lnTo>
                <a:lnTo>
                  <a:pt x="3331451" y="398626"/>
                </a:lnTo>
                <a:lnTo>
                  <a:pt x="3378174" y="389107"/>
                </a:lnTo>
                <a:lnTo>
                  <a:pt x="3420234" y="369370"/>
                </a:lnTo>
                <a:lnTo>
                  <a:pt x="3456241" y="340804"/>
                </a:lnTo>
                <a:lnTo>
                  <a:pt x="3484807" y="304797"/>
                </a:lnTo>
                <a:lnTo>
                  <a:pt x="3504544" y="262737"/>
                </a:lnTo>
                <a:lnTo>
                  <a:pt x="3514063" y="216014"/>
                </a:lnTo>
                <a:lnTo>
                  <a:pt x="3514725" y="199644"/>
                </a:lnTo>
                <a:lnTo>
                  <a:pt x="3508921" y="151675"/>
                </a:lnTo>
                <a:lnTo>
                  <a:pt x="3492436" y="107906"/>
                </a:lnTo>
                <a:lnTo>
                  <a:pt x="3466658" y="69727"/>
                </a:lnTo>
                <a:lnTo>
                  <a:pt x="3432977" y="38526"/>
                </a:lnTo>
                <a:lnTo>
                  <a:pt x="3392781" y="15692"/>
                </a:lnTo>
                <a:lnTo>
                  <a:pt x="3347458" y="2613"/>
                </a:lnTo>
                <a:lnTo>
                  <a:pt x="3315080" y="0"/>
                </a:lnTo>
                <a:lnTo>
                  <a:pt x="199644" y="0"/>
                </a:lnTo>
                <a:lnTo>
                  <a:pt x="151675" y="5803"/>
                </a:lnTo>
                <a:lnTo>
                  <a:pt x="107906" y="22288"/>
                </a:lnTo>
                <a:lnTo>
                  <a:pt x="69727" y="48066"/>
                </a:lnTo>
                <a:lnTo>
                  <a:pt x="38526" y="81747"/>
                </a:lnTo>
                <a:lnTo>
                  <a:pt x="15692" y="121943"/>
                </a:lnTo>
                <a:lnTo>
                  <a:pt x="2613" y="167266"/>
                </a:lnTo>
                <a:lnTo>
                  <a:pt x="0" y="199644"/>
                </a:lnTo>
                <a:lnTo>
                  <a:pt x="661" y="216014"/>
                </a:lnTo>
                <a:lnTo>
                  <a:pt x="2613" y="232021"/>
                </a:lnTo>
                <a:lnTo>
                  <a:pt x="5803" y="247612"/>
                </a:lnTo>
                <a:lnTo>
                  <a:pt x="10180" y="262737"/>
                </a:lnTo>
                <a:lnTo>
                  <a:pt x="15692" y="277344"/>
                </a:lnTo>
                <a:lnTo>
                  <a:pt x="22288" y="291381"/>
                </a:lnTo>
                <a:lnTo>
                  <a:pt x="29917" y="304797"/>
                </a:lnTo>
                <a:lnTo>
                  <a:pt x="38526" y="317540"/>
                </a:lnTo>
                <a:lnTo>
                  <a:pt x="48066" y="329560"/>
                </a:lnTo>
                <a:lnTo>
                  <a:pt x="58483" y="340804"/>
                </a:lnTo>
                <a:lnTo>
                  <a:pt x="69727" y="351221"/>
                </a:lnTo>
                <a:lnTo>
                  <a:pt x="81747" y="360761"/>
                </a:lnTo>
                <a:lnTo>
                  <a:pt x="94490" y="369370"/>
                </a:lnTo>
                <a:lnTo>
                  <a:pt x="107906" y="376999"/>
                </a:lnTo>
                <a:lnTo>
                  <a:pt x="121943" y="383595"/>
                </a:lnTo>
                <a:lnTo>
                  <a:pt x="136550" y="389107"/>
                </a:lnTo>
                <a:lnTo>
                  <a:pt x="151675" y="393484"/>
                </a:lnTo>
                <a:lnTo>
                  <a:pt x="167266" y="396674"/>
                </a:lnTo>
                <a:lnTo>
                  <a:pt x="183273" y="398626"/>
                </a:lnTo>
                <a:lnTo>
                  <a:pt x="199644" y="3992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defTabSz="586405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32">
            <a:extLst>
              <a:ext uri="{FF2B5EF4-FFF2-40B4-BE49-F238E27FC236}">
                <a16:creationId xmlns:a16="http://schemas.microsoft.com/office/drawing/2014/main" id="{A311A27D-4EC7-483D-917B-DDBA0259DC6B}"/>
              </a:ext>
            </a:extLst>
          </p:cNvPr>
          <p:cNvSpPr txBox="1"/>
          <p:nvPr/>
        </p:nvSpPr>
        <p:spPr>
          <a:xfrm>
            <a:off x="10502767" y="4397013"/>
            <a:ext cx="1075725" cy="1893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5" defTabSz="586405">
              <a:lnSpc>
                <a:spcPts val="1109"/>
              </a:lnSpc>
              <a:spcBef>
                <a:spcPts val="55"/>
              </a:spcBef>
            </a:pPr>
            <a:r>
              <a:rPr lang="en-US" sz="1539" b="1" spc="3" baseline="3413" dirty="0">
                <a:solidFill>
                  <a:srgbClr val="FFFFFF"/>
                </a:solidFill>
                <a:latin typeface="Eras Bold ITC" panose="020B0907030504020204" pitchFamily="34" charset="0"/>
                <a:cs typeface="Calibri"/>
              </a:rPr>
              <a:t>Call Center</a:t>
            </a:r>
            <a:endParaRPr sz="1026" dirty="0">
              <a:solidFill>
                <a:prstClr val="black"/>
              </a:solidFill>
              <a:latin typeface="Eras Bold ITC" panose="020B0907030504020204" pitchFamily="34" charset="0"/>
              <a:cs typeface="Calibri"/>
            </a:endParaRPr>
          </a:p>
        </p:txBody>
      </p: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451B4A7B-C12B-44EF-999C-88DCD30FA490}"/>
              </a:ext>
            </a:extLst>
          </p:cNvPr>
          <p:cNvCxnSpPr>
            <a:cxnSpLocks/>
          </p:cNvCxnSpPr>
          <p:nvPr/>
        </p:nvCxnSpPr>
        <p:spPr>
          <a:xfrm>
            <a:off x="7711935" y="4141507"/>
            <a:ext cx="2427261" cy="242941"/>
          </a:xfrm>
          <a:prstGeom prst="bentConnector3">
            <a:avLst/>
          </a:prstGeom>
          <a:ln w="28575">
            <a:solidFill>
              <a:srgbClr val="FF0000"/>
            </a:solidFill>
            <a:prstDash val="lg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2" name="Picture 171">
            <a:extLst>
              <a:ext uri="{FF2B5EF4-FFF2-40B4-BE49-F238E27FC236}">
                <a16:creationId xmlns:a16="http://schemas.microsoft.com/office/drawing/2014/main" id="{1C8B077A-2295-4DCD-8788-11A1812E0EB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3" y="1039302"/>
            <a:ext cx="1590168" cy="686295"/>
          </a:xfrm>
          <a:prstGeom prst="rect">
            <a:avLst/>
          </a:prstGeom>
        </p:spPr>
      </p:pic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299A5058-DA34-4272-B929-4E401CFC30AC}"/>
              </a:ext>
            </a:extLst>
          </p:cNvPr>
          <p:cNvCxnSpPr/>
          <p:nvPr/>
        </p:nvCxnSpPr>
        <p:spPr>
          <a:xfrm rot="5400000" flipH="1" flipV="1">
            <a:off x="6084233" y="2229533"/>
            <a:ext cx="1186487" cy="209410"/>
          </a:xfrm>
          <a:prstGeom prst="bentConnector3">
            <a:avLst/>
          </a:prstGeom>
          <a:ln w="19050">
            <a:solidFill>
              <a:srgbClr val="FF0000"/>
            </a:solidFill>
            <a:prstDash val="lg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6" name="Connector: Elbow 175">
            <a:extLst>
              <a:ext uri="{FF2B5EF4-FFF2-40B4-BE49-F238E27FC236}">
                <a16:creationId xmlns:a16="http://schemas.microsoft.com/office/drawing/2014/main" id="{C2B37DEB-1D18-4A21-A5F8-69F9889026A7}"/>
              </a:ext>
            </a:extLst>
          </p:cNvPr>
          <p:cNvCxnSpPr/>
          <p:nvPr/>
        </p:nvCxnSpPr>
        <p:spPr>
          <a:xfrm flipV="1">
            <a:off x="2582548" y="989036"/>
            <a:ext cx="4094928" cy="331381"/>
          </a:xfrm>
          <a:prstGeom prst="bentConnector3">
            <a:avLst/>
          </a:prstGeom>
          <a:ln w="19050">
            <a:solidFill>
              <a:srgbClr val="FF000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8A833D77-A96D-415C-8740-1C31B1F663D8}"/>
              </a:ext>
            </a:extLst>
          </p:cNvPr>
          <p:cNvSpPr txBox="1"/>
          <p:nvPr/>
        </p:nvSpPr>
        <p:spPr>
          <a:xfrm>
            <a:off x="1480060" y="1217960"/>
            <a:ext cx="764008" cy="304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6405"/>
            <a:r>
              <a:rPr lang="en-US" sz="1539" dirty="0">
                <a:solidFill>
                  <a:prstClr val="black"/>
                </a:solidFill>
                <a:latin typeface="Eras Bold ITC" panose="020B0907030504020204" pitchFamily="34" charset="0"/>
              </a:rPr>
              <a:t>GSM</a:t>
            </a: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369EBD25-7A23-439F-B0C7-6E4749FCD29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3" y="2029740"/>
            <a:ext cx="471098" cy="34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">
              <a:schemeClr val="bg2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9EE02421-7D17-4332-99AB-87F03B777F3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65" y="2020080"/>
            <a:ext cx="471098" cy="34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">
              <a:schemeClr val="bg2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21EF9196-8629-4AF5-B139-CA617F3E7E9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4" y="1999530"/>
            <a:ext cx="471098" cy="34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">
              <a:schemeClr val="bg2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5" name="Connector: Elbow 184">
            <a:extLst>
              <a:ext uri="{FF2B5EF4-FFF2-40B4-BE49-F238E27FC236}">
                <a16:creationId xmlns:a16="http://schemas.microsoft.com/office/drawing/2014/main" id="{C480A5FF-8E81-4873-9D4F-A4C6B78184CF}"/>
              </a:ext>
            </a:extLst>
          </p:cNvPr>
          <p:cNvCxnSpPr>
            <a:stCxn id="179" idx="0"/>
          </p:cNvCxnSpPr>
          <p:nvPr/>
        </p:nvCxnSpPr>
        <p:spPr>
          <a:xfrm rot="5400000" flipH="1" flipV="1">
            <a:off x="1165526" y="1703731"/>
            <a:ext cx="288746" cy="363271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id="{F73AE75A-36BC-4404-82AC-CAB4DFCDD51B}"/>
              </a:ext>
            </a:extLst>
          </p:cNvPr>
          <p:cNvCxnSpPr>
            <a:stCxn id="182" idx="0"/>
            <a:endCxn id="172" idx="2"/>
          </p:cNvCxnSpPr>
          <p:nvPr/>
        </p:nvCxnSpPr>
        <p:spPr>
          <a:xfrm rot="5400000" flipH="1" flipV="1">
            <a:off x="1689418" y="1872192"/>
            <a:ext cx="294484" cy="1291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7E03B306-27A5-49AC-86E8-C7E9BCB11E39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12196" y="1688807"/>
            <a:ext cx="266167" cy="34835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27A9ABF9-5AAE-4394-8247-92311D6AB04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0616" y="5260076"/>
            <a:ext cx="731679" cy="75781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0036F67-55C4-4A8A-8396-98BDC40D91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4854" y="5823566"/>
            <a:ext cx="480554" cy="26236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BE6CE704-63C4-4A09-B846-94A450868BA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56859" y="3337957"/>
            <a:ext cx="565731" cy="268654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542A7ACC-9357-40D4-8509-277429E134F9}"/>
              </a:ext>
            </a:extLst>
          </p:cNvPr>
          <p:cNvSpPr txBox="1"/>
          <p:nvPr/>
        </p:nvSpPr>
        <p:spPr>
          <a:xfrm>
            <a:off x="5363202" y="4327559"/>
            <a:ext cx="537683" cy="23947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586405"/>
            <a:r>
              <a:rPr lang="en-US" sz="1000" b="1" dirty="0">
                <a:solidFill>
                  <a:prstClr val="black"/>
                </a:solidFill>
                <a:latin typeface="Eras Bold ITC" panose="020B0907030504020204" pitchFamily="34" charset="0"/>
              </a:rPr>
              <a:t>UTN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7D1B050-9F39-41AC-AEC1-D6FABD42DC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02767" y="5916194"/>
            <a:ext cx="668050" cy="31846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DE2595CA-DF48-4FC4-A6E1-76B3EFBC9AC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37584" y="5401457"/>
            <a:ext cx="418809" cy="55539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B326EB05-9F63-4B07-88A0-030404AED97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92832" y="5916193"/>
            <a:ext cx="762712" cy="56135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4707733-4E3E-40BF-AB79-AED8A18526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93310" y="3639595"/>
            <a:ext cx="405435" cy="41872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2BE6238A-C7B9-410D-AF3E-242C6CEA99B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79864" y="3650538"/>
            <a:ext cx="282651" cy="304957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2E97C2C9-3D47-44A6-876D-46627E90B037}"/>
              </a:ext>
            </a:extLst>
          </p:cNvPr>
          <p:cNvSpPr/>
          <p:nvPr/>
        </p:nvSpPr>
        <p:spPr>
          <a:xfrm>
            <a:off x="439693" y="976222"/>
            <a:ext cx="893570" cy="428549"/>
          </a:xfrm>
          <a:prstGeom prst="rect">
            <a:avLst/>
          </a:prstGeom>
          <a:noFill/>
        </p:spPr>
        <p:txBody>
          <a:bodyPr wrap="square" lIns="58643" tIns="29322" rIns="58643" bIns="29322">
            <a:spAutoFit/>
          </a:bodyPr>
          <a:lstStyle/>
          <a:p>
            <a:pPr algn="ctr" defTabSz="586405"/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Eras Bold ITC" panose="020B0907030504020204" pitchFamily="34" charset="0"/>
              </a:rPr>
              <a:t>CATI</a:t>
            </a: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94B04734-EA20-41CD-A02C-29CDCDDBA13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5213" y="740909"/>
            <a:ext cx="145635" cy="494827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5E728699-DD5A-4BB7-98F8-9A63101577D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4041" y="5209137"/>
            <a:ext cx="486189" cy="927924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147479D9-F3E1-4589-ACDF-05789C72610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1875" y="5185859"/>
            <a:ext cx="486189" cy="927924"/>
          </a:xfrm>
          <a:prstGeom prst="rect">
            <a:avLst/>
          </a:prstGeom>
        </p:spPr>
      </p:pic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159A9E02-38CF-4AE7-9724-66F0A07DF49C}"/>
              </a:ext>
            </a:extLst>
          </p:cNvPr>
          <p:cNvCxnSpPr/>
          <p:nvPr/>
        </p:nvCxnSpPr>
        <p:spPr>
          <a:xfrm flipV="1">
            <a:off x="2582548" y="989036"/>
            <a:ext cx="4094928" cy="331381"/>
          </a:xfrm>
          <a:prstGeom prst="bentConnector3">
            <a:avLst/>
          </a:prstGeom>
          <a:ln w="19050">
            <a:solidFill>
              <a:srgbClr val="FF000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169">
            <a:extLst>
              <a:ext uri="{FF2B5EF4-FFF2-40B4-BE49-F238E27FC236}">
                <a16:creationId xmlns:a16="http://schemas.microsoft.com/office/drawing/2014/main" id="{4014F608-50B0-4B78-A2F0-F5BB023E1D7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490" y="2091128"/>
            <a:ext cx="145635" cy="49482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5FFBD2A-5E18-4A09-B599-827BAB593B9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89060" y="3698674"/>
            <a:ext cx="366315" cy="206405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F7A6911F-DC09-485F-BB1C-2FAF7325730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54142" y="1969079"/>
            <a:ext cx="282651" cy="304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BD226E-C8E3-48FE-8E94-C73B849B612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86962" y="3734950"/>
            <a:ext cx="360427" cy="198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D7C7C-189B-4120-83B7-18DA673650E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31719" y="3449916"/>
            <a:ext cx="667568" cy="2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6CD8F-6D56-4E2D-A14E-60A479C8CE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768956" y="2699800"/>
            <a:ext cx="285083" cy="303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E5DA6-D4F4-4E65-9D67-9040E86E3CE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193585" y="3611598"/>
            <a:ext cx="285083" cy="303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0E4DD-7C58-4B76-BDEC-8115BF275AF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02433" y="2607048"/>
            <a:ext cx="1043954" cy="578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8F639A-2C23-4A36-B838-CE49FC1CA84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41748" y="2706273"/>
            <a:ext cx="365857" cy="206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E3E598-3896-4EAF-A6AA-763372D292A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68395" y="2696938"/>
            <a:ext cx="285083" cy="303951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F06BE3F0-C876-4A38-AB6A-CE7D2BA9025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59" y="821256"/>
            <a:ext cx="1412814" cy="1106188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515CA41C-A62F-4276-9D47-A9EDFDFB7E40}"/>
              </a:ext>
            </a:extLst>
          </p:cNvPr>
          <p:cNvSpPr txBox="1"/>
          <p:nvPr/>
        </p:nvSpPr>
        <p:spPr>
          <a:xfrm>
            <a:off x="7750673" y="2569575"/>
            <a:ext cx="2183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405"/>
            <a:r>
              <a:rPr lang="en-US" sz="1000" dirty="0">
                <a:solidFill>
                  <a:srgbClr val="00B050"/>
                </a:solidFill>
                <a:latin typeface="Eras Bold ITC" panose="020B0907030504020204" pitchFamily="34" charset="0"/>
              </a:rPr>
              <a:t>Stats start appearing on Internal (Local) Dashboard after synchronize from field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0BC6A83B-0B2E-47B4-8E7B-E925F635ECA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84" y="4019194"/>
            <a:ext cx="457469" cy="220534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F6D5D266-FB26-4F04-BFC2-4BD99C0F1C2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59" y="1760367"/>
            <a:ext cx="457469" cy="220534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682BC3BA-4E17-48A7-B6D0-01BF1E04A48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00" y="5596785"/>
            <a:ext cx="457469" cy="220534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9FC18BF8-116D-49AD-AA34-6C4591F4639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6" y="2199853"/>
            <a:ext cx="457469" cy="220534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17AE74-FA34-4D89-B050-074CA3CAFBE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05" y="2200372"/>
            <a:ext cx="457469" cy="220534"/>
          </a:xfrm>
          <a:prstGeom prst="rect">
            <a:avLst/>
          </a:prstGeom>
        </p:spPr>
      </p:pic>
      <p:sp>
        <p:nvSpPr>
          <p:cNvPr id="195" name="Callout: Line with Border and Accent Bar 194">
            <a:extLst>
              <a:ext uri="{FF2B5EF4-FFF2-40B4-BE49-F238E27FC236}">
                <a16:creationId xmlns:a16="http://schemas.microsoft.com/office/drawing/2014/main" id="{E11FF698-6F6A-4115-8746-4E2BA5BAA6A7}"/>
              </a:ext>
            </a:extLst>
          </p:cNvPr>
          <p:cNvSpPr/>
          <p:nvPr/>
        </p:nvSpPr>
        <p:spPr>
          <a:xfrm>
            <a:off x="2269426" y="1590514"/>
            <a:ext cx="1072153" cy="214140"/>
          </a:xfrm>
          <a:prstGeom prst="accentBorderCallout1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86405"/>
            <a:r>
              <a:rPr lang="en-US" sz="1283" dirty="0">
                <a:solidFill>
                  <a:prstClr val="white"/>
                </a:solidFill>
                <a:latin typeface="Eras Bold ITC" panose="020B0907030504020204" pitchFamily="34" charset="0"/>
              </a:rPr>
              <a:t>Call end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2DEB5F1-8748-412C-BB8B-156F82B0E915}"/>
              </a:ext>
            </a:extLst>
          </p:cNvPr>
          <p:cNvSpPr txBox="1"/>
          <p:nvPr/>
        </p:nvSpPr>
        <p:spPr>
          <a:xfrm>
            <a:off x="6947340" y="2144056"/>
            <a:ext cx="1369837" cy="249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6405"/>
            <a:r>
              <a:rPr lang="en-US" sz="1154" b="1" dirty="0">
                <a:solidFill>
                  <a:prstClr val="black"/>
                </a:solidFill>
                <a:latin typeface="Eras Bold ITC" panose="020B0907030504020204" pitchFamily="34" charset="0"/>
              </a:rPr>
              <a:t>Backup Sync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27462-2887-484A-8999-6191516A71BB}"/>
              </a:ext>
            </a:extLst>
          </p:cNvPr>
          <p:cNvSpPr txBox="1"/>
          <p:nvPr/>
        </p:nvSpPr>
        <p:spPr>
          <a:xfrm>
            <a:off x="6360818" y="3376229"/>
            <a:ext cx="1011971" cy="24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Eras Bold ITC" panose="020B0907030504020204" pitchFamily="34" charset="0"/>
              </a:rPr>
              <a:t>Web Hosting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9800278-F732-4504-A7B4-65C824E030B1}"/>
              </a:ext>
            </a:extLst>
          </p:cNvPr>
          <p:cNvSpPr txBox="1"/>
          <p:nvPr/>
        </p:nvSpPr>
        <p:spPr>
          <a:xfrm>
            <a:off x="6436698" y="3724743"/>
            <a:ext cx="847632" cy="24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Eras Bold ITC" panose="020B0907030504020204" pitchFamily="34" charset="0"/>
              </a:rPr>
              <a:t>Data Store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CA310A2-51DF-458D-A476-F59215E4F761}"/>
              </a:ext>
            </a:extLst>
          </p:cNvPr>
          <p:cNvSpPr txBox="1"/>
          <p:nvPr/>
        </p:nvSpPr>
        <p:spPr>
          <a:xfrm>
            <a:off x="6345202" y="4020829"/>
            <a:ext cx="971263" cy="224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Call Generator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EF06232-CC46-4450-85FF-65FFE2C72029}"/>
              </a:ext>
            </a:extLst>
          </p:cNvPr>
          <p:cNvSpPr txBox="1"/>
          <p:nvPr/>
        </p:nvSpPr>
        <p:spPr>
          <a:xfrm>
            <a:off x="6365987" y="4295855"/>
            <a:ext cx="886831" cy="329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Eras Bold ITC" panose="020B0907030504020204" pitchFamily="34" charset="0"/>
              </a:rPr>
              <a:t>Unique Token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ras Bold ITC" panose="020B0907030504020204" pitchFamily="34" charset="0"/>
              </a:rPr>
              <a:t>Number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08E673E-A90F-4E8E-ACD1-6099A66419A6}"/>
              </a:ext>
            </a:extLst>
          </p:cNvPr>
          <p:cNvCxnSpPr/>
          <p:nvPr/>
        </p:nvCxnSpPr>
        <p:spPr>
          <a:xfrm rot="10800000">
            <a:off x="7298107" y="3227765"/>
            <a:ext cx="1589594" cy="531536"/>
          </a:xfrm>
          <a:prstGeom prst="bent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2F219C69-AA0E-4AA2-8BE6-47E23FBEEAC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89530" y="5659399"/>
            <a:ext cx="1325961" cy="88929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CDEB00E3-2450-48C6-B5CD-185DCF07F1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87260" y="5280536"/>
            <a:ext cx="1037920" cy="12994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C2D37-5073-4ABF-986B-6A201DAD33EB}"/>
              </a:ext>
            </a:extLst>
          </p:cNvPr>
          <p:cNvSpPr/>
          <p:nvPr/>
        </p:nvSpPr>
        <p:spPr>
          <a:xfrm>
            <a:off x="4486152" y="6287046"/>
            <a:ext cx="4572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Eras Bold ITC" panose="020B0907030504020204" pitchFamily="34" charset="0"/>
              </a:rPr>
              <a:t>SELF ENUMERATION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B6B92-017C-4F64-8AA6-A62EEF6B6E3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551824" y="4298863"/>
            <a:ext cx="457874" cy="359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47AFB7-2F1A-4144-B8CB-CDD0F946F96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95143" y="4298597"/>
            <a:ext cx="430395" cy="3579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DB498A-EF22-4714-AC2F-5ACA29A53530}"/>
              </a:ext>
            </a:extLst>
          </p:cNvPr>
          <p:cNvSpPr/>
          <p:nvPr/>
        </p:nvSpPr>
        <p:spPr>
          <a:xfrm>
            <a:off x="4621498" y="5708132"/>
            <a:ext cx="43460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SELF ENUMERATION 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(Verification &amp; Geo Tagging)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71EE3B-B5E6-44EA-A105-2103D225CFE5}"/>
              </a:ext>
            </a:extLst>
          </p:cNvPr>
          <p:cNvSpPr/>
          <p:nvPr/>
        </p:nvSpPr>
        <p:spPr>
          <a:xfrm>
            <a:off x="3976829" y="5826491"/>
            <a:ext cx="5853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Computer-Assisted Personal Interview(CAPI)</a:t>
            </a:r>
            <a:endParaRPr 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429C12-A483-40D5-AD25-3B3F83B4F194}"/>
              </a:ext>
            </a:extLst>
          </p:cNvPr>
          <p:cNvSpPr/>
          <p:nvPr/>
        </p:nvSpPr>
        <p:spPr>
          <a:xfrm>
            <a:off x="4075460" y="5786816"/>
            <a:ext cx="5319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Eras Demi ITC" panose="020B0805030504020804" pitchFamily="34" charset="0"/>
              </a:rPr>
              <a:t>Computer-Assisted 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Eras Demi ITC" panose="020B0805030504020804" pitchFamily="34" charset="0"/>
              </a:rPr>
              <a:t>Telephone Interviewing(CATI)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7F51CD-B92B-40C0-9240-D6898AC44062}"/>
              </a:ext>
            </a:extLst>
          </p:cNvPr>
          <p:cNvSpPr/>
          <p:nvPr/>
        </p:nvSpPr>
        <p:spPr>
          <a:xfrm>
            <a:off x="7866472" y="3832384"/>
            <a:ext cx="1997663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Demi ITC" panose="020B0805030504020804" pitchFamily="34" charset="0"/>
              </a:rPr>
              <a:t>Initia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Demi ITC" panose="020B0805030504020804" pitchFamily="34" charset="0"/>
              </a:rPr>
              <a:t>lizing &amp; Establishing Call</a:t>
            </a:r>
            <a:endParaRPr lang="en-US" sz="1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04B80A-567D-436D-AA20-118985B58D84}"/>
              </a:ext>
            </a:extLst>
          </p:cNvPr>
          <p:cNvSpPr/>
          <p:nvPr/>
        </p:nvSpPr>
        <p:spPr>
          <a:xfrm>
            <a:off x="3319286" y="994617"/>
            <a:ext cx="132279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Demi ITC" panose="020B0805030504020804" pitchFamily="34" charset="0"/>
              </a:rPr>
              <a:t>Call Established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F09888B-F02E-4D7F-9D8B-E3E21CEE1F7C}"/>
              </a:ext>
            </a:extLst>
          </p:cNvPr>
          <p:cNvSpPr/>
          <p:nvPr/>
        </p:nvSpPr>
        <p:spPr>
          <a:xfrm>
            <a:off x="8910379" y="4032701"/>
            <a:ext cx="132279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Demi ITC" panose="020B0805030504020804" pitchFamily="34" charset="0"/>
              </a:rPr>
              <a:t>Call Established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8113C1-F058-4388-AB5E-776C57095CD2}"/>
              </a:ext>
            </a:extLst>
          </p:cNvPr>
          <p:cNvSpPr/>
          <p:nvPr/>
        </p:nvSpPr>
        <p:spPr>
          <a:xfrm>
            <a:off x="10117237" y="4911463"/>
            <a:ext cx="181972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IVR Audio Message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DF5343-80E8-4EAA-B742-0DB58595A7D4}"/>
              </a:ext>
            </a:extLst>
          </p:cNvPr>
          <p:cNvSpPr/>
          <p:nvPr/>
        </p:nvSpPr>
        <p:spPr>
          <a:xfrm>
            <a:off x="4588075" y="614328"/>
            <a:ext cx="25635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Demi ITC" panose="020B0805030504020804" pitchFamily="34" charset="0"/>
              </a:rPr>
              <a:t>Respondent Input Saved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488C04-5FF4-4C5E-9276-663305B55DDB}"/>
              </a:ext>
            </a:extLst>
          </p:cNvPr>
          <p:cNvSpPr/>
          <p:nvPr/>
        </p:nvSpPr>
        <p:spPr>
          <a:xfrm>
            <a:off x="3095543" y="3122387"/>
            <a:ext cx="6254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</a:rPr>
              <a:t>Location </a:t>
            </a:r>
          </a:p>
          <a:p>
            <a:pPr algn="ctr"/>
            <a:r>
              <a:rPr lang="en-US" sz="9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</a:rPr>
              <a:t>Tagged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724E3C-FB3C-4686-BC15-DD31EE3BB2A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984539" y="5155667"/>
            <a:ext cx="398072" cy="3054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9520DD3-37E9-43B6-8998-B26024D344C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53651" y="2895035"/>
            <a:ext cx="734452" cy="10764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70BE294-2D3C-49B0-8AFE-9DD20FB6773D}"/>
              </a:ext>
            </a:extLst>
          </p:cNvPr>
          <p:cNvSpPr/>
          <p:nvPr/>
        </p:nvSpPr>
        <p:spPr>
          <a:xfrm>
            <a:off x="382684" y="3844221"/>
            <a:ext cx="127310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Bold ITC" panose="020B0907030504020204" pitchFamily="34" charset="0"/>
              </a:rPr>
              <a:t>Enumerator</a:t>
            </a:r>
          </a:p>
        </p:txBody>
      </p:sp>
      <p:sp>
        <p:nvSpPr>
          <p:cNvPr id="7" name="Action Button: Home 6">
            <a:hlinkClick r:id="rId41" action="ppaction://hlinksldjump" highlightClick="1"/>
          </p:cNvPr>
          <p:cNvSpPr/>
          <p:nvPr/>
        </p:nvSpPr>
        <p:spPr>
          <a:xfrm>
            <a:off x="11739689" y="6378955"/>
            <a:ext cx="452311" cy="40639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3 -0.04607 L 0.00873 -0.04607 C 0.00808 -0.05093 0.00756 -0.05579 0.00691 -0.06042 C 0.00638 -0.06482 0.00573 -0.06898 0.00508 -0.07315 C 0.00495 -0.07477 0.00443 -0.07639 0.0043 -0.07801 C 0.00391 -0.08102 0.00365 -0.08426 0.00339 -0.0875 C 0.0043 -0.21135 -0.01718 -0.20463 0.02748 -0.20023 C 0.03021 -0.2 0.03282 -0.19908 0.03555 -0.19861 C 0.05508 -0.18704 0.04271 -0.19375 0.09258 -0.19375 C 0.10365 -0.19375 0.12566 -0.19699 0.12566 -0.19699 L 0.21849 -0.19537 C 0.24662 -0.19537 0.24024 -0.19352 0.25417 -0.19861 C 0.26849 -0.19815 0.28282 -0.19699 0.29701 -0.19699 C 0.29857 -0.19699 0.30118 -0.19584 0.30157 -0.19861 C 0.30261 -0.20857 0.30092 -0.21875 0.30066 -0.22871 C 0.30092 -0.27385 0.29935 -0.31898 0.30157 -0.36366 C 0.3017 -0.36713 0.30495 -0.36088 0.30691 -0.36042 C 0.31159 -0.35949 0.31641 -0.35949 0.32123 -0.35903 L 0.39258 -0.36042 C 0.403 -0.36111 0.42383 -0.36366 0.42383 -0.36366 L 0.4961 -0.36204 C 0.49766 -0.36204 0.49909 -0.36065 0.50066 -0.36042 C 0.52149 -0.35996 0.54232 -0.36042 0.56316 -0.36042 L 0.56316 -0.36042 " pathEditMode="relative" ptsTypes="AAAAAAAAAAAAAAAAAAAAAAAA">
                                      <p:cBhvr>
                                        <p:cTn id="17" dur="8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8 0.00486 L -0.02318 0.00486 L -0.07057 0.00324 C -0.08333 0.00324 -0.09753 -0.00532 -0.10898 0.00486 C -0.11458 0.00972 -0.10937 0.02708 -0.1099 0.03819 C -0.1099 0.03981 -0.11042 0.04144 -0.11068 0.04282 C -0.11081 0.04977 -0.11224 0.15023 -0.1125 0.16042 C -0.11263 0.16412 -0.11302 0.16782 -0.11341 0.17153 C -0.11367 0.17361 -0.11315 0.17685 -0.11432 0.17778 C -0.11667 0.17986 -0.11966 0.1787 -0.1224 0.1794 C -0.12617 0.18032 -0.13008 0.18148 -0.13398 0.18241 C -0.14401 0.18194 -0.15417 0.18218 -0.16432 0.18102 C -0.16654 0.18056 -0.16836 0.17824 -0.17057 0.17778 C -0.17396 0.17685 -0.19701 0.17454 -0.19818 0.17454 L -0.29466 0.17292 L -0.31068 0.17153 C -0.31406 0.17106 -0.31732 0.17014 -0.32057 0.16991 C -0.32656 0.16921 -0.33242 0.16875 -0.33841 0.16829 C -0.36068 0.1625 -0.34909 0.16505 -0.39557 0.16505 C -0.39766 0.16505 -0.39974 0.1662 -0.40182 0.16667 C -0.4043 0.18403 -0.40247 0.16968 -0.40443 0.20625 C -0.40508 0.21644 -0.40625 0.23634 -0.40625 0.23634 C -0.40651 0.24931 -0.40833 0.32454 -0.40625 0.3412 C -0.40586 0.34444 -0.40273 0.34375 -0.40091 0.34421 C -0.39362 0.3463 -0.38672 0.34583 -0.37943 0.34583 L -0.37943 0.34583 " pathEditMode="relative" ptsTypes="AAAAAAAAAAAAAAAAAAAAAAAAAA">
                                      <p:cBhvr>
                                        <p:cTn id="24" dur="8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 -0.01435 L -0.022 -0.01435 C -0.02838 -0.01319 -0.03932 -0.01065 -0.04531 -0.01435 C -0.04635 -0.01504 -0.04466 -0.01852 -0.0444 -0.0206 C -0.04531 -0.06944 -0.04661 -0.10324 -0.04349 -0.15555 C -0.04336 -0.15787 -0.04101 -0.15671 -0.03984 -0.15717 C -0.01888 -0.15555 -0.02226 -0.15393 -0.00325 -0.15879 C 0.01602 -0.16366 -0.00312 -0.15972 0.01185 -0.16528 C 0.01419 -0.16597 0.01667 -0.1662 0.01901 -0.16666 C 0.02708 -0.16828 0.03412 -0.16898 0.04232 -0.16991 L 0.05833 -0.17153 C 0.06159 -0.17199 0.06484 -0.17268 0.0681 -0.17315 C 0.08073 -0.1743 0.11706 -0.17616 0.12617 -0.17639 L 0.25208 -0.17778 C 0.26003 -0.18727 0.25482 -0.17893 0.253 -0.21435 C 0.25169 -0.24051 0.25404 -0.22847 0.24857 -0.24768 C 0.24883 -0.26944 0.24505 -0.29259 0.24948 -0.31296 C 0.25104 -0.32037 0.25833 -0.31366 0.26289 -0.31458 C 0.26693 -0.31504 0.27565 -0.31828 0.27891 -0.31921 L 0.3155 -0.31759 C 0.31732 -0.31759 0.31914 -0.31643 0.32083 -0.31597 C 0.32357 -0.31551 0.32617 -0.31504 0.32891 -0.31458 C 0.33815 -0.31551 0.3474 -0.31574 0.35664 -0.31759 C 0.36081 -0.31852 0.36484 -0.32199 0.36914 -0.32245 C 0.37747 -0.32315 0.38581 -0.32129 0.39414 -0.32083 L 0.428 -0.31921 C 0.4457 -0.31528 0.43073 -0.31828 0.4655 -0.31597 C 0.49245 -0.31435 0.47839 -0.31458 0.48971 -0.31458 L 0.48971 -0.31458 " pathEditMode="relative" ptsTypes="AAAAAAAAAAAAAAAAAAAAAAAAAAAAA">
                                      <p:cBhvr>
                                        <p:cTn id="31" dur="8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00393 L 0.02031 0.00393 C 0.04075 0.00046 0.03281 0.00255 0.0444 -0.00093 L 0.11484 0.00069 C 0.14974 0.00139 0.18568 -0.01296 0.2194 0.00231 C 0.22773 0.00602 0.21354 0.03866 0.22031 0.04838 C 0.22878 0.06065 0.24232 0.05046 0.25325 0.05139 C 0.27474 0.06111 0.26458 0.05718 0.31406 0.05139 C 0.31862 0.05093 0.32279 0.04653 0.32734 0.04514 C 0.33242 0.04375 0.3375 0.04398 0.34258 0.04352 C 0.35833 0.04398 0.37409 0.04375 0.38997 0.04514 C 0.39297 0.04537 0.39583 0.04745 0.39883 0.04838 C 0.40065 0.04884 0.40234 0.04954 0.40417 0.05 C 0.4095 0.05069 0.41497 0.05093 0.42031 0.05139 C 0.42253 0.09537 0.42279 0.09444 0.42031 0.16574 C 0.42018 0.16759 0.41849 0.16782 0.41758 0.16898 C 0.41693 0.16991 0.41601 0.1706 0.41575 0.17199 C 0.41536 0.17523 0.41575 0.17847 0.41575 0.18171 L 0.41575 0.18171 " pathEditMode="relative" ptsTypes="AAAAAAAAAAAAAAAAAAA">
                                      <p:cBhvr>
                                        <p:cTn id="41" dur="8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1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03 -0.00509 L -0.02903 -0.00509 C -0.03502 -0.00648 -0.04114 -0.00671 -0.047 -0.00972 C -0.05039 -0.01157 -0.05013 -0.02407 -0.05052 -0.02732 C -0.0513 -0.03426 -0.05221 -0.04097 -0.05325 -0.04792 C -0.05338 -0.04954 -0.05364 -0.05116 -0.05403 -0.05278 C -0.05456 -0.0544 -0.05508 -0.05625 -0.05586 -0.05741 C -0.05677 -0.0588 -0.06289 -0.06065 -0.06302 -0.06065 C -0.06927 -0.06157 -0.07552 -0.06204 -0.08177 -0.06227 L -0.14427 -0.06389 C -0.14896 -0.06435 -0.15377 -0.06412 -0.15859 -0.06528 C -0.16041 -0.06574 -0.16211 -0.06782 -0.16393 -0.06852 C -0.16562 -0.06944 -0.16745 -0.06968 -0.16927 -0.07014 C -0.1707 -0.0713 -0.17213 -0.07269 -0.1737 -0.07338 C -0.17604 -0.07431 -0.17851 -0.07431 -0.18086 -0.075 C -0.18242 -0.07523 -0.18385 -0.07593 -0.18528 -0.07639 C -0.19518 -0.07593 -0.20495 -0.07593 -0.21484 -0.075 C -0.21653 -0.07477 -0.21836 -0.07361 -0.22018 -0.07338 C -0.22812 -0.07245 -0.2362 -0.07222 -0.24427 -0.07176 C -0.25403 -0.07269 -0.2638 -0.07477 -0.2737 -0.075 L -0.37903 -0.07176 L -0.39153 -0.07014 C -0.39388 -0.06968 -0.39635 -0.06898 -0.3987 -0.06852 C -0.40195 -0.06806 -0.40521 -0.06759 -0.40846 -0.0669 C -0.41054 -0.06597 -0.41263 -0.06389 -0.41471 -0.06389 C -0.45456 -0.0625 -0.44492 -0.05741 -0.4612 -0.0669 C -0.46979 -0.06644 -0.47838 -0.0662 -0.48711 -0.06528 C -0.48919 -0.06528 -0.49114 -0.06389 -0.49336 -0.06389 L -0.57721 -0.06227 L -0.58528 -0.06065 C -0.58763 -0.06019 -0.59192 -0.06319 -0.59245 -0.05903 C -0.59349 -0.05046 -0.59323 0.02292 -0.59323 0.0412 L -0.59323 0.0412 " pathEditMode="relative" ptsTypes="AAAAAAAAAAAAAAAAAAAAAAAAAAAAAAAAA">
                                      <p:cBhvr>
                                        <p:cTn id="52" dur="8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116 L -0.01042 -0.00093 C -0.01875 -0.00046 -0.02708 -0.00093 -0.03542 0.00046 C -0.03646 0.00069 -0.03711 0.00301 -0.03815 0.0037 C -0.03919 0.00463 -0.04531 0.00648 -0.04609 0.00694 C -0.0513 0.01296 -0.04818 0.00856 -0.05417 0.02268 L -0.0569 0.02917 C -0.05716 0.03055 -0.05742 0.03218 -0.05768 0.0338 C -0.05807 0.03588 -0.0582 0.03819 -0.05859 0.04028 C -0.06146 0.0537 -0.05951 0.04028 -0.06133 0.05139 C -0.06159 0.05347 -0.06185 0.05555 -0.06224 0.05764 C -0.0625 0.05926 -0.06237 0.06134 -0.06315 0.0625 C -0.06406 0.06389 -0.0655 0.06343 -0.06667 0.06412 C -0.07695 0.05486 -0.06471 0.06782 -0.07109 0.0544 C -0.07227 0.05208 -0.07422 0.05162 -0.07565 0.04977 C -0.0776 0.04676 -0.07917 0.04329 -0.08099 0.04028 C -0.0819 0.03866 -0.08255 0.03657 -0.08359 0.03542 L -0.08633 0.03218 C -0.08685 0.03055 -0.0875 0.02893 -0.08815 0.02755 C -0.08893 0.02523 -0.08997 0.02338 -0.09076 0.02106 C -0.09128 0.01944 -0.09232 0.01134 -0.09258 0.00995 C -0.09284 -0.01852 -0.09297 -0.04722 -0.09349 -0.0757 C -0.09349 -0.08102 -0.09427 -0.08634 -0.09427 -0.09167 C -0.09427 -0.10695 -0.09375 -0.12222 -0.09349 -0.1375 C -0.07526 -0.13704 -0.05716 -0.1375 -0.03893 -0.13611 C -0.03685 -0.13588 -0.0349 -0.1331 -0.03268 -0.13287 C -0.01185 -0.13148 0.00898 -0.13171 0.02982 -0.13125 L 0.12891 -0.13287 C 0.14284 -0.13287 0.1569 -0.13264 0.17083 -0.13125 C 0.17226 -0.13102 0.1819 -0.12755 0.18516 -0.12639 C 0.19049 -0.12755 0.1974 -0.12292 0.20117 -0.12963 C 0.20221 -0.13148 0.2 -0.15764 0.19935 -0.16458 C 0.19792 -0.21389 0.19792 -0.19421 0.20026 -0.26782 C 0.20039 -0.27107 0.20091 -0.27407 0.20117 -0.27732 C 0.20143 -0.27917 0.20221 -0.2875 0.20299 -0.29005 C 0.20378 -0.29236 0.20456 -0.29445 0.2056 -0.2963 C 0.20677 -0.29815 0.20794 -0.29954 0.20924 -0.30116 C 0.21068 -0.30278 0.21224 -0.30417 0.21367 -0.30579 C 0.21458 -0.30695 0.21549 -0.30787 0.21641 -0.30903 C 0.22734 -0.30857 0.23841 -0.30857 0.24935 -0.30741 C 0.25911 -0.30648 0.26667 -0.30208 0.27617 -0.29792 C 0.28568 -0.29838 0.29531 -0.29815 0.30482 -0.29954 C 0.31055 -0.30023 0.30911 -0.30347 0.31367 -0.30579 C 0.31549 -0.30671 0.31732 -0.30671 0.31901 -0.30741 C 0.32083 -0.30833 0.32253 -0.30995 0.32435 -0.31065 C 0.33411 -0.31412 0.34036 -0.31412 0.35026 -0.31528 L 0.38776 -0.30903 C 0.38906 -0.3088 0.3901 -0.30741 0.39141 -0.30741 C 0.39557 -0.30741 0.39974 -0.30857 0.40391 -0.30903 C 0.4069 -0.31088 0.4082 -0.3125 0.41185 -0.30903 C 0.41289 -0.3081 0.41315 -0.30579 0.41367 -0.30417 C 0.41484 -0.29259 0.41523 -0.28982 0.41549 -0.2757 C 0.41562 -0.26667 0.41549 -0.25764 0.41549 -0.24861 L 0.41549 -0.24838 " pathEditMode="relative" rAng="0" ptsTypes="AAAAAAAAAAAAAAAAAAAAAAAAAAAAAAAAAAAAAAAAAAAAAAAAAAAAAA">
                                      <p:cBhvr>
                                        <p:cTn id="69" dur="8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2.22222E-6 L -0.01028 0.00023 L 0.03425 -0.00162 C 0.03568 -0.00162 0.03724 -0.00301 0.03867 -0.00324 C 0.04675 -0.00394 0.05508 -0.00417 0.06328 -0.00463 C 0.06354 0.01157 0.0569 0.03426 0.06406 0.04444 C 0.0737 0.05741 0.08828 0.04514 0.10052 0.04606 C 0.10195 0.04606 0.10339 0.04722 0.10495 0.04768 C 0.11315 0.05023 0.10755 0.04791 0.11419 0.05069 C 0.12253 0.05023 0.13112 0.05 0.13945 0.0493 C 0.14232 0.04884 0.14805 0.04537 0.15026 0.04444 C 0.15182 0.04375 0.15326 0.04328 0.15482 0.04282 C 0.15781 0.04398 0.1612 0.04328 0.16393 0.04606 C 0.16485 0.04699 0.16263 0.04907 0.16211 0.05069 C 0.16172 0.05231 0.16146 0.05393 0.16107 0.05555 C 0.16055 0.05764 0.1599 0.05972 0.15951 0.0618 C 0.1582 0.06759 0.1586 0.07245 0.15664 0.07778 C 0.15612 0.0794 0.15482 0.07986 0.15378 0.08102 C 0.15261 0.09375 0.15352 0.0875 0.15117 0.1 C 0.15104 0.10162 0.15078 0.10347 0.15026 0.10486 L 0.14844 0.10949 C 0.14675 0.12291 0.14883 0.11065 0.1457 0.11898 C 0.14505 0.12106 0.14466 0.12315 0.14401 0.12546 C 0.14349 0.12685 0.14349 0.1287 0.14297 0.13009 C 0.14232 0.13194 0.14128 0.13333 0.14037 0.13495 C 0.13802 0.14629 0.14076 0.13217 0.13841 0.14606 C 0.13815 0.14768 0.13789 0.14907 0.1375 0.15069 C 0.13737 0.15162 0.13633 0.16041 0.13581 0.1618 C 0.13294 0.16944 0.13334 0.16366 0.13138 0.17129 C 0.13034 0.17453 0.13021 0.17801 0.12943 0.18102 C 0.12852 0.18426 0.12682 0.18472 0.125 0.18565 C 0.1237 0.18634 0.12253 0.18727 0.12136 0.18727 C 0.09818 0.18819 0.07487 0.18842 0.05143 0.18889 C 0.0457 0.19051 0.04414 0.1912 0.03789 0.19213 C 0.03268 0.19282 0.02748 0.19305 0.0224 0.19352 C 0.02084 0.19421 0.01927 0.19491 0.01784 0.19514 C 0.00703 0.19791 -0.00091 0.19745 -0.01302 0.19838 C -0.02057 0.19791 -0.02812 0.19791 -0.03581 0.19676 C -0.06966 0.19166 -0.00547 0.19375 -0.06185 0.19213 L -0.1444 0.19051 C -0.14661 0.18981 -0.14883 0.18958 -0.15091 0.18889 C -0.15247 0.18842 -0.15377 0.18727 -0.15534 0.18727 C -0.1707 0.18634 -0.1862 0.18634 -0.20156 0.18565 L -0.24232 0.18403 C -0.34805 0.18588 -0.34166 0.12916 -0.33867 0.24907 C -0.33711 0.30347 -0.33776 0.18796 -0.33776 0.26991 L -0.33776 0.27014 " pathEditMode="relative" rAng="0" ptsTypes="AAAAAAAAAAAAAAAAAAAAAAAAAAAAAAAAAAAAAAAAAAAAAAA">
                                      <p:cBhvr>
                                        <p:cTn id="82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326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4.375E-6 0.00023 C -0.01472 -0.00093 -0.03894 -0.00139 -0.05417 -0.00487 C -0.05756 -0.00579 -0.06068 -0.00857 -0.0642 -0.00973 L -0.06993 -0.01112 C -0.07201 -0.01274 -0.07461 -0.01389 -0.07657 -0.01598 C -0.07761 -0.01713 -0.07787 -0.01922 -0.07891 -0.02084 C -0.07995 -0.02246 -0.08099 -0.02385 -0.08217 -0.02547 C -0.08295 -0.02755 -0.08334 -0.0301 -0.08451 -0.03195 C -0.08529 -0.03334 -0.08672 -0.0338 -0.08776 -0.03496 C -0.08855 -0.03588 -0.08946 -0.03704 -0.09011 -0.0382 C -0.09428 -0.04584 -0.08985 -0.04075 -0.09558 -0.04607 L -0.09792 -0.0588 L -0.09909 -0.06528 C -0.09935 -0.07037 -0.09987 -0.0757 -0.10026 -0.08102 C -0.10053 -0.08681 -0.10092 -0.0926 -0.10131 -0.09838 C -0.10157 -0.10116 -0.10196 -0.10371 -0.10248 -0.10649 C -0.10248 -0.10695 -0.10469 -0.12037 -0.10573 -0.12385 C -0.1073 -0.12825 -0.10769 -0.13357 -0.11042 -0.13658 C -0.11146 -0.13797 -0.11771 -0.14584 -0.12032 -0.14607 C -0.13985 -0.14746 -0.15938 -0.14723 -0.17891 -0.14769 C -0.22774 -0.14537 -0.21511 -0.1625 -0.21263 -0.08264 C -0.2125 -0.08056 -0.21185 -0.07848 -0.21146 -0.07639 C -0.21185 -0.05996 -0.21198 -0.04352 -0.21263 -0.02709 C -0.21303 -0.01528 -0.21381 -0.01112 -0.21472 4.44444E-6 C -0.21563 0.00879 -0.21511 0.01828 -0.21706 0.02685 C -0.21758 0.02893 -0.22006 0.028 -0.22149 0.02847 C -0.22344 0.02893 -0.22526 0.02986 -0.22722 0.03009 C -0.25756 0.03148 -0.28789 0.03217 -0.31823 0.0331 L -0.38347 0.03171 C -0.39831 0.03125 -0.41342 0.03148 -0.42839 0.03009 C -0.54349 0.01828 -0.37279 0.02754 -0.49688 0.02199 C -0.50144 0.02152 -0.50586 0.0206 -0.51042 0.0206 C -0.54519 0.0206 -0.55821 0.02175 -0.58803 0.02361 C -0.59414 0.06736 -0.60105 0.11041 -0.58803 0.15694 C -0.58503 0.16736 -0.58698 0.16273 -0.58243 0.17129 C -0.58138 0.175 -0.58164 0.17708 -0.57891 0.17916 C -0.578 0.18009 -0.5767 0.18009 -0.57553 0.18078 C -0.57357 0.18217 -0.57188 0.18402 -0.56993 0.18564 C -0.56784 0.18726 -0.5655 0.18865 -0.56329 0.19027 C -0.56172 0.19236 -0.56016 0.19444 -0.55886 0.19675 C -0.55782 0.19814 -0.55717 0.19976 -0.55651 0.20138 C -0.55599 0.203 -0.55599 0.20486 -0.55534 0.20625 C -0.55482 0.20717 -0.55391 0.20717 -0.553 0.20787 L -0.553 0.2081 " pathEditMode="relative" rAng="0" ptsTypes="AAAAAAAAAAAAAAAAAAAAAAAAAAAAAAAAAAAAAAAAAAAAA">
                                      <p:cBhvr>
                                        <p:cTn id="84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1505 L -0.00039 -0.01505 C -0.00065 -0.01991 -0.00026 -0.025 -0.0013 -0.0294 C -0.00338 -0.03796 -0.00625 -0.0375 -0.01028 -0.03889 C -0.01145 -0.04005 -0.01263 -0.04097 -0.0138 -0.04213 C -0.01705 -0.0456 -0.01614 -0.04583 -0.02005 -0.04838 C -0.02122 -0.04931 -0.02239 -0.04954 -0.02356 -0.05 C -0.02448 -0.05116 -0.02526 -0.05255 -0.0263 -0.05324 C -0.02721 -0.0537 -0.03737 -0.05625 -0.03789 -0.05648 C -0.0388 -0.05741 -0.03971 -0.05833 -0.04062 -0.05949 C -0.04336 -0.06343 -0.0414 -0.06273 -0.04505 -0.06597 C -0.04583 -0.06667 -0.04687 -0.0669 -0.04765 -0.06759 C -0.05703 -0.08403 -0.04687 -0.06782 -0.0539 -0.07546 C -0.0552 -0.07685 -0.05794 -0.08403 -0.05846 -0.08495 C -0.05872 -0.08704 -0.05898 -0.08912 -0.05937 -0.09144 C -0.05963 -0.09282 -0.06002 -0.09444 -0.06015 -0.09607 C -0.06054 -0.09861 -0.06067 -0.10139 -0.06106 -0.10394 C -0.06159 -0.10625 -0.06237 -0.1081 -0.06289 -0.11042 C -0.06419 -0.11667 -0.0664 -0.1294 -0.0664 -0.1294 C -0.06679 -0.13935 -0.06679 -0.14954 -0.06731 -0.15949 C -0.06744 -0.16134 -0.0681 -0.16273 -0.06823 -0.16435 C -0.06862 -0.16736 -0.06888 -0.1706 -0.06914 -0.17384 C -0.06823 -0.18495 -0.07239 -0.20347 -0.0664 -0.20718 C -0.05026 -0.21759 -0.0319 -0.20787 -0.01471 -0.2088 C -0.01289 -0.2088 -0.01106 -0.20972 -0.00937 -0.21042 C -0.00781 -0.21019 0.00951 -0.2088 0.01394 -0.20718 C 0.0155 -0.20648 0.0168 -0.20463 0.01836 -0.20394 C 0.02006 -0.20324 0.02188 -0.20301 0.0237 -0.20232 C 0.05899 -0.2044 0.05391 -0.18727 0.04961 -0.24375 C 0.04935 -0.24583 0.04896 -0.24792 0.0487 -0.25 C 0.04636 -0.28681 0.04779 -0.25949 0.04779 -0.33241 L 0.04779 -0.33241 " pathEditMode="relative" ptsTypes="AAAAAAAAAAAAAAAAAAAAAAAAAAAAAAAA">
                                      <p:cBhvr>
                                        <p:cTn id="102" dur="8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0.00602 L -0.00287 0.00602 L -0.0181 0.00278 C -0.0211 0.00208 -0.02409 0.00185 -0.02709 0.00116 C -0.02852 0.00069 -0.02995 -0.00046 -0.03151 -0.00046 C -0.04935 -0.00139 -0.06719 -0.00162 -0.08516 -0.00209 L -0.103 -0.00533 C -0.1293 -0.00926 -0.10417 -0.00463 -0.12357 -0.00834 L -0.12435 -0.11158 L -0.12435 -0.11158 " pathEditMode="relative" ptsTypes="AAAAAAAAAA">
                                      <p:cBhvr>
                                        <p:cTn id="117" dur="8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0625 L -0.00247 0.00648 C -0.00221 -0.00648 -0.00221 -0.01921 -0.00169 -0.03171 C -0.00156 -0.03426 -0.00013 -0.04421 0.00195 -0.04444 C 0.01589 -0.04699 0.02995 -0.0456 0.04388 -0.04606 C 0.04661 -0.04653 0.04922 -0.04699 0.05195 -0.04768 C 0.05286 -0.04791 0.05365 -0.04953 0.05456 -0.0493 C 0.05677 -0.04884 0.05872 -0.04699 0.06081 -0.04606 C 0.06354 -0.04491 0.06615 -0.04375 0.06888 -0.04282 C 0.07096 -0.04213 0.07305 -0.0419 0.07513 -0.04143 C 0.08086 -0.03981 0.0793 -0.04028 0.08411 -0.03819 C 0.09036 -0.03866 0.09661 -0.03866 0.10286 -0.03981 C 0.11328 -0.04166 0.1168 -0.04537 0.12604 -0.04606 C 0.13763 -0.04699 0.14922 -0.04722 0.16081 -0.04768 C 0.16406 -0.04815 0.16914 -0.04398 0.1707 -0.0493 C 0.1737 -0.05995 0.17083 -0.07338 0.16888 -0.08426 C 0.16862 -0.08796 0.16732 -0.09166 0.16797 -0.09537 C 0.16862 -0.09953 0.17331 -0.10092 0.17513 -0.10162 C 0.17695 -0.10231 0.17865 -0.10254 0.18047 -0.10324 C 0.18646 -0.10532 0.18177 -0.10463 0.18854 -0.10648 C 0.19089 -0.10717 0.19323 -0.10741 0.1957 -0.1081 C 0.19714 -0.10833 0.19857 -0.10926 0.20013 -0.10949 C 0.20221 -0.11018 0.2043 -0.11065 0.20638 -0.11111 C 0.20729 -0.11227 0.20794 -0.11389 0.20898 -0.11435 C 0.21198 -0.11551 0.21497 -0.11528 0.21797 -0.11597 C 0.21953 -0.1162 0.22096 -0.1169 0.2224 -0.11759 C 0.22357 -0.11921 0.22513 -0.12014 0.22604 -0.12222 C 0.22669 -0.12407 0.22682 -0.12639 0.22695 -0.1287 C 0.22799 -0.14768 0.2276 -0.1669 0.22956 -0.18588 C 0.22982 -0.18796 0.2319 -0.18703 0.2332 -0.18727 C 0.23607 -0.18842 0.23906 -0.19051 0.24206 -0.19051 L 0.27865 -0.19213 C 0.28555 -0.19328 0.29258 -0.19236 0.29922 -0.19537 C 0.3043 -0.19745 0.30156 -0.19653 0.30729 -0.19838 C 0.3125 -0.19768 0.31745 -0.19815 0.3224 -0.19537 C 0.32396 -0.19444 0.32539 -0.19328 0.32682 -0.19213 C 0.32747 -0.19051 0.32826 -0.18912 0.32865 -0.18727 C 0.32943 -0.18379 0.33034 -0.16875 0.33047 -0.16666 C 0.33073 -0.15023 0.33086 -0.13403 0.33138 -0.11759 C 0.33138 -0.11597 0.33229 -0.11435 0.33229 -0.11273 C 0.33229 -0.0831 0.3319 -0.05347 0.33138 -0.02384 C 0.33086 0.0081 0.33099 -0.01528 0.32956 0.00324 C 0.32799 0.02361 0.32982 0.01297 0.32773 0.02384 C 0.32813 0.02801 0.32799 0.03241 0.32865 0.03658 C 0.32982 0.04375 0.33568 0.04514 0.33854 0.04769 C 0.33945 0.04838 0.34023 0.05 0.34115 0.0507 C 0.36263 0.06667 0.33997 0.04908 0.35365 0.05718 C 0.35664 0.0588 0.35938 0.0632 0.36263 0.06343 L 0.42057 0.06667 C 0.42448 0.06713 0.42852 0.06644 0.43216 0.06829 C 0.43346 0.06875 0.43411 0.0713 0.4349 0.07292 C 0.44193 0.08912 0.43581 0.07778 0.44023 0.08565 C 0.44089 0.08935 0.44141 0.09306 0.44206 0.09676 C 0.44232 0.09838 0.44284 0.1 0.44297 0.10162 C 0.44479 0.14005 0.4418 0.12246 0.44466 0.13797 C 0.4444 0.14028 0.44388 0.14213 0.44388 0.14445 C 0.44388 0.14699 0.44661 0.15232 0.44297 0.15394 C 0.4401 0.15533 0.43698 0.15394 0.43398 0.15394 L 0.43398 0.15417 " pathEditMode="relative" rAng="0" ptsTypes="AAAAAAAAAAAAAAAAAAAAAAAAAAAAAAAAAAAAAAAAAAAAAAAAAAAAAAAAAAA">
                                      <p:cBhvr>
                                        <p:cTn id="124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783 L 0.00039 -0.01783 C -2.29167E-6 -0.02315 -0.00013 -0.02847 -0.00052 -0.0338 C -0.00091 -0.03727 -0.00169 -0.04144 -0.00234 -0.04491 C -0.0026 -0.04815 -0.00286 -0.05139 -0.00325 -0.0544 C -0.00364 -0.05787 -0.00547 -0.06459 -0.00599 -0.06713 C -0.00625 -0.06922 -0.00703 -0.07593 -0.00768 -0.07824 C -0.00781 -0.07847 -0.01224 -0.09167 -0.01393 -0.09259 C -0.01679 -0.09398 -0.01992 -0.09375 -0.02291 -0.09422 C -0.0276 -0.09468 -0.03242 -0.09514 -0.03724 -0.0956 C -0.03867 -0.0963 -0.0401 -0.09699 -0.04166 -0.09722 C -0.04401 -0.09792 -0.04635 -0.09838 -0.04883 -0.09884 C -0.05052 -0.09931 -0.05234 -0.1 -0.05416 -0.10047 C -0.0556 -0.10162 -0.05716 -0.10278 -0.05859 -0.10371 C -0.06041 -0.10486 -0.06224 -0.10533 -0.06393 -0.10672 C -0.06471 -0.10741 -0.0651 -0.10903 -0.06575 -0.10996 C -0.06601 -0.11412 -0.06627 -0.11852 -0.06666 -0.12269 C -0.06679 -0.12431 -0.06732 -0.1257 -0.06758 -0.12755 C -0.06797 -0.13056 -0.0681 -0.1338 -0.06849 -0.13704 C -0.06979 -0.14954 -0.07031 -0.14954 -0.07109 -0.16713 C -0.07213 -0.18889 -0.0707 -0.18033 -0.07383 -0.19398 C -0.07435 -0.21158 -0.07487 -0.22894 -0.07552 -0.24653 C -0.07578 -0.24977 -0.07643 -0.25278 -0.07643 -0.25602 C -0.07643 -0.28125 -0.07708 -0.27639 -0.07474 -0.28935 C -0.075 -0.29931 -0.07461 -0.30949 -0.07552 -0.31945 C -0.07604 -0.32454 -0.08034 -0.32871 -0.08268 -0.32894 C -0.09844 -0.33033 -0.11432 -0.33009 -0.13008 -0.33056 C -0.13216 -0.33172 -0.13424 -0.33264 -0.13633 -0.3338 C -0.13789 -0.33472 -0.13919 -0.33681 -0.14075 -0.33681 L -0.172 -0.33542 C -0.17226 -0.31366 -0.17239 -0.2919 -0.17291 -0.27037 C -0.17304 -0.26736 -0.17409 -0.26111 -0.17565 -0.25926 C -0.17695 -0.25741 -0.17851 -0.25695 -0.18008 -0.25602 C -0.1806 -0.25486 -0.18099 -0.25324 -0.1819 -0.25278 C -0.18476 -0.25162 -0.18776 -0.25162 -0.19075 -0.25116 C -0.19883 -0.25047 -0.2069 -0.25023 -0.21484 -0.24954 C -0.21614 -0.24908 -0.21732 -0.24884 -0.21849 -0.24815 C -0.22109 -0.2463 -0.22252 -0.24445 -0.22474 -0.24167 C -0.22526 -0.23912 -0.22591 -0.23634 -0.22656 -0.2338 C -0.22682 -0.23218 -0.22734 -0.23079 -0.22734 -0.22894 C -0.22786 -0.2169 -0.22747 -0.20463 -0.22825 -0.19259 C -0.22838 -0.19005 -0.22916 -0.18773 -0.23008 -0.18611 C -0.23099 -0.18449 -0.23242 -0.18403 -0.23359 -0.18287 C -0.23685 -0.17732 -0.23424 -0.18102 -0.23984 -0.17662 C -0.24114 -0.1757 -0.24219 -0.17408 -0.24349 -0.17338 C -0.24544 -0.17246 -0.24765 -0.17246 -0.24974 -0.17199 C -0.25117 -0.17153 -0.25273 -0.1706 -0.25416 -0.17037 C -0.26328 -0.16829 -0.2763 -0.16783 -0.2845 -0.16713 C -0.29622 -0.16297 -0.28515 -0.16644 -0.3095 -0.16389 C -0.31289 -0.16366 -0.31614 -0.16273 -0.3194 -0.16227 C -0.33802 -0.16042 -0.3638 -0.15996 -0.38099 -0.15926 C -0.38255 -0.15903 -0.39492 -0.1581 -0.39883 -0.15602 C -0.40273 -0.15394 -0.40182 -0.15255 -0.40508 -0.14977 C -0.40599 -0.14884 -0.4069 -0.14861 -0.40781 -0.14815 C -0.40833 -0.14653 -0.40885 -0.14468 -0.4095 -0.14329 C -0.41172 -0.13866 -0.41224 -0.13843 -0.41497 -0.13542 C -0.41588 -0.13264 -0.4181 -0.12732 -0.41849 -0.12431 C -0.41914 -0.11968 -0.41901 -0.11482 -0.4194 -0.10996 C -0.41953 -0.10834 -0.41992 -0.10672 -0.42031 -0.10533 C -0.4207 -0.10347 -0.422 -0.10047 -0.422 -0.10047 L -0.422 -0.10047 " pathEditMode="relative" ptsTypes="AAAAAAAAAAAAAAAAAAAAAAAAAAAAAAAAAAAAAAAAAAAAAAAAAAAAAAAAAAAAA">
                                      <p:cBhvr>
                                        <p:cTn id="1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0972 L 0.01133 0.00972 C 0.01953 0.00926 0.03672 0.00602 0.04649 0.01111 C 0.04727 0.01157 0.04701 0.01389 0.04727 0.01528 C 0.04753 0.01713 0.04779 0.01898 0.04792 0.02083 C 0.04831 0.025 0.0487 0.02916 0.0487 0.03333 C 0.0487 0.05555 0.04844 0.07778 0.04792 0.1 C 0.04792 0.10185 0.0474 0.10347 0.04727 0.10555 C 0.04688 0.10903 0.04727 0.11319 0.04649 0.11666 C 0.0461 0.11782 0.04479 0.11736 0.04414 0.11805 C 0.04271 0.11875 0.04154 0.12037 0.04024 0.12083 C 0.03737 0.12176 0.01993 0.12338 0.01914 0.12361 C -0.0388 0.12754 0.01472 0.12268 -0.02304 0.12639 C -0.02513 0.12685 -0.02734 0.12708 -0.02929 0.12778 C -0.03177 0.12847 -0.03398 0.12963 -0.03632 0.13055 C -0.03789 0.13102 -0.03945 0.13148 -0.04101 0.13194 L -0.09648 0.13055 C -0.09765 0.13032 -0.09869 0.12963 -0.09961 0.12916 C -0.10195 0.12754 -0.10325 0.12569 -0.10507 0.12361 C -0.10299 0.1169 -0.10143 0.11412 -0.10117 0.10694 C -0.10078 0.08241 -0.10898 0.05254 -0.10039 0.03333 C -0.09388 0.01828 -0.07903 0.03333 -0.06836 0.03333 L -0.06836 0.03333 " pathEditMode="relative" ptsTypes="AAAAAAAAAAAAAAAAAAAAAAA">
                                      <p:cBhvr>
                                        <p:cTn id="156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2546 L 0.0043 -0.02523 C 0.00469 -0.02963 0.00443 -0.03449 0.00573 -0.03796 C 0.00651 -0.04005 0.00833 -0.03935 0.00964 -0.03935 C 0.03047 -0.04028 0.0513 -0.04028 0.07214 -0.04074 C 0.075 -0.0412 0.07787 -0.04213 0.08073 -0.04213 C 0.10026 -0.04305 0.12057 -0.03403 0.13932 -0.04352 C 0.14232 -0.04514 0.1375 -0.07315 0.1362 -0.08102 C 0.14505 -0.17106 0.12565 -0.03426 0.19479 -0.11991 C 0.20521 -0.13287 0.18906 -0.17245 0.1987 -0.18657 C 0.21094 -0.2044 0.24557 -0.19352 0.24557 -0.19329 C 0.28412 -0.18889 0.30104 -0.21898 0.30339 -0.17268 C 0.30391 -0.16227 0.30404 -0.15139 0.30417 -0.14074 C 0.3043 -0.13704 0.30417 -0.13333 0.30417 -0.12963 L 0.30417 -0.1294 " pathEditMode="relative" rAng="0" ptsTypes="AAAAAAAAAAAAAAA">
                                      <p:cBhvr>
                                        <p:cTn id="16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023 L 0.00234 0.00023 C 0.00716 -0.00023 0.01211 -0.00116 0.01706 -0.00116 C 0.01979 -0.00116 0.02474 -0.0044 0.02487 0.00023 C 0.02799 0.0625 0.02591 0.08981 0.02252 0.13634 C 0.02279 0.1419 0.02044 0.15139 0.02331 0.15301 C 0.03867 0.16227 0.04232 0.15208 0.05299 0.15023 C 0.0569 0.14977 0.06081 0.14954 0.06471 0.14884 L 0.0819 0.14606 C 0.09544 0.14143 0.09388 0.14143 0.11862 0.14606 C 0.12005 0.14653 0.12057 0.15023 0.12174 0.15162 C 0.12239 0.15255 0.12331 0.15255 0.12409 0.15301 C 0.12513 0.15532 0.12643 0.15741 0.12721 0.15995 C 0.12799 0.16273 0.12825 0.16574 0.12877 0.16829 C 0.13255 0.18657 0.12877 0.16713 0.13112 0.1794 C 0.13164 0.18819 0.13151 0.19722 0.13268 0.20579 C 0.13294 0.20741 0.13424 0.20694 0.13502 0.20718 C 0.13607 0.20787 0.13711 0.20833 0.13815 0.20856 C 0.14049 0.20926 0.14284 0.20949 0.14518 0.20995 C 0.14661 0.21111 0.15078 0.21389 0.15221 0.21551 C 0.15312 0.21667 0.15377 0.21829 0.15456 0.21968 C 0.15573 0.23542 0.15534 0.22708 0.15534 0.24491 L 0.15534 0.24491 " pathEditMode="relative" ptsTypes="AAAAAAAAAAAAAAAAAAAAAAA">
                                      <p:cBhvr>
                                        <p:cTn id="170" dur="8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000"/>
                            </p:stCondLst>
                            <p:childTnLst>
                              <p:par>
                                <p:cTn id="17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069 L 0.0017 0.00069 C -0.05794 -0.00764 -0.03919 0.02014 -0.04987 -0.01458 C -0.05052 -0.0169 -0.05143 -0.01921 -0.05221 -0.02153 C -0.05377 -0.17986 -0.08164 -0.16181 -0.05143 -0.17986 C -0.05078 -0.18333 -0.05026 -0.18727 -0.0483 -0.18958 C -0.04713 -0.19074 -0.0457 -0.19074 -0.0444 -0.19097 C -0.03659 -0.19167 -0.02877 -0.1919 -0.02096 -0.19236 C -0.0181 -0.19329 -0.01523 -0.19421 -0.01237 -0.19514 C -0.00299 -0.19745 0.00586 -0.19861 0.01498 -0.20208 C 0.01849 -0.20324 0.02175 -0.20486 0.02513 -0.20625 C 0.03334 -0.20903 0.03724 -0.20926 0.04545 -0.21042 L 0.08295 -0.21458 C 0.08177 -0.22083 0.07904 -0.23681 0.0767 -0.23935 L 0.07435 -0.24213 C 0.07383 -0.24491 0.07331 -0.24769 0.07279 -0.25046 C 0.07253 -0.25232 0.0724 -0.2544 0.07201 -0.25602 C 0.07162 -0.2581 0.07097 -0.25972 0.07045 -0.26157 C 0.06966 -0.26528 0.06888 -0.26898 0.0681 -0.27269 C 0.06485 -0.29074 0.07071 -0.26366 0.06576 -0.28519 C 0.0655 -0.28982 0.06537 -0.29444 0.06498 -0.29907 C 0.06485 -0.30232 0.06407 -0.30602 0.06341 -0.3088 C 0.06368 -0.31435 0.06341 -0.32014 0.0642 -0.32546 C 0.06446 -0.32708 0.06576 -0.32755 0.06654 -0.32824 C 0.06836 -0.32986 0.07019 -0.33125 0.07201 -0.33241 C 0.07409 -0.33357 0.07631 -0.33403 0.07826 -0.33519 C 0.08464 -0.33866 0.07969 -0.33796 0.08542 -0.33796 L 0.08542 -0.33796 " pathEditMode="relative" ptsTypes="AAAAAAAAAAAAAAAAAAAAAAAAAAAA">
                                      <p:cBhvr>
                                        <p:cTn id="188" dur="8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0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0209 L -0.01107 0.00209 C -0.01341 0.00255 -0.01588 0.00278 -0.0181 0.00348 C -0.01927 0.00371 -0.02018 0.00463 -0.02122 0.00486 C -0.03008 0.00556 -0.03893 0.00579 -0.04778 0.00625 L -0.10482 0.00486 C -0.10781 0.00463 -0.11068 0.00417 -0.11341 0.00348 C -0.1151 0.00278 -0.11653 0.0007 -0.1181 0.0007 C -0.13424 -0.00139 -0.12539 -0.00046 -0.14466 -0.00208 C -0.14492 -0.03402 -0.14479 -0.0662 -0.14544 -0.09791 C -0.14557 -0.10324 -0.14687 -0.1081 -0.147 -0.11319 C -0.14948 -0.17662 -0.14583 -0.14305 -0.14857 -0.16736 C -0.14883 -0.17291 -0.14896 -0.1787 -0.14935 -0.18402 C -0.14974 -0.18703 -0.15078 -0.18958 -0.15091 -0.19236 C -0.1543 -0.22986 -0.15013 -0.19907 -0.15247 -0.21597 C -0.15273 -0.22453 -0.15495 -0.2581 -0.15091 -0.26736 C -0.14961 -0.27083 -0.14622 -0.26643 -0.14388 -0.26597 C -0.14127 -0.26643 -0.13659 -0.26296 -0.13607 -0.26736 C -0.13333 -0.29282 -0.13581 -0.31921 -0.13528 -0.34514 C -0.13528 -0.34676 -0.13489 -0.34814 -0.1345 -0.3493 C -0.13385 -0.35185 -0.13294 -0.35393 -0.13216 -0.35625 C -0.13164 -0.36412 -0.13177 -0.36504 -0.1306 -0.37152 C -0.13047 -0.37291 -0.13034 -0.37453 -0.12982 -0.37569 C -0.1293 -0.37708 -0.12825 -0.37754 -0.12747 -0.37847 C -0.12721 -0.38171 -0.12669 -0.38495 -0.12669 -0.38819 C -0.12669 -0.39884 -0.12721 -0.40949 -0.12747 -0.42014 C -0.12773 -0.42569 -0.12773 -0.43148 -0.12825 -0.4368 C -0.12851 -0.43935 -0.1293 -0.44143 -0.12982 -0.44375 C -0.1306 -0.44652 -0.13294 -0.45439 -0.13372 -0.45625 C -0.13502 -0.45879 -0.13685 -0.45949 -0.13841 -0.46041 L -0.18919 -0.45902 C -0.19167 -0.45902 -0.19388 -0.4581 -0.19622 -0.45764 C -0.20091 -0.45717 -0.2056 -0.45671 -0.21028 -0.45625 L -0.28685 -0.45764 C -0.29349 -0.45764 -0.30208 -0.46481 -0.30638 -0.45625 C -0.31146 -0.44629 -0.30573 -0.42893 -0.30794 -0.41597 C -0.30872 -0.4125 -0.31211 -0.41342 -0.31419 -0.41319 C -0.33685 -0.41203 -0.3595 -0.41227 -0.38216 -0.4118 L -0.44857 -0.40902 C -0.4513 -0.40879 -0.45377 -0.40671 -0.45638 -0.40625 C -0.46445 -0.40532 -0.47252 -0.40532 -0.4806 -0.40486 C -0.49075 -0.39606 -0.48164 -0.40301 -0.50638 -0.40069 C -0.51875 -0.39953 -0.5431 -0.39652 -0.5431 -0.39652 C -0.54284 -0.3868 -0.54284 -0.37708 -0.54232 -0.36736 C -0.54232 -0.36597 -0.54167 -0.36481 -0.54153 -0.36319 C -0.54049 -0.33819 -0.54075 -0.31921 -0.54075 -0.29375 L -0.54075 -0.29375 " pathEditMode="relative" ptsTypes="AAAAAAAAAAAAAAAAAAAAAAAAAAAAAAAAAAAAAAAAAAAAAAA">
                                      <p:cBhvr>
                                        <p:cTn id="209" dur="8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602 L 0.00117 -0.00602 C 0.00091 -0.01204 0.00052 -0.01806 0.00039 -0.02408 C -6.25E-7 -0.03102 -0.00013 -0.0382 -0.00039 -0.04491 C -0.00065 -0.04746 -0.00104 -0.04954 -0.00117 -0.05186 C -0.00156 -0.0551 -0.00169 -0.05857 -0.00195 -0.06158 C -0.00221 -0.06366 -0.0026 -0.06528 -0.00273 -0.06713 C -0.00312 -0.06945 -0.00325 -0.07176 -0.00351 -0.07408 C 0.00039 -0.075 0.00417 -0.07686 0.0082 -0.07686 C 0.04492 -0.07894 0.00469 -0.07269 0.0293 -0.07686 C 0.05026 -0.08635 0.03099 -0.07825 0.08789 -0.07963 L 0.13477 -0.08102 C 0.15521 -0.08565 0.13229 -0.08102 0.18086 -0.08102 C 0.18451 -0.08102 0.18815 -0.08195 0.1918 -0.08241 C 0.1931 -0.08288 0.1944 -0.08334 0.1957 -0.0838 C 0.19675 -0.08426 0.19766 -0.08519 0.19883 -0.08519 C 0.20625 -0.08612 0.21393 -0.08612 0.22149 -0.08658 C 0.22279 -0.08704 0.22396 -0.08774 0.22539 -0.08797 C 0.228 -0.08866 0.23203 -0.08519 0.2332 -0.08936 C 0.23633 -0.10186 0.23216 -0.11413 0.23086 -0.12547 C 0.23047 -0.12871 0.23034 -0.13195 0.23008 -0.13519 C 0.23216 -0.13565 0.23425 -0.13635 0.23633 -0.13658 C 0.23997 -0.13727 0.24362 -0.13727 0.24727 -0.13797 C 0.24961 -0.13866 0.25182 -0.14005 0.2543 -0.14075 C 0.25599 -0.14144 0.25794 -0.14167 0.25977 -0.14213 L 0.2918 -0.13936 C 0.3155 -0.1375 0.30417 -0.13959 0.31836 -0.13658 C 0.32956 -0.13704 0.34076 -0.13727 0.35195 -0.13797 C 0.37487 -0.14005 0.36211 -0.13982 0.37461 -0.14213 C 0.37747 -0.14283 0.38034 -0.14306 0.3832 -0.14352 C 0.38893 -0.14306 0.39466 -0.14422 0.40039 -0.14213 C 0.40274 -0.14144 0.40456 -0.1375 0.40664 -0.13519 C 0.40794 -0.1338 0.41055 -0.13102 0.41055 -0.13102 C 0.41133 -0.12825 0.41224 -0.1257 0.41289 -0.12269 C 0.41758 -0.10116 0.41497 -0.06621 0.41524 -0.05047 C 0.41497 -0.04028 0.41563 -0.0301 0.41445 -0.01991 C 0.41419 -0.01806 0.41211 -0.01875 0.41133 -0.01713 C 0.41042 -0.01575 0.41029 -0.01343 0.40977 -0.01158 C 0.41029 0.00601 0.41055 0.02361 0.41133 0.0412 C 0.41172 0.05185 0.41458 0.05 0.41055 0.06481 C 0.4099 0.06689 0.40781 0.0662 0.40664 0.06759 C 0.40495 0.06898 0.40365 0.07152 0.40195 0.07314 C 0.40078 0.07407 0.39466 0.07569 0.39414 0.07592 C 0.39336 0.07731 0.39245 0.07847 0.3918 0.08009 C 0.3905 0.08287 0.3901 0.08634 0.38945 0.08981 C 0.38919 0.11527 0.38867 0.1405 0.38867 0.16597 C 0.38867 0.18865 0.38594 0.22291 0.39024 0.24953 C 0.39037 0.25092 0.39076 0.25231 0.39102 0.2537 C 0.39206 0.27685 0.39271 0.3 0.39414 0.32314 C 0.39453 0.33009 0.39518 0.32986 0.39805 0.33148 C 0.39909 0.33194 0.4 0.33263 0.40117 0.33287 L 0.48242 0.33564 C 0.48607 0.33611 0.48971 0.33634 0.49336 0.3368 C 0.49492 0.33726 0.49649 0.33842 0.49805 0.33842 C 0.503 0.33842 0.50794 0.3375 0.51289 0.3368 C 0.53099 0.32615 0.51628 0.33287 0.54649 0.33287 C 0.55586 0.33287 0.56524 0.33194 0.57461 0.33148 C 0.59596 0.3331 0.59102 0.32291 0.59102 0.35902 L 0.59102 0.35902 " pathEditMode="relative" ptsTypes="AAAAAAAAAAAAAAAAAAAAAAAAAAAAAAAAAAAAAAAAAAAAAAAAAAAAAAAAAAA">
                                      <p:cBhvr>
                                        <p:cTn id="222" dur="8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3 -0.00162 L -0.02773 -0.00162 C -0.04661 -0.03519 -0.03255 -0.00579 -0.03398 -0.11135 C -0.03424 -0.1213 -0.03398 -0.12477 -0.03789 -0.13079 C -0.0388 -0.13218 -0.0401 -0.13264 -0.04101 -0.13357 C -0.04193 -0.13449 -0.04245 -0.13635 -0.04336 -0.13635 C -0.0694 -0.13774 -0.09544 -0.13727 -0.12148 -0.13774 C -0.12487 -0.13912 -0.12825 -0.1419 -0.13164 -0.1419 C -0.17096 -0.14352 -0.18528 -0.1419 -0.21601 -0.13912 C -0.21901 -0.1382 -0.22344 -0.13635 -0.22617 -0.13635 C -0.22995 -0.13635 -0.23346 -0.13727 -0.23711 -0.13774 C -0.23763 -0.13959 -0.23854 -0.14144 -0.23867 -0.14329 C -0.23932 -0.15255 -0.23906 -0.16204 -0.23945 -0.17107 C -0.23958 -0.17315 -0.23984 -0.175 -0.24023 -0.17662 C -0.24062 -0.17824 -0.24127 -0.17963 -0.24179 -0.18079 C -0.24453 -0.1875 -0.24336 -0.18542 -0.24648 -0.18912 C -0.25039 -0.18866 -0.25443 -0.18843 -0.2582 -0.18774 C -0.26211 -0.18727 -0.26276 -0.18542 -0.26679 -0.18496 C -0.27903 -0.18426 -0.29127 -0.18403 -0.30351 -0.18357 C -0.30716 -0.18311 -0.31094 -0.18311 -0.31445 -0.18218 C -0.31562 -0.18218 -0.31653 -0.18125 -0.31758 -0.18079 C -0.32148 -0.1801 -0.33568 -0.17848 -0.33867 -0.17801 C -0.34596 -0.17894 -0.35338 -0.17894 -0.36054 -0.18079 C -0.36354 -0.18172 -0.36471 -0.18542 -0.36601 -0.18912 C -0.37057 -0.20186 -0.36653 -0.19074 -0.37148 -0.20857 C -0.37226 -0.21112 -0.37304 -0.2132 -0.37383 -0.21551 C -0.37409 -0.21829 -0.37422 -0.2213 -0.37461 -0.22385 C -0.37526 -0.22732 -0.37669 -0.2301 -0.37695 -0.23357 C -0.37773 -0.24098 -0.37734 -0.24862 -0.37773 -0.25579 C -0.37812 -0.26112 -0.3789 -0.26598 -0.37929 -0.27107 C -0.37969 -0.27524 -0.37982 -0.2794 -0.38008 -0.28357 C -0.37838 -0.32778 -0.38008 -0.27431 -0.38008 -0.34746 C -0.38008 -0.39584 -0.3806 -0.44399 -0.37929 -0.4919 C -0.37929 -0.49399 -0.37721 -0.49283 -0.37617 -0.49329 C -0.37487 -0.49468 -0.3737 -0.49653 -0.37226 -0.49746 C -0.37148 -0.49838 -0.36588 -0.50024 -0.36523 -0.50024 C -0.36471 -0.50579 -0.36393 -0.51135 -0.36367 -0.5169 C -0.36289 -0.54005 -0.36341 -0.56343 -0.36211 -0.58635 C -0.36211 -0.58843 -0.36068 -0.58936 -0.35976 -0.59051 C -0.35911 -0.59167 -0.3582 -0.59237 -0.35742 -0.59329 C -0.35638 -0.59468 -0.35534 -0.59607 -0.35429 -0.59746 C -0.35078 -0.61644 -0.3526 -0.60348 -0.35429 -0.63912 C -0.35521 -0.65556 -0.35469 -0.64977 -0.35664 -0.66412 C -0.3569 -0.66829 -0.35742 -0.6882 -0.3582 -0.69468 C -0.35859 -0.69769 -0.35924 -0.70024 -0.35976 -0.70301 C -0.37435 -0.70255 -0.38906 -0.70301 -0.40351 -0.70162 C -0.40521 -0.70162 -0.40664 -0.69954 -0.4082 -0.69885 C -0.41028 -0.69815 -0.41237 -0.69792 -0.41445 -0.69746 C -0.41601 -0.69653 -0.41758 -0.69537 -0.41914 -0.69468 C -0.42122 -0.69399 -0.42331 -0.69375 -0.42539 -0.69329 C -0.43646 -0.69121 -0.43554 -0.6919 -0.44961 -0.69051 C -0.46875 -0.6875 -0.46068 -0.68982 -0.47383 -0.68496 L -0.51211 -0.68635 C -0.51966 -0.68681 -0.51979 -0.68727 -0.52539 -0.68912 C -0.54544 -0.68334 -0.5276 -0.69399 -0.53711 -0.64329 C -0.53789 -0.63982 -0.5414 -0.64213 -0.54336 -0.64051 C -0.54518 -0.63912 -0.54687 -0.63658 -0.54883 -0.63635 C -0.56393 -0.63473 -0.57903 -0.63542 -0.59414 -0.63496 C -0.60677 -0.63264 -0.59661 -0.6338 -0.61445 -0.63496 L -0.64258 -0.63635 L -0.71054 -0.63218 C -0.71406 -0.63195 -0.71732 -0.63125 -0.7207 -0.63079 C -0.72721 -0.63033 -0.73372 -0.62987 -0.74023 -0.6294 C -0.74466 -0.62894 -0.75677 -0.62732 -0.76054 -0.62524 C -0.76237 -0.62431 -0.76523 -0.61968 -0.76523 -0.61968 C -0.76823 -0.60926 -0.76601 -0.61875 -0.76758 -0.60162 C -0.76784 -0.60024 -0.76823 -0.59908 -0.76836 -0.59746 C -0.76875 -0.59584 -0.76888 -0.59375 -0.76914 -0.5919 C -0.7694 -0.57477 -0.76966 -0.55764 -0.76992 -0.54051 C -0.77083 -0.50232 -0.7707 -0.53426 -0.7707 -0.5169 L -0.7707 -0.5169 " pathEditMode="relative" ptsTypes="AAAAAAAAAAAAAAAAAAAAAAAAAAAAAAAAAAAAAAAAAAAAAAAAAAAAAAAAAAAAAAAAAAAAAAA">
                                      <p:cBhvr>
                                        <p:cTn id="236" dur="1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486 L 0.0017 0.00486 C 0.00196 -0.00024 0.00157 -0.00579 0.00248 -0.01042 C 0.00274 -0.01181 0.00404 -0.01112 0.00482 -0.01181 C 0.00586 -0.01297 0.00678 -0.01482 0.00795 -0.01598 C 0.01589 -0.02616 0.00313 -0.0095 0.01342 -0.02292 C 0.01368 -0.02431 0.01355 -0.02616 0.0142 -0.02709 C 0.01967 -0.03704 0.01706 -0.02616 0.01889 -0.03542 C 0.01941 -0.05764 0.0198 -0.0801 0.02045 -0.10209 C 0.02058 -0.10973 0.02019 -0.11713 0.02123 -0.12431 C 0.02175 -0.12917 0.02605 -0.1338 0.02826 -0.13542 C 0.02969 -0.13681 0.03152 -0.13658 0.03295 -0.1382 C 0.03373 -0.13912 0.03425 -0.14098 0.03529 -0.14098 C 0.04141 -0.14237 0.04779 -0.1419 0.05404 -0.14237 C 0.07253 -0.15348 0.05639 -0.14468 0.10248 -0.14792 C 0.10743 -0.14838 0.11237 -0.14885 0.11732 -0.14931 C 0.12969 -0.15186 0.12579 -0.15139 0.14467 -0.15209 L 0.19076 -0.15348 C 0.19206 -0.15394 0.19336 -0.15487 0.19467 -0.15487 C 0.2125 -0.15811 0.21641 -0.15556 0.2392 -0.15348 C 0.24024 -0.15301 0.24128 -0.15139 0.24232 -0.15209 C 0.2487 -0.15834 0.24649 -0.15996 0.24935 -0.16737 C 0.25105 -0.17223 0.25365 -0.17871 0.25639 -0.18264 C 0.2573 -0.18426 0.25847 -0.18565 0.25951 -0.18681 C 0.26433 -0.19306 0.26264 -0.19144 0.26654 -0.19375 C 0.27279 -0.19283 0.27904 -0.19329 0.28529 -0.19098 C 0.28737 -0.19028 0.28868 -0.18519 0.29076 -0.18542 C 0.29571 -0.18635 0.3 -0.19167 0.30482 -0.19375 C 0.30782 -0.19537 0.31107 -0.19537 0.3142 -0.19653 C 0.31941 -0.19908 0.32448 -0.20255 0.32982 -0.20487 C 0.33737 -0.20834 0.33399 -0.20695 0.33998 -0.20903 L 0.41498 -0.20625 C 0.41732 -0.20625 0.42006 -0.20463 0.42201 -0.20209 C 0.42657 -0.19653 0.42995 -0.19213 0.43295 -0.18403 C 0.43386 -0.18149 0.43438 -0.17848 0.43529 -0.1757 C 0.44024 -0.16135 0.43503 -0.18241 0.43998 -0.15903 C 0.44167 -0.12778 0.44284 -0.11343 0.43998 -0.07153 C 0.43972 -0.06829 0.43685 -0.06783 0.43529 -0.06598 L 0.43295 -0.0632 C 0.43256 -0.04769 0.4336 -0.03218 0.4306 -0.01737 C 0.4293 -0.01112 0.428 -0.00764 0.42514 -0.00348 C 0.4237 -0.00139 0.42045 0.00208 0.42045 0.00208 C 0.41849 0.00717 0.41654 0.01111 0.41576 0.01736 C 0.41498 0.02268 0.4142 0.03402 0.4142 0.03402 C 0.41394 0.04699 0.41381 0.05995 0.41342 0.07291 C 0.41329 0.07476 0.41277 0.07638 0.41264 0.07847 C 0.41224 0.08287 0.41211 0.08773 0.41185 0.09236 C 0.41159 0.10995 0.41146 0.12754 0.41107 0.14513 C 0.41094 0.14745 0.41042 0.14953 0.41029 0.15208 C 0.4099 0.15694 0.4099 0.16226 0.40951 0.16736 C 0.40938 0.16875 0.40886 0.1699 0.40873 0.17152 C 0.40691 0.18611 0.40886 0.17453 0.40717 0.18402 C 0.40586 0.20277 0.40639 0.1912 0.40639 0.21875 L 0.40639 0.21875 " pathEditMode="relative" ptsTypes="AAAAAAAAAAAAAAAAAAAAAAAAAAAAAAAAAAAAAAAAAAAAAAAAAAAAAA">
                                      <p:cBhvr>
                                        <p:cTn id="245" dur="1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23" grpId="0" animBg="1"/>
      <p:bldP spid="123" grpId="1" animBg="1"/>
      <p:bldP spid="123" grpId="2" animBg="1"/>
      <p:bldP spid="186" grpId="0"/>
      <p:bldP spid="195" grpId="0" animBg="1"/>
      <p:bldP spid="11" grpId="0"/>
      <p:bldP spid="11" grpId="1"/>
      <p:bldP spid="25" grpId="0"/>
      <p:bldP spid="25" grpId="1"/>
      <p:bldP spid="27" grpId="0"/>
      <p:bldP spid="27" grpId="1"/>
      <p:bldP spid="33" grpId="0"/>
      <p:bldP spid="33" grpId="1"/>
      <p:bldP spid="34" grpId="0"/>
      <p:bldP spid="34" grpId="1"/>
      <p:bldP spid="35" grpId="0"/>
      <p:bldP spid="178" grpId="0"/>
      <p:bldP spid="36" grpId="0"/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55320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2060"/>
                </a:solidFill>
              </a:rPr>
              <a:pPr/>
              <a:t>3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1158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400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71985"/>
              </p:ext>
            </p:extLst>
          </p:nvPr>
        </p:nvGraphicFramePr>
        <p:xfrm>
          <a:off x="0" y="1134432"/>
          <a:ext cx="12192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  &amp; Designation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Mr. Muhammad </a:t>
                      </a:r>
                      <a:r>
                        <a:rPr lang="en-US" sz="2200" dirty="0" err="1" smtClean="0"/>
                        <a:t>Jehanzeb</a:t>
                      </a:r>
                      <a:r>
                        <a:rPr lang="en-US" sz="2200" baseline="0" dirty="0" smtClean="0"/>
                        <a:t> Khan, Deputy Chairman Planning Commission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Chairman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Mr. Muhammad Ahmed </a:t>
                      </a:r>
                      <a:r>
                        <a:rPr lang="en-US" sz="2200" dirty="0" err="1" smtClean="0"/>
                        <a:t>Zubair</a:t>
                      </a:r>
                      <a:r>
                        <a:rPr lang="en-US" sz="2200" dirty="0" smtClean="0"/>
                        <a:t>, Chief Economist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Mr. Muhammad </a:t>
                      </a:r>
                      <a:r>
                        <a:rPr lang="en-US" sz="2200" dirty="0" err="1" smtClean="0"/>
                        <a:t>Sarwar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Gondal</a:t>
                      </a:r>
                      <a:r>
                        <a:rPr lang="en-US" sz="2200" dirty="0" smtClean="0"/>
                        <a:t>, Member (Support Services /RM)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72922" rtl="0" eaLnBrk="1" latinLnBrk="0" hangingPunct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/ Secretary</a:t>
                      </a:r>
                      <a:endParaRPr lang="en-US" sz="2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Dr. G. M. </a:t>
                      </a:r>
                      <a:r>
                        <a:rPr lang="en-US" sz="2200" dirty="0" err="1" smtClean="0"/>
                        <a:t>Arif</a:t>
                      </a:r>
                      <a:r>
                        <a:rPr lang="en-US" sz="2200" dirty="0" smtClean="0"/>
                        <a:t>, Independent Researcher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Dr. Muhammad </a:t>
                      </a:r>
                      <a:r>
                        <a:rPr lang="en-US" sz="2200" dirty="0" err="1" smtClean="0"/>
                        <a:t>Nizam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ud</a:t>
                      </a:r>
                      <a:r>
                        <a:rPr lang="en-US" sz="2200" dirty="0" smtClean="0"/>
                        <a:t> din</a:t>
                      </a:r>
                      <a:r>
                        <a:rPr lang="en-US" sz="2200" baseline="0" dirty="0" smtClean="0"/>
                        <a:t>, Independent Researcher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Representative of NADRA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r>
                        <a:rPr lang="en-US" sz="2200" b="1" baseline="0" dirty="0" smtClean="0"/>
                        <a:t> 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Dr.</a:t>
                      </a:r>
                      <a:r>
                        <a:rPr lang="en-US" sz="2200" baseline="0" dirty="0" smtClean="0"/>
                        <a:t> Zeba A. Sathar , Demographer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7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Dr. Syed Muhammad Arif, Professor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en-US" sz="2200" baseline="0" dirty="0" err="1" smtClean="0"/>
                        <a:t>Rtd</a:t>
                      </a:r>
                      <a:r>
                        <a:rPr lang="en-US" sz="2200" baseline="0" dirty="0" smtClean="0"/>
                        <a:t>), University of Balochistan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 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6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Dr. Durr-e-</a:t>
                      </a:r>
                      <a:r>
                        <a:rPr lang="en-US" sz="2200" baseline="0" dirty="0" smtClean="0"/>
                        <a:t> Nayab, Demographer, Joint Director PIDE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5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Dr.</a:t>
                      </a:r>
                      <a:r>
                        <a:rPr lang="en-US" sz="2200" baseline="0" dirty="0" smtClean="0"/>
                        <a:t> Ayesha Sheraz, Demographer,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77415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Dr. Sanam</a:t>
                      </a:r>
                      <a:r>
                        <a:rPr lang="en-US" sz="2200" baseline="0" dirty="0" smtClean="0"/>
                        <a:t> Wagma Khattak, Demographer, University of Peshawar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1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Khawaja</a:t>
                      </a:r>
                      <a:r>
                        <a:rPr lang="en-US" sz="2200" baseline="0" dirty="0" smtClean="0"/>
                        <a:t> Mazhar Jamal, GIS / Geography Specialist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Member 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28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1051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US" sz="3600" b="1" dirty="0" smtClean="0"/>
              <a:t>COMPOSITION OF THE RECOMMENDATION COMMITTEE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153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8991600" cy="1905000"/>
          </a:xfrm>
        </p:spPr>
        <p:txBody>
          <a:bodyPr>
            <a:noAutofit/>
          </a:bodyPr>
          <a:lstStyle/>
          <a:p>
            <a:pPr marL="55563" lvl="2" indent="0" algn="just" defTabSz="457200">
              <a:buNone/>
            </a:pPr>
            <a:r>
              <a:rPr lang="en-US" sz="2200" dirty="0"/>
              <a:t>:</a:t>
            </a:r>
          </a:p>
          <a:p>
            <a:pPr lvl="2"/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"/>
            <a:ext cx="12115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800" b="1" dirty="0"/>
              <a:t>COMPARITIVE STUDIES OF REGIONAL COUNTRIES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430000" y="159874"/>
            <a:ext cx="524065" cy="6708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30269"/>
              </p:ext>
            </p:extLst>
          </p:nvPr>
        </p:nvGraphicFramePr>
        <p:xfrm>
          <a:off x="76200" y="1003351"/>
          <a:ext cx="11734800" cy="4888518"/>
        </p:xfrm>
        <a:graphic>
          <a:graphicData uri="http://schemas.openxmlformats.org/drawingml/2006/table">
            <a:tbl>
              <a:tblPr/>
              <a:tblGrid>
                <a:gridCol w="2883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826">
                  <a:extLst>
                    <a:ext uri="{9D8B030D-6E8A-4147-A177-3AD203B41FA5}">
                      <a16:colId xmlns:a16="http://schemas.microsoft.com/office/drawing/2014/main" val="787478422"/>
                    </a:ext>
                  </a:extLst>
                </a:gridCol>
                <a:gridCol w="11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2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3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740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Census Forms</a:t>
                      </a: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Pakistan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Bangladesh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India 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Iran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Sri Lanka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Turkey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Bhutan</a:t>
                      </a:r>
                      <a:endParaRPr lang="en-US" sz="16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Nepal</a:t>
                      </a:r>
                      <a:endParaRPr lang="en-US" sz="16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2017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2011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2011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2016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2011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2011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2005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Calibri"/>
                        </a:rPr>
                        <a:t>2011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7167" marR="67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Type of Form Used 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Short</a:t>
                      </a:r>
                      <a:r>
                        <a:rPr lang="en-US" sz="1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Form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Short &amp; Long Form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One Form 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One Form 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One Form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One Form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One Form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One Form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208332"/>
                  </a:ext>
                </a:extLst>
              </a:tr>
              <a:tr h="566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Individual/Demographic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13 + 62*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27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53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61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Housing Characteristic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13 + 22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27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05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26 + 84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  56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63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74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en-US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2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Mode of data collection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Manual 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Manual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Manual &amp; E Census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Manual &amp; Tablets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Manual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Manual + Tablet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Manual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Manual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552922"/>
                  </a:ext>
                </a:extLst>
              </a:tr>
              <a:tr h="786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Use of registers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20% register based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44468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64578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 action="ppaction://hlinkpres?slideindex=1&amp;slidetitle="/>
              </a:rPr>
              <a:t>*</a:t>
            </a:r>
            <a:r>
              <a:rPr lang="en-US" sz="2000" b="1" dirty="0">
                <a:solidFill>
                  <a:srgbClr val="0070C0"/>
                </a:solidFill>
                <a:hlinkClick r:id="rId3" action="ppaction://hlinkpres?slideindex=1&amp;slidetitle="/>
              </a:rPr>
              <a:t>India, Iran Sri Lanka, Nepal Bhutan &amp; Turkey collect all information in a single form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96" y="2057400"/>
            <a:ext cx="605862" cy="253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19" y="2050729"/>
            <a:ext cx="628294" cy="295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19" y="2070809"/>
            <a:ext cx="540342" cy="281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80" y="2047235"/>
            <a:ext cx="626193" cy="295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23" y="2050729"/>
            <a:ext cx="552238" cy="278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7245" y="2016877"/>
            <a:ext cx="574555" cy="30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48" y="2016877"/>
            <a:ext cx="691707" cy="271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67" y="2036256"/>
            <a:ext cx="654904" cy="2742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59442" y="6092257"/>
            <a:ext cx="75255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*. 28 questions related to fertility only  </a:t>
            </a:r>
          </a:p>
        </p:txBody>
      </p:sp>
      <p:sp>
        <p:nvSpPr>
          <p:cNvPr id="17" name="Action Button: Home 16">
            <a:hlinkClick r:id="rId12" action="ppaction://hlinksldjump" highlightClick="1"/>
          </p:cNvPr>
          <p:cNvSpPr/>
          <p:nvPr/>
        </p:nvSpPr>
        <p:spPr>
          <a:xfrm>
            <a:off x="11887198" y="6337022"/>
            <a:ext cx="266701" cy="3844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348" y="1294106"/>
            <a:ext cx="8165306" cy="642857"/>
          </a:xfrm>
        </p:spPr>
        <p:txBody>
          <a:bodyPr>
            <a:normAutofit fontScale="90000"/>
          </a:bodyPr>
          <a:lstStyle/>
          <a:p>
            <a:r>
              <a:rPr lang="en-US" sz="2100" b="1" dirty="0"/>
              <a:t/>
            </a:r>
            <a:br>
              <a:rPr lang="en-US" sz="2100" b="1" dirty="0"/>
            </a:b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1354" y="1297518"/>
          <a:ext cx="11588498" cy="492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112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S.No</a:t>
                      </a:r>
                      <a:endParaRPr lang="en-GB" sz="2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70C0"/>
                          </a:solidFill>
                        </a:rPr>
                        <a:t>INDICATORS</a:t>
                      </a:r>
                      <a:endParaRPr lang="en-GB" sz="2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Pakistan 2017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Bangladesh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India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Iran</a:t>
                      </a:r>
                      <a:r>
                        <a:rPr lang="en-US" sz="1400" b="1" kern="1200" baseline="0" dirty="0">
                          <a:solidFill>
                            <a:srgbClr val="0070C0"/>
                          </a:solidFill>
                        </a:rPr>
                        <a:t> 2016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Sri Lanka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Turkey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Bhutan 2005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Nepal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Name of HH Member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Relationship to the Head of HH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Sex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Transgender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Age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Marital Status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Religion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Type of Disability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85880"/>
            <a:ext cx="599705" cy="229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09" y="1386628"/>
            <a:ext cx="626982" cy="270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98" y="1386628"/>
            <a:ext cx="565914" cy="27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71" y="1389055"/>
            <a:ext cx="619829" cy="268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01" y="1404723"/>
            <a:ext cx="546626" cy="252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0123" y="1404723"/>
            <a:ext cx="568716" cy="280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706" y="1421627"/>
            <a:ext cx="684677" cy="246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33" y="1362343"/>
            <a:ext cx="648248" cy="2488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637" y="152400"/>
            <a:ext cx="12161363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3200" b="1" dirty="0"/>
              <a:t>COMPARISON OF INDICATORS WITH DIFFERENT COUNTRIES</a:t>
            </a:r>
            <a:br>
              <a:rPr lang="en-US" sz="3200" b="1" dirty="0"/>
            </a:br>
            <a:r>
              <a:rPr lang="en-US" sz="3200" b="1" dirty="0"/>
              <a:t> ( CENSUS ENUMERATION  FORM)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9B9A81F-5C95-4026-86F1-D48C9657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D8BA526-216E-4DB3-B4B4-76E1CF9F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798" y="1142999"/>
          <a:ext cx="11658601" cy="5191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8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52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6866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S.NO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Pakistan 2017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Bangladesh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India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Iran 2016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Sri Lanka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Turkey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Bhutan 2005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Nepal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Mother Tongue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Nationality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Literacy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Level of Education Completed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Usual activities During last 12 Months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CNIC Holder for age 18 years and above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99705" cy="249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64" y="1327025"/>
            <a:ext cx="626982" cy="322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62" y="1295400"/>
            <a:ext cx="565914" cy="332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61" y="1354142"/>
            <a:ext cx="619829" cy="26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0" y="1363491"/>
            <a:ext cx="633845" cy="293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6133" y="1315085"/>
            <a:ext cx="628337" cy="332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120" y="1344652"/>
            <a:ext cx="684677" cy="330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27025"/>
            <a:ext cx="648248" cy="2711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99" y="25021"/>
            <a:ext cx="12093054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3200" b="1" dirty="0"/>
              <a:t>COMPARISON OF INDICATORS WITH DIFFERENT COUNTRIES </a:t>
            </a:r>
            <a:br>
              <a:rPr lang="en-US" sz="3200" b="1" dirty="0"/>
            </a:br>
            <a:r>
              <a:rPr lang="en-US" sz="3200" b="1" dirty="0"/>
              <a:t>( CENSUS ENUMERATION  FORM)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C2781C-B5C3-4E45-8329-329AAFFB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D9B05-E3EE-48A1-9E18-84164AA5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9639" y="1143000"/>
          <a:ext cx="11873551" cy="5334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51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134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Pakistan 2017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Bangladesh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India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Iran 2016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Sri Lanka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Turkey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Bhutan 2005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Nepal 2011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Housing Characteristic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Tenure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Sex of Owner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Number of Rooms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year built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Construction Material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Source of Drinking water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Source of Light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Fuel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599705" cy="229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44" y="1392004"/>
            <a:ext cx="626982" cy="270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69" y="1482036"/>
            <a:ext cx="565914" cy="27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69" y="1436289"/>
            <a:ext cx="619829" cy="26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92" y="1444122"/>
            <a:ext cx="546626" cy="25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5642" y="1394863"/>
            <a:ext cx="568716" cy="280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82" y="1450175"/>
            <a:ext cx="684677" cy="246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86672"/>
            <a:ext cx="648248" cy="2488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D1D4D-1F10-4001-94DA-1ED4EAD6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21F6A-F952-42FB-9B1F-7BBFD117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98" y="25021"/>
            <a:ext cx="12182901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3200" b="1" dirty="0"/>
              <a:t>COMPARISON OF INDICATORS WITH DIFFERENT COUNTRIES </a:t>
            </a:r>
            <a:br>
              <a:rPr lang="en-US" sz="3200" b="1" dirty="0"/>
            </a:br>
            <a:r>
              <a:rPr lang="en-US" sz="3200" b="1" dirty="0"/>
              <a:t>( CENSUS ENUMERATION  FORM)</a:t>
            </a:r>
          </a:p>
        </p:txBody>
      </p:sp>
    </p:spTree>
    <p:extLst>
      <p:ext uri="{BB962C8B-B14F-4D97-AF65-F5344CB8AC3E}">
        <p14:creationId xmlns:p14="http://schemas.microsoft.com/office/powerpoint/2010/main" val="1466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143000"/>
          <a:ext cx="11734803" cy="5486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3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3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9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6795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endParaRPr lang="en-GB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Pakistan 2017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Bangladesh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India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Iran</a:t>
                      </a:r>
                      <a:r>
                        <a:rPr lang="en-US" sz="1600" b="1" kern="1200" baseline="0" dirty="0">
                          <a:solidFill>
                            <a:srgbClr val="0070C0"/>
                          </a:solidFill>
                        </a:rPr>
                        <a:t> 2016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Sri Lanka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Turkey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Bhutan 2005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Nepal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Kitchen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Bath Room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Latrine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Means of in Formation/ Communication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0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Has any House Hold Members Lived abroad for Six Month or More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99705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14" y="1320589"/>
            <a:ext cx="626982" cy="270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05" y="1337864"/>
            <a:ext cx="565914" cy="27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41" y="1362059"/>
            <a:ext cx="619829" cy="26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92" y="1422060"/>
            <a:ext cx="546626" cy="25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5661" y="1422060"/>
            <a:ext cx="568716" cy="280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956" y="1447800"/>
            <a:ext cx="684677" cy="246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1435"/>
            <a:ext cx="648248" cy="2887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8756FF-BD96-4E2C-B791-A69062A8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11A7A-1339-4B68-B7D9-9533686D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98" y="25021"/>
            <a:ext cx="12182901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3200" b="1" dirty="0"/>
              <a:t>COMPARISON OF INDICATORS WITH DIFFERENT COUNTRIES </a:t>
            </a:r>
            <a:br>
              <a:rPr lang="en-US" sz="3200" b="1" dirty="0"/>
            </a:br>
            <a:r>
              <a:rPr lang="en-US" sz="3200" b="1" dirty="0"/>
              <a:t>( CENSUS ENUMERATION  FORM)</a:t>
            </a:r>
          </a:p>
        </p:txBody>
      </p:sp>
    </p:spTree>
    <p:extLst>
      <p:ext uri="{BB962C8B-B14F-4D97-AF65-F5344CB8AC3E}">
        <p14:creationId xmlns:p14="http://schemas.microsoft.com/office/powerpoint/2010/main" val="17935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2" y="1219200"/>
          <a:ext cx="11887198" cy="5516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5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65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034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endParaRPr lang="en-GB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Pakistan 2017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Bangladesh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India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Iran</a:t>
                      </a:r>
                      <a:r>
                        <a:rPr lang="en-US" sz="1600" b="1" kern="1200" baseline="0" dirty="0">
                          <a:solidFill>
                            <a:srgbClr val="0070C0"/>
                          </a:solidFill>
                        </a:rPr>
                        <a:t> 2016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Sri Lanka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Turkey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Bhutan 2005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Nepal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Field of Education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Other Economic activities if any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Occupation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Industry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Employment Status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Reason for Unemployment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District of Birth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4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Duration of Continuous residence in present District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√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599705" cy="229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79" y="1417602"/>
            <a:ext cx="626982" cy="270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67" y="1466026"/>
            <a:ext cx="565914" cy="27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90" y="1429475"/>
            <a:ext cx="619829" cy="26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89" y="1457814"/>
            <a:ext cx="546626" cy="25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4084" y="1456366"/>
            <a:ext cx="568716" cy="280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49" y="1490174"/>
            <a:ext cx="684677" cy="246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62006"/>
            <a:ext cx="648248" cy="2488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4958DB-34BB-419A-90B2-B901927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5DB97-D43B-4218-8C17-24414BDD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98" y="25021"/>
            <a:ext cx="12182901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3200" b="1" dirty="0"/>
              <a:t>COMPARISON OF INDICATORS WITH DIFFERENT COUNTRIES </a:t>
            </a:r>
            <a:br>
              <a:rPr lang="en-US" sz="3200" b="1" dirty="0"/>
            </a:br>
            <a:r>
              <a:rPr lang="en-US" sz="3200" b="1" dirty="0"/>
              <a:t>( CENSUS ENUMERATION  FORM)</a:t>
            </a:r>
          </a:p>
        </p:txBody>
      </p:sp>
    </p:spTree>
    <p:extLst>
      <p:ext uri="{BB962C8B-B14F-4D97-AF65-F5344CB8AC3E}">
        <p14:creationId xmlns:p14="http://schemas.microsoft.com/office/powerpoint/2010/main" val="28410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19198"/>
          <a:ext cx="11582399" cy="5520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3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7254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INDICATORS</a:t>
                      </a:r>
                      <a:endParaRPr lang="en-GB" sz="2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Pakistan 2017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Bangladesh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India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Iran</a:t>
                      </a:r>
                      <a:r>
                        <a:rPr lang="en-US" sz="1400" b="1" kern="1200" baseline="0" dirty="0">
                          <a:solidFill>
                            <a:srgbClr val="0070C0"/>
                          </a:solidFill>
                        </a:rPr>
                        <a:t> 2016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Sri Lanka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Turkey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Bhutan 2005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</a:rPr>
                        <a:t>Nepal 2011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District of previous Residence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Reason of Migration from Previous District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Total number of Children born Alive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Number of Children Born During Last 12 Months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Nature of Disability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Reason of Disability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√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4317"/>
            <a:ext cx="599705" cy="229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43" y="1299649"/>
            <a:ext cx="626982" cy="270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09" y="1299649"/>
            <a:ext cx="565914" cy="27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20" y="1335041"/>
            <a:ext cx="619829" cy="26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66" y="1375724"/>
            <a:ext cx="546626" cy="25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4956" y="1328997"/>
            <a:ext cx="568716" cy="280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394" y="1375724"/>
            <a:ext cx="684677" cy="246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4317"/>
            <a:ext cx="648248" cy="248841"/>
          </a:xfrm>
          <a:prstGeom prst="rect">
            <a:avLst/>
          </a:prstGeom>
        </p:spPr>
      </p:pic>
      <p:sp>
        <p:nvSpPr>
          <p:cNvPr id="15" name="Action Button: Home 14">
            <a:hlinkClick r:id="rId10" action="ppaction://hlinksldjump" highlightClick="1"/>
          </p:cNvPr>
          <p:cNvSpPr/>
          <p:nvPr/>
        </p:nvSpPr>
        <p:spPr>
          <a:xfrm>
            <a:off x="11887198" y="6337022"/>
            <a:ext cx="266701" cy="3844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D9AA3-D013-43F0-816A-0BCA0237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F2B42F-23C8-4A9D-A608-7C5CFF7F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98" y="25021"/>
            <a:ext cx="12182901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3200" b="1" dirty="0"/>
              <a:t>COMPARISON OF INDICATORS WITH DIFFERENT COUNTRIES </a:t>
            </a:r>
            <a:br>
              <a:rPr lang="en-US" sz="3200" b="1" dirty="0"/>
            </a:br>
            <a:r>
              <a:rPr lang="en-US" sz="3200" b="1" dirty="0"/>
              <a:t>( CENSUS ENUMERATION  FORM)</a:t>
            </a:r>
          </a:p>
        </p:txBody>
      </p:sp>
    </p:spTree>
    <p:extLst>
      <p:ext uri="{BB962C8B-B14F-4D97-AF65-F5344CB8AC3E}">
        <p14:creationId xmlns:p14="http://schemas.microsoft.com/office/powerpoint/2010/main" val="39013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1208691"/>
          <a:ext cx="11582398" cy="5157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1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213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213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127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</a:rPr>
                        <a:t>INDICATORS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</a:rPr>
                        <a:t>PAKISTAN 2017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</a:rPr>
                        <a:t>AUSTRALIA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</a:rPr>
                        <a:t>UK 2011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</a:rPr>
                        <a:t>USA 2010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 +</a:t>
                      </a:r>
                      <a:r>
                        <a:rPr lang="en-GB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Interview 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 +</a:t>
                      </a:r>
                      <a:r>
                        <a:rPr lang="en-GB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Electronic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 + by Post  + electronic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1379410"/>
                  </a:ext>
                </a:extLst>
              </a:tr>
              <a:tr h="447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 of HH Member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5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Relationship to the Head of HH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6811123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Transgender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5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Marital Status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Religion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 of Disability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√*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4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Mother Tongue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2494"/>
            <a:ext cx="963130" cy="39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52" y="1212494"/>
            <a:ext cx="1134148" cy="399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69" y="1221034"/>
            <a:ext cx="1225808" cy="399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47" y="1208691"/>
            <a:ext cx="1206489" cy="3889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074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800" b="1" dirty="0"/>
              <a:t>COMPARITIVE STUDIES GLOBAL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28202"/>
            <a:ext cx="6553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Detailed questions on disability / functional limitation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0AA512-3D0F-404D-A691-6C030528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AE85B9-1485-48B4-B90A-60698AEB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478456"/>
          <a:ext cx="11430001" cy="4193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383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PAKISTAN 2017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AUSTRALIA 2011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UK 2011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USA 2010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Nationality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Literacy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Level of Education Completed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Usual activities During last 12 Months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CNIC Holder for age 18 years and above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0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Race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0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Telephone</a:t>
                      </a:r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#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131882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62" y="1519323"/>
            <a:ext cx="1115530" cy="399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47" y="1519323"/>
            <a:ext cx="1134148" cy="39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78" y="1530044"/>
            <a:ext cx="1225808" cy="399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20" y="1478456"/>
            <a:ext cx="1043195" cy="38891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522E5-CABE-42F1-83D5-A421C25A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85AB2-10FD-4823-9160-959C1DBF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8074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800" b="1" dirty="0"/>
              <a:t>COMPARITIVE STUDIES GLOBAL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799" y="1141078"/>
          <a:ext cx="11582400" cy="5232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8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8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08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83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058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PAKISTAN 2017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AUSTRALIA 2011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UK 2011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USA 2010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Characteristic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Tenure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 of Owner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Status</a:t>
                      </a:r>
                      <a:r>
                        <a:rPr lang="en-GB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 House (Owned &amp; Rent)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Rooms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Fuel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Kitchen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Bath Room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Latrine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1115530" cy="386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0" y="1130120"/>
            <a:ext cx="1134148" cy="39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39" y="1169191"/>
            <a:ext cx="1225808" cy="399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30" y="1153717"/>
            <a:ext cx="1129211" cy="388915"/>
          </a:xfrm>
          <a:prstGeom prst="rect">
            <a:avLst/>
          </a:prstGeom>
        </p:spPr>
      </p:pic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11353800" y="6356356"/>
            <a:ext cx="838200" cy="4843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8829D1-6964-4E49-9FD1-1DEEE9F1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1FCD3-336B-4608-919F-31F36A13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8074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800" b="1" dirty="0"/>
              <a:t>COMPARITIVE STUDIES GLOBAL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2259"/>
            <a:ext cx="11506200" cy="50275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1" dirty="0" smtClean="0"/>
              <a:t>Government of Pakistan constituted a Committee for Recommendations and Adoption of Best Practices for upcoming Population Census with following TORs:</a:t>
            </a:r>
            <a:endParaRPr lang="en-US" sz="2000" b="1" i="1" dirty="0"/>
          </a:p>
          <a:p>
            <a:pPr marL="400050" indent="-400050" algn="just">
              <a:buFont typeface="+mj-lt"/>
              <a:buAutoNum type="romanLcPeriod"/>
            </a:pPr>
            <a:r>
              <a:rPr lang="en-US" sz="2400" b="1" i="1" dirty="0" smtClean="0"/>
              <a:t>To </a:t>
            </a:r>
            <a:r>
              <a:rPr lang="en-US" sz="2400" b="1" i="1" dirty="0"/>
              <a:t>review the </a:t>
            </a:r>
            <a:r>
              <a:rPr lang="en-US" sz="2400" b="1" i="1" dirty="0">
                <a:solidFill>
                  <a:srgbClr val="0000FF"/>
                </a:solidFill>
              </a:rPr>
              <a:t>census process</a:t>
            </a:r>
            <a:r>
              <a:rPr lang="en-US" sz="2400" b="1" i="1" dirty="0"/>
              <a:t>, </a:t>
            </a:r>
            <a:r>
              <a:rPr lang="en-US" sz="2400" b="1" i="1" dirty="0">
                <a:solidFill>
                  <a:srgbClr val="0000FF"/>
                </a:solidFill>
              </a:rPr>
              <a:t>data collection </a:t>
            </a:r>
            <a:r>
              <a:rPr lang="en-US" sz="2400" b="1" i="1" dirty="0"/>
              <a:t>and </a:t>
            </a:r>
            <a:r>
              <a:rPr lang="en-US" sz="2400" b="1" i="1" dirty="0">
                <a:solidFill>
                  <a:srgbClr val="0000FF"/>
                </a:solidFill>
              </a:rPr>
              <a:t>field operation methodologies</a:t>
            </a:r>
            <a:r>
              <a:rPr lang="en-US" sz="2400" b="1" i="1" dirty="0"/>
              <a:t> used for Census-2017 &amp; recommend the modern methodologies being adopted for censuses in region &amp; globe for conduct of upcoming census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US" sz="2400" b="1" i="1" dirty="0"/>
              <a:t>To compare the </a:t>
            </a:r>
            <a:r>
              <a:rPr lang="en-US" sz="2400" b="1" i="1" dirty="0">
                <a:solidFill>
                  <a:srgbClr val="0000FF"/>
                </a:solidFill>
              </a:rPr>
              <a:t>regional / globally </a:t>
            </a:r>
            <a:r>
              <a:rPr lang="en-US" sz="2400" b="1" i="1" dirty="0"/>
              <a:t>adopted </a:t>
            </a:r>
            <a:r>
              <a:rPr lang="en-US" sz="2400" b="1" i="1" dirty="0">
                <a:solidFill>
                  <a:srgbClr val="0000FF"/>
                </a:solidFill>
              </a:rPr>
              <a:t>census questionnaires </a:t>
            </a:r>
            <a:r>
              <a:rPr lang="en-US" sz="2400" b="1" i="1" dirty="0"/>
              <a:t>and proposals for improvement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US" sz="2400" b="1" i="1" dirty="0"/>
              <a:t>To review mode of Data Collection (Manual / Electronic) for provision of timely &amp; credible results &amp; recommendations for adoption of innovative tools &amp; technologies for </a:t>
            </a:r>
            <a:r>
              <a:rPr lang="en-US" sz="2400" b="1" i="1" dirty="0">
                <a:solidFill>
                  <a:srgbClr val="0000FF"/>
                </a:solidFill>
              </a:rPr>
              <a:t>geo referred enumeration </a:t>
            </a:r>
            <a:r>
              <a:rPr lang="en-US" sz="2400" b="1" i="1" dirty="0"/>
              <a:t>up to the household level for upcoming census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US" sz="2400" b="1" i="1" dirty="0"/>
              <a:t>To review the best practices of field operations including monitoring / supervision &amp; data processing to minimize the omissions / errors and complete coverage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US" sz="2400" b="1" i="1" dirty="0"/>
              <a:t>To devise strategy for </a:t>
            </a:r>
            <a:r>
              <a:rPr lang="en-US" sz="2400" b="1" i="1" dirty="0">
                <a:solidFill>
                  <a:srgbClr val="0000FF"/>
                </a:solidFill>
              </a:rPr>
              <a:t>confidence building</a:t>
            </a:r>
            <a:r>
              <a:rPr lang="en-US" sz="2400" b="1" i="1" dirty="0"/>
              <a:t> measures of all stakeholders for smooth completion of census operations and for increasing reliability &amp; credibility of census results</a:t>
            </a:r>
            <a:endParaRPr lang="x-non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03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051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US" sz="3600" b="1" dirty="0" smtClean="0"/>
              <a:t>TERMS OF REFERENCE 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06200" y="134725"/>
            <a:ext cx="524066" cy="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/>
              <a:t>Comparative Study of Data Collection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69144" y="1171818"/>
          <a:ext cx="10696827" cy="5881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0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340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Country Name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Population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(Mil)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Areas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(Mil sq. KM)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Literacy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Rate (%)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2437AC"/>
                          </a:solidFill>
                        </a:rPr>
                        <a:t>Enumeration Methods</a:t>
                      </a:r>
                      <a:endParaRPr lang="en-US" sz="19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Field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Staff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Time</a:t>
                      </a:r>
                      <a:r>
                        <a:rPr lang="en-US" sz="1500" b="1" baseline="0" dirty="0" smtClean="0"/>
                        <a:t> Duration</a:t>
                      </a:r>
                    </a:p>
                    <a:p>
                      <a:pPr algn="ctr"/>
                      <a:r>
                        <a:rPr lang="en-US" sz="1500" b="1" baseline="0" dirty="0" smtClean="0"/>
                        <a:t>(Days)</a:t>
                      </a:r>
                      <a:br>
                        <a:rPr lang="en-US" sz="1500" b="1" baseline="0" dirty="0" smtClean="0"/>
                      </a:b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Usage of Registers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Self. Enumeration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Tablet Based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PAPI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OCR/ICR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700" b="1" dirty="0"/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Iran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(2016)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79.9</a:t>
                      </a: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900" dirty="0" smtClean="0"/>
                        <a:t>1.65</a:t>
                      </a: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85.5</a:t>
                      </a: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b="1" dirty="0" smtClean="0">
                          <a:solidFill>
                            <a:srgbClr val="26864D"/>
                          </a:solidFill>
                        </a:rPr>
                        <a:t>√</a:t>
                      </a:r>
                      <a:endParaRPr lang="en-US" sz="2300" b="1" dirty="0">
                        <a:solidFill>
                          <a:srgbClr val="26864D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100" dirty="0">
                        <a:solidFill>
                          <a:srgbClr val="FF00FF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40,300</a:t>
                      </a:r>
                      <a:endParaRPr lang="en-US" sz="1900" dirty="0"/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60</a:t>
                      </a:r>
                      <a:endParaRPr lang="en-US" sz="1900" dirty="0"/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Turkey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(2011)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82.0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0.78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94.11</a:t>
                      </a:r>
                      <a:br>
                        <a:rPr lang="en-US" sz="1900" dirty="0" smtClean="0"/>
                      </a:b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l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3,600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/>
                        <a:t>90</a:t>
                      </a:r>
                      <a:endParaRPr 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noProof="0" dirty="0" smtClean="0">
                          <a:solidFill>
                            <a:srgbClr val="7030A0"/>
                          </a:solidFill>
                          <a:hlinkClick r:id="rId3" action="ppaction://hlinksldjump"/>
                        </a:rPr>
                        <a:t>√</a:t>
                      </a:r>
                      <a:endParaRPr lang="en-US" sz="2300" kern="1200" noProof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31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Egypt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(2017)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40.0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900" dirty="0" smtClean="0"/>
                        <a:t>1.01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71.2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b="1" dirty="0" smtClean="0">
                          <a:solidFill>
                            <a:srgbClr val="26864D"/>
                          </a:solidFill>
                        </a:rPr>
                        <a:t>√</a:t>
                      </a:r>
                      <a:endParaRPr lang="en-US" sz="2300" b="1" dirty="0">
                        <a:solidFill>
                          <a:srgbClr val="26864D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35,000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900" kern="1200" dirty="0" smtClean="0"/>
                        <a:t>60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31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Bangladesh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(2011)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161.7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900" dirty="0" smtClean="0"/>
                        <a:t>0.15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58.8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/>
                        <a:t>-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?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900" kern="1200" dirty="0" smtClean="0"/>
                        <a:t>15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Australia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(2016)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23.4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900" dirty="0" smtClean="0"/>
                        <a:t>7.69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2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/>
                        <a:t>99.0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b="1" dirty="0" smtClean="0">
                          <a:solidFill>
                            <a:srgbClr val="26864D"/>
                          </a:solidFill>
                        </a:rPr>
                        <a:t>√</a:t>
                      </a:r>
                      <a:endParaRPr lang="en-US" sz="2300" b="1" dirty="0">
                        <a:solidFill>
                          <a:srgbClr val="26864D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/>
                        <a:t>-</a:t>
                      </a:r>
                      <a:endParaRPr lang="en-US" sz="2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900" kern="1200" dirty="0" smtClean="0"/>
                        <a:t>?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/>
                        <a:t>45</a:t>
                      </a:r>
                      <a:endParaRPr 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hlinkClick r:id="rId4" action="ppaction://hlinksldjump"/>
                        </a:rPr>
                        <a:t>√</a:t>
                      </a:r>
                      <a:endParaRPr kumimoji="0" lang="en-US" sz="2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IRAN">
            <a:extLst>
              <a:ext uri="{FF2B5EF4-FFF2-40B4-BE49-F238E27FC236}">
                <a16:creationId xmlns:a16="http://schemas.microsoft.com/office/drawing/2014/main" id="{0081442C-4F87-44B9-93CC-9099B544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3" y="2530395"/>
            <a:ext cx="650529" cy="5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PBS-Office-Work\Census-work\Presentations\Final_Presentation\Tur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9" y="3384053"/>
            <a:ext cx="698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Flag-map of Egypt.svg - Wikimedia Commons | Egypt, Egypt map, Egypt 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5" y="4377912"/>
            <a:ext cx="573397" cy="3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lag Map of Bangladesh | Free Vector Maps | Map vector, Bangladesh flag,  Vector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4" y="5074011"/>
            <a:ext cx="647897" cy="4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g Map of Australia | Free Vector Maps | Australia map, Map vector, Australia 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3" y="5965367"/>
            <a:ext cx="601265" cy="4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2902"/>
            <a:r>
              <a:rPr lang="en-US" dirty="0"/>
              <a:t>Pakistan Bureau of Statistics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290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2902"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Action Button: Home 11">
            <a:hlinkClick r:id="rId10" action="ppaction://hlinksldjump" highlightClick="1"/>
          </p:cNvPr>
          <p:cNvSpPr/>
          <p:nvPr/>
        </p:nvSpPr>
        <p:spPr>
          <a:xfrm>
            <a:off x="11412301" y="6337738"/>
            <a:ext cx="838200" cy="4843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474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15535" y="115688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39997" y="6497054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5339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MULTI-MODE DATA COLLECTION METHODS – 7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POPULATION &amp; HOUSING CENSUS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4E3B0-559E-46BF-A93C-D0A9024B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803" y="6504296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BCE0DCB-9D97-4F31-A801-4A51B68D1D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5404" y="931869"/>
          <a:ext cx="11582400" cy="589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491">
                <a:tc>
                  <a:txBody>
                    <a:bodyPr/>
                    <a:lstStyle/>
                    <a:p>
                      <a:pPr marL="0" algn="ctr" defTabSz="931095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Enumeration Methods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Remarks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Internet Based Self Enumeration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00B050"/>
                          </a:solidFill>
                        </a:rPr>
                        <a:t>√ </a:t>
                      </a:r>
                      <a:r>
                        <a:rPr lang="en-US" sz="1900" b="1" dirty="0"/>
                        <a:t>Recommended</a:t>
                      </a:r>
                    </a:p>
                    <a:p>
                      <a:pPr algn="ctr"/>
                      <a:r>
                        <a:rPr lang="en-US" sz="1900" b="1" dirty="0">
                          <a:solidFill>
                            <a:srgbClr val="2437AC"/>
                          </a:solidFill>
                        </a:rPr>
                        <a:t>(5% Expected Coverage)</a:t>
                      </a:r>
                    </a:p>
                    <a:p>
                      <a:pPr algn="ctr"/>
                      <a:r>
                        <a:rPr lang="en-US" sz="1900" b="1" dirty="0">
                          <a:solidFill>
                            <a:srgbClr val="26864D"/>
                          </a:solidFill>
                        </a:rPr>
                        <a:t>Duration: 15</a:t>
                      </a:r>
                      <a:r>
                        <a:rPr lang="en-US" sz="1900" b="1" baseline="0" dirty="0">
                          <a:solidFill>
                            <a:srgbClr val="26864D"/>
                          </a:solidFill>
                        </a:rPr>
                        <a:t> days</a:t>
                      </a:r>
                      <a:endParaRPr lang="en-US" sz="1900" b="1" dirty="0">
                        <a:solidFill>
                          <a:srgbClr val="26864D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Time Efficient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 Flexible Hours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Mobile Broadband Coverage 70%  (Source PTA)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8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Computer Assisted Personal</a:t>
                      </a:r>
                      <a:r>
                        <a:rPr lang="en-US" sz="2000" b="1" baseline="0" dirty="0">
                          <a:solidFill>
                            <a:srgbClr val="00B050"/>
                          </a:solidFill>
                        </a:rPr>
                        <a:t> Interviewing (CAPI)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sz="1900" b="1" dirty="0"/>
                        <a:t> Recommended</a:t>
                      </a:r>
                    </a:p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2437AC"/>
                          </a:solidFill>
                          <a:latin typeface="+mn-lt"/>
                          <a:ea typeface="+mn-ea"/>
                          <a:cs typeface="+mn-cs"/>
                        </a:rPr>
                        <a:t>(89% Expected Coverage)</a:t>
                      </a:r>
                      <a:r>
                        <a:rPr lang="en-US" sz="1900" b="1" kern="1200" dirty="0">
                          <a:solidFill>
                            <a:srgbClr val="26864D"/>
                          </a:solidFill>
                          <a:latin typeface="+mn-lt"/>
                          <a:ea typeface="+mn-ea"/>
                          <a:cs typeface="+mn-cs"/>
                        </a:rPr>
                        <a:t>Duration: 1 Month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Digital Supervision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GIS Monitoring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Instant</a:t>
                      </a:r>
                      <a:r>
                        <a:rPr lang="en-US" sz="1700" b="1" baseline="0" dirty="0"/>
                        <a:t> Data Availability</a:t>
                      </a:r>
                      <a:endParaRPr lang="en-US" sz="17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0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Computer Assisted  Telephonic Interviewing (CATI)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√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Partially Recommended</a:t>
                      </a:r>
                    </a:p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2437AC"/>
                          </a:solidFill>
                          <a:latin typeface="+mn-lt"/>
                          <a:ea typeface="+mn-ea"/>
                          <a:cs typeface="+mn-cs"/>
                        </a:rPr>
                        <a:t>(10% Expected Verification)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May not be used for Direct</a:t>
                      </a:r>
                      <a:r>
                        <a:rPr lang="en-US" sz="1700" b="1" baseline="0" dirty="0"/>
                        <a:t> Enumeration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QA Random Quality Checks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Enumerator Hotline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8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Paper and Pencil Personal Interviewing (</a:t>
                      </a:r>
                      <a:r>
                        <a:rPr lang="en-US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PAPI)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sz="1900" b="1" dirty="0"/>
                        <a:t> Recommended</a:t>
                      </a:r>
                    </a:p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2437AC"/>
                          </a:solidFill>
                          <a:latin typeface="+mn-lt"/>
                          <a:ea typeface="+mn-ea"/>
                          <a:cs typeface="+mn-cs"/>
                        </a:rPr>
                        <a:t>(6% Expected Coverage)</a:t>
                      </a:r>
                    </a:p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26864D"/>
                          </a:solidFill>
                          <a:latin typeface="+mn-lt"/>
                          <a:ea typeface="+mn-ea"/>
                          <a:cs typeface="+mn-cs"/>
                        </a:rPr>
                        <a:t>Duration: 1 Month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Fall Back Plan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Remote </a:t>
                      </a:r>
                      <a:r>
                        <a:rPr lang="en-US" sz="1700" b="1" baseline="0" dirty="0"/>
                        <a:t>Areas</a:t>
                      </a:r>
                      <a:endParaRPr lang="en-US" sz="17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dirty="0">
                          <a:solidFill>
                            <a:srgbClr val="00B050"/>
                          </a:solidFill>
                        </a:rPr>
                        <a:t>ICR Pen Based Enumeration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1900" b="1" dirty="0"/>
                        <a:t> Not Recommended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Electronic Gadget Required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/>
                        <a:t>ICR</a:t>
                      </a:r>
                      <a:r>
                        <a:rPr lang="en-US" sz="1700" b="1" baseline="0" dirty="0"/>
                        <a:t> Pen is Fragile </a:t>
                      </a:r>
                      <a:endParaRPr lang="en-US" sz="17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Register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Based Enumeration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 Not Recommended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Limited Information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Lack of Unique Identifiers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Data sharing Constraint</a:t>
                      </a:r>
                      <a:r>
                        <a:rPr lang="en-US" sz="17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en-US" sz="1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11412301" y="6337738"/>
            <a:ext cx="838200" cy="4843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>
            <a:endCxn id="88" idx="2"/>
          </p:cNvCxnSpPr>
          <p:nvPr/>
        </p:nvCxnSpPr>
        <p:spPr>
          <a:xfrm>
            <a:off x="9552384" y="3861048"/>
            <a:ext cx="601" cy="297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64124" y="4149080"/>
            <a:ext cx="0" cy="270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030" y="-59773"/>
            <a:ext cx="12192000" cy="616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sng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 smtClean="0"/>
              <a:t>Census Command &amp; Operation Centre (CCOC)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473239" y="-59773"/>
            <a:ext cx="718761" cy="670852"/>
          </a:xfrm>
          <a:prstGeom prst="rect">
            <a:avLst/>
          </a:prstGeom>
          <a:ln w="38100" cmpd="sng">
            <a:noFill/>
          </a:ln>
        </p:spPr>
      </p:pic>
      <p:sp>
        <p:nvSpPr>
          <p:cNvPr id="60" name="Action Button: Home 59">
            <a:hlinkClick r:id="rId4" action="ppaction://hlinksldjump" highlightClick="1"/>
          </p:cNvPr>
          <p:cNvSpPr/>
          <p:nvPr/>
        </p:nvSpPr>
        <p:spPr>
          <a:xfrm>
            <a:off x="11494412" y="6282611"/>
            <a:ext cx="603410" cy="501646"/>
          </a:xfrm>
          <a:prstGeom prst="actionButtonHom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 22"/>
          <p:cNvGraphicFramePr/>
          <p:nvPr>
            <p:extLst/>
          </p:nvPr>
        </p:nvGraphicFramePr>
        <p:xfrm>
          <a:off x="551384" y="875742"/>
          <a:ext cx="11377264" cy="437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3431704" y="443711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31704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512297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431704" y="4612451"/>
            <a:ext cx="3096344" cy="562855"/>
            <a:chOff x="4681630" y="1809672"/>
            <a:chExt cx="1948231" cy="6767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Rounded Rectangle 63"/>
            <p:cNvSpPr/>
            <p:nvPr/>
          </p:nvSpPr>
          <p:spPr>
            <a:xfrm>
              <a:off x="4681630" y="1809672"/>
              <a:ext cx="1948231" cy="6767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ed Rectangle 4"/>
            <p:cNvSpPr txBox="1"/>
            <p:nvPr/>
          </p:nvSpPr>
          <p:spPr>
            <a:xfrm>
              <a:off x="4701451" y="1829493"/>
              <a:ext cx="1908589" cy="6371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Commissioner (Divisional Census Commissioner) 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26710" y="5226843"/>
            <a:ext cx="3101338" cy="350013"/>
            <a:chOff x="2875480" y="2462242"/>
            <a:chExt cx="3289068" cy="350013"/>
          </a:xfrm>
        </p:grpSpPr>
        <p:sp>
          <p:nvSpPr>
            <p:cNvPr id="71" name="Rounded Rectangle 70"/>
            <p:cNvSpPr/>
            <p:nvPr/>
          </p:nvSpPr>
          <p:spPr>
            <a:xfrm>
              <a:off x="2875480" y="2462242"/>
              <a:ext cx="3289068" cy="34162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ounded Rectangle 4"/>
            <p:cNvSpPr txBox="1"/>
            <p:nvPr/>
          </p:nvSpPr>
          <p:spPr>
            <a:xfrm>
              <a:off x="2890940" y="2473151"/>
              <a:ext cx="3210038" cy="3391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Deputy  Commissioner 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8890" y="5685641"/>
            <a:ext cx="3129158" cy="492882"/>
            <a:chOff x="3431750" y="3554644"/>
            <a:chExt cx="2465305" cy="779293"/>
          </a:xfrm>
        </p:grpSpPr>
        <p:sp>
          <p:nvSpPr>
            <p:cNvPr id="69" name="Rounded Rectangle 68"/>
            <p:cNvSpPr/>
            <p:nvPr/>
          </p:nvSpPr>
          <p:spPr>
            <a:xfrm>
              <a:off x="3431750" y="3554644"/>
              <a:ext cx="2465305" cy="77929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ounded Rectangle 6"/>
            <p:cNvSpPr txBox="1"/>
            <p:nvPr/>
          </p:nvSpPr>
          <p:spPr>
            <a:xfrm>
              <a:off x="3454575" y="3577469"/>
              <a:ext cx="2419655" cy="7336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Census District Officer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(Assistant Census Commissioner )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4149432" y="7282272"/>
            <a:ext cx="2008563" cy="798741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Rounded Rectangle 74"/>
          <p:cNvSpPr/>
          <p:nvPr/>
        </p:nvSpPr>
        <p:spPr>
          <a:xfrm>
            <a:off x="81806" y="4293096"/>
            <a:ext cx="1803236" cy="576064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Coordination and Management of Census in the province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5992" y="4924156"/>
            <a:ext cx="1884370" cy="1918042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Video Wall Monitoring through Dashboard for real time monitoring and rectification by using CATI approach</a:t>
            </a:r>
          </a:p>
          <a:p>
            <a:pPr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Weekly meetings will be conducted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1930116" y="6517330"/>
            <a:ext cx="1501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040219" y="414908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074207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1154800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8626298" y="4249738"/>
            <a:ext cx="1871516" cy="5468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Divisional Census Commissioner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8608156" y="5665328"/>
            <a:ext cx="1889657" cy="1169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2"/>
                </a:solidFill>
              </a:rPr>
              <a:t>Census Support </a:t>
            </a:r>
            <a:r>
              <a:rPr lang="en-US" sz="1400" b="1" dirty="0" smtClean="0">
                <a:solidFill>
                  <a:schemeClr val="tx2"/>
                </a:solidFill>
              </a:rPr>
              <a:t>Center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647774" y="4910609"/>
            <a:ext cx="1850039" cy="6407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Deputy  Commissioner 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398889" y="6270889"/>
            <a:ext cx="3104071" cy="492882"/>
            <a:chOff x="3400195" y="3554644"/>
            <a:chExt cx="2496860" cy="77929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3" name="Rounded Rectangle 92"/>
            <p:cNvSpPr/>
            <p:nvPr/>
          </p:nvSpPr>
          <p:spPr>
            <a:xfrm>
              <a:off x="3431750" y="3554644"/>
              <a:ext cx="2465305" cy="77929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Rounded Rectangle 6"/>
            <p:cNvSpPr txBox="1"/>
            <p:nvPr/>
          </p:nvSpPr>
          <p:spPr>
            <a:xfrm>
              <a:off x="3400195" y="3600293"/>
              <a:ext cx="2419655" cy="7336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Census Support Center 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5086486" y="2132856"/>
            <a:ext cx="372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85042" y="4614796"/>
            <a:ext cx="307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344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/>
          <p:cNvSpPr/>
          <p:nvPr/>
        </p:nvSpPr>
        <p:spPr>
          <a:xfrm rot="17831404" flipH="1">
            <a:off x="3444110" y="921724"/>
            <a:ext cx="1227343" cy="179101"/>
          </a:xfrm>
          <a:custGeom>
            <a:avLst/>
            <a:gdLst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922020 w 2514600"/>
              <a:gd name="connsiteY2" fmla="*/ 2667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807720">
                <a:moveTo>
                  <a:pt x="2514600" y="0"/>
                </a:moveTo>
                <a:cubicBezTo>
                  <a:pt x="2062480" y="748665"/>
                  <a:pt x="1188720" y="284480"/>
                  <a:pt x="746760" y="228600"/>
                </a:cubicBezTo>
                <a:cubicBezTo>
                  <a:pt x="231140" y="147320"/>
                  <a:pt x="68580" y="462280"/>
                  <a:pt x="0" y="80772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434343"/>
              </a:solidFill>
              <a:latin typeface="Calibri" panose="020F0502020204030204"/>
            </a:endParaRP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xfrm>
            <a:off x="9326728" y="6604655"/>
            <a:ext cx="2844800" cy="365125"/>
          </a:xfrm>
        </p:spPr>
        <p:txBody>
          <a:bodyPr/>
          <a:lstStyle/>
          <a:p>
            <a:fld id="{F4F1A20C-7DC5-494D-B520-FA7BD522BECA}" type="slidenum">
              <a:rPr lang="en-US" smtClean="0"/>
              <a:t>43</a:t>
            </a:fld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 rot="14671393">
            <a:off x="3451072" y="4941301"/>
            <a:ext cx="1385010" cy="68480"/>
          </a:xfrm>
          <a:custGeom>
            <a:avLst/>
            <a:gdLst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922020 w 2514600"/>
              <a:gd name="connsiteY2" fmla="*/ 2667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807720">
                <a:moveTo>
                  <a:pt x="2514600" y="0"/>
                </a:moveTo>
                <a:cubicBezTo>
                  <a:pt x="2062480" y="748665"/>
                  <a:pt x="1188720" y="284480"/>
                  <a:pt x="746760" y="228600"/>
                </a:cubicBezTo>
                <a:cubicBezTo>
                  <a:pt x="231140" y="147320"/>
                  <a:pt x="68580" y="462280"/>
                  <a:pt x="0" y="80772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434343"/>
              </a:solidFill>
              <a:latin typeface="Calibri" panose="020F0502020204030204"/>
            </a:endParaRPr>
          </a:p>
        </p:txBody>
      </p:sp>
      <p:sp>
        <p:nvSpPr>
          <p:cNvPr id="124" name="Rectangle 143"/>
          <p:cNvSpPr/>
          <p:nvPr/>
        </p:nvSpPr>
        <p:spPr>
          <a:xfrm flipH="1">
            <a:off x="5098711" y="116670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123" name="Oval 122"/>
          <p:cNvSpPr/>
          <p:nvPr/>
        </p:nvSpPr>
        <p:spPr>
          <a:xfrm flipH="1">
            <a:off x="4482630" y="87440"/>
            <a:ext cx="605258" cy="60525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368072" y="56818"/>
            <a:ext cx="4138128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defTabSz="685800">
              <a:defRPr/>
            </a:pPr>
            <a:r>
              <a:rPr lang="en-US" sz="1800" b="1" dirty="0"/>
              <a:t>Slogan, Logo, Jingle, TVC, Posters , Flyers , </a:t>
            </a:r>
            <a:r>
              <a:rPr lang="en-US" sz="1800" b="1" dirty="0">
                <a:solidFill>
                  <a:srgbClr val="FF6600"/>
                </a:solidFill>
              </a:rPr>
              <a:t>Banners</a:t>
            </a:r>
            <a:r>
              <a:rPr lang="en-US" sz="1800" b="1" dirty="0"/>
              <a:t>, Uniform, </a:t>
            </a:r>
            <a:r>
              <a:rPr lang="en-US" sz="1800" b="1" dirty="0">
                <a:solidFill>
                  <a:srgbClr val="FF6600"/>
                </a:solidFill>
              </a:rPr>
              <a:t>merchandising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5218072" y="133763"/>
            <a:ext cx="239009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Development of Information</a:t>
            </a:r>
          </a:p>
        </p:txBody>
      </p:sp>
      <p:pic>
        <p:nvPicPr>
          <p:cNvPr id="130" name="Picture 129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86" y="1071132"/>
            <a:ext cx="466941" cy="341644"/>
          </a:xfrm>
          <a:prstGeom prst="rect">
            <a:avLst/>
          </a:prstGeom>
        </p:spPr>
      </p:pic>
      <p:sp>
        <p:nvSpPr>
          <p:cNvPr id="89" name="Oval 88"/>
          <p:cNvSpPr/>
          <p:nvPr/>
        </p:nvSpPr>
        <p:spPr>
          <a:xfrm flipH="1">
            <a:off x="4513617" y="1844824"/>
            <a:ext cx="605258" cy="60525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Freeform 28"/>
          <p:cNvSpPr>
            <a:spLocks noEditPoints="1"/>
          </p:cNvSpPr>
          <p:nvPr/>
        </p:nvSpPr>
        <p:spPr bwMode="auto">
          <a:xfrm flipH="1">
            <a:off x="4653975" y="1916832"/>
            <a:ext cx="326952" cy="411112"/>
          </a:xfrm>
          <a:custGeom>
            <a:avLst/>
            <a:gdLst>
              <a:gd name="T0" fmla="*/ 787 w 1677"/>
              <a:gd name="T1" fmla="*/ 139 h 2327"/>
              <a:gd name="T2" fmla="*/ 835 w 1677"/>
              <a:gd name="T3" fmla="*/ 0 h 2327"/>
              <a:gd name="T4" fmla="*/ 883 w 1677"/>
              <a:gd name="T5" fmla="*/ 139 h 2327"/>
              <a:gd name="T6" fmla="*/ 359 w 1677"/>
              <a:gd name="T7" fmla="*/ 476 h 2327"/>
              <a:gd name="T8" fmla="*/ 499 w 1677"/>
              <a:gd name="T9" fmla="*/ 523 h 2327"/>
              <a:gd name="T10" fmla="*/ 499 w 1677"/>
              <a:gd name="T11" fmla="*/ 428 h 2327"/>
              <a:gd name="T12" fmla="*/ 359 w 1677"/>
              <a:gd name="T13" fmla="*/ 476 h 2327"/>
              <a:gd name="T14" fmla="*/ 1170 w 1677"/>
              <a:gd name="T15" fmla="*/ 428 h 2327"/>
              <a:gd name="T16" fmla="*/ 1170 w 1677"/>
              <a:gd name="T17" fmla="*/ 523 h 2327"/>
              <a:gd name="T18" fmla="*/ 1297 w 1677"/>
              <a:gd name="T19" fmla="*/ 509 h 2327"/>
              <a:gd name="T20" fmla="*/ 1299 w 1677"/>
              <a:gd name="T21" fmla="*/ 443 h 2327"/>
              <a:gd name="T22" fmla="*/ 1262 w 1677"/>
              <a:gd name="T23" fmla="*/ 428 h 2327"/>
              <a:gd name="T24" fmla="*/ 1104 w 1677"/>
              <a:gd name="T25" fmla="*/ 139 h 2327"/>
              <a:gd name="T26" fmla="*/ 1037 w 1677"/>
              <a:gd name="T27" fmla="*/ 272 h 2327"/>
              <a:gd name="T28" fmla="*/ 1072 w 1677"/>
              <a:gd name="T29" fmla="*/ 286 h 2327"/>
              <a:gd name="T30" fmla="*/ 1171 w 1677"/>
              <a:gd name="T31" fmla="*/ 207 h 2327"/>
              <a:gd name="T32" fmla="*/ 1137 w 1677"/>
              <a:gd name="T33" fmla="*/ 125 h 2327"/>
              <a:gd name="T34" fmla="*/ 565 w 1677"/>
              <a:gd name="T35" fmla="*/ 139 h 2327"/>
              <a:gd name="T36" fmla="*/ 497 w 1677"/>
              <a:gd name="T37" fmla="*/ 207 h 2327"/>
              <a:gd name="T38" fmla="*/ 563 w 1677"/>
              <a:gd name="T39" fmla="*/ 272 h 2327"/>
              <a:gd name="T40" fmla="*/ 630 w 1677"/>
              <a:gd name="T41" fmla="*/ 204 h 2327"/>
              <a:gd name="T42" fmla="*/ 631 w 1677"/>
              <a:gd name="T43" fmla="*/ 483 h 2327"/>
              <a:gd name="T44" fmla="*/ 1039 w 1677"/>
              <a:gd name="T45" fmla="*/ 482 h 2327"/>
              <a:gd name="T46" fmla="*/ 631 w 1677"/>
              <a:gd name="T47" fmla="*/ 483 h 2327"/>
              <a:gd name="T48" fmla="*/ 44 w 1677"/>
              <a:gd name="T49" fmla="*/ 1527 h 2327"/>
              <a:gd name="T50" fmla="*/ 195 w 1677"/>
              <a:gd name="T51" fmla="*/ 2277 h 2327"/>
              <a:gd name="T52" fmla="*/ 363 w 1677"/>
              <a:gd name="T53" fmla="*/ 2326 h 2327"/>
              <a:gd name="T54" fmla="*/ 490 w 1677"/>
              <a:gd name="T55" fmla="*/ 1629 h 2327"/>
              <a:gd name="T56" fmla="*/ 529 w 1677"/>
              <a:gd name="T57" fmla="*/ 1554 h 2327"/>
              <a:gd name="T58" fmla="*/ 388 w 1677"/>
              <a:gd name="T59" fmla="*/ 1027 h 2327"/>
              <a:gd name="T60" fmla="*/ 297 w 1677"/>
              <a:gd name="T61" fmla="*/ 1113 h 2327"/>
              <a:gd name="T62" fmla="*/ 206 w 1677"/>
              <a:gd name="T63" fmla="*/ 1000 h 2327"/>
              <a:gd name="T64" fmla="*/ 144 w 1677"/>
              <a:gd name="T65" fmla="*/ 997 h 2327"/>
              <a:gd name="T66" fmla="*/ 2 w 1677"/>
              <a:gd name="T67" fmla="*/ 1157 h 2327"/>
              <a:gd name="T68" fmla="*/ 307 w 1677"/>
              <a:gd name="T69" fmla="*/ 937 h 2327"/>
              <a:gd name="T70" fmla="*/ 468 w 1677"/>
              <a:gd name="T71" fmla="*/ 710 h 2327"/>
              <a:gd name="T72" fmla="*/ 136 w 1677"/>
              <a:gd name="T73" fmla="*/ 766 h 2327"/>
              <a:gd name="T74" fmla="*/ 1470 w 1677"/>
              <a:gd name="T75" fmla="*/ 997 h 2327"/>
              <a:gd name="T76" fmla="*/ 1376 w 1677"/>
              <a:gd name="T77" fmla="*/ 1110 h 2327"/>
              <a:gd name="T78" fmla="*/ 1349 w 1677"/>
              <a:gd name="T79" fmla="*/ 1110 h 2327"/>
              <a:gd name="T80" fmla="*/ 1244 w 1677"/>
              <a:gd name="T81" fmla="*/ 1384 h 2327"/>
              <a:gd name="T82" fmla="*/ 1135 w 1677"/>
              <a:gd name="T83" fmla="*/ 1599 h 2327"/>
              <a:gd name="T84" fmla="*/ 1251 w 1677"/>
              <a:gd name="T85" fmla="*/ 2277 h 2327"/>
              <a:gd name="T86" fmla="*/ 1418 w 1677"/>
              <a:gd name="T87" fmla="*/ 2327 h 2327"/>
              <a:gd name="T88" fmla="*/ 1546 w 1677"/>
              <a:gd name="T89" fmla="*/ 1630 h 2327"/>
              <a:gd name="T90" fmla="*/ 1668 w 1677"/>
              <a:gd name="T91" fmla="*/ 1157 h 2327"/>
              <a:gd name="T92" fmla="*/ 1526 w 1677"/>
              <a:gd name="T93" fmla="*/ 997 h 2327"/>
              <a:gd name="T94" fmla="*/ 1203 w 1677"/>
              <a:gd name="T95" fmla="*/ 710 h 2327"/>
              <a:gd name="T96" fmla="*/ 1364 w 1677"/>
              <a:gd name="T97" fmla="*/ 937 h 2327"/>
              <a:gd name="T98" fmla="*/ 1364 w 1677"/>
              <a:gd name="T99" fmla="*/ 595 h 2327"/>
              <a:gd name="T100" fmla="*/ 1199 w 1677"/>
              <a:gd name="T101" fmla="*/ 931 h 2327"/>
              <a:gd name="T102" fmla="*/ 1028 w 1677"/>
              <a:gd name="T103" fmla="*/ 741 h 2327"/>
              <a:gd name="T104" fmla="*/ 955 w 1677"/>
              <a:gd name="T105" fmla="*/ 744 h 2327"/>
              <a:gd name="T106" fmla="*/ 820 w 1677"/>
              <a:gd name="T107" fmla="*/ 879 h 2327"/>
              <a:gd name="T108" fmla="*/ 712 w 1677"/>
              <a:gd name="T109" fmla="*/ 744 h 2327"/>
              <a:gd name="T110" fmla="*/ 642 w 1677"/>
              <a:gd name="T111" fmla="*/ 741 h 2327"/>
              <a:gd name="T112" fmla="*/ 470 w 1677"/>
              <a:gd name="T113" fmla="*/ 931 h 2327"/>
              <a:gd name="T114" fmla="*/ 616 w 1677"/>
              <a:gd name="T115" fmla="*/ 1494 h 2327"/>
              <a:gd name="T116" fmla="*/ 767 w 1677"/>
              <a:gd name="T117" fmla="*/ 2327 h 2327"/>
              <a:gd name="T118" fmla="*/ 967 w 1677"/>
              <a:gd name="T119" fmla="*/ 2267 h 2327"/>
              <a:gd name="T120" fmla="*/ 1149 w 1677"/>
              <a:gd name="T121" fmla="*/ 1373 h 2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77" h="2327">
                <a:moveTo>
                  <a:pt x="835" y="187"/>
                </a:moveTo>
                <a:cubicBezTo>
                  <a:pt x="809" y="187"/>
                  <a:pt x="787" y="166"/>
                  <a:pt x="787" y="139"/>
                </a:cubicBezTo>
                <a:cubicBezTo>
                  <a:pt x="787" y="48"/>
                  <a:pt x="787" y="48"/>
                  <a:pt x="787" y="48"/>
                </a:cubicBezTo>
                <a:cubicBezTo>
                  <a:pt x="787" y="22"/>
                  <a:pt x="809" y="0"/>
                  <a:pt x="835" y="0"/>
                </a:cubicBezTo>
                <a:cubicBezTo>
                  <a:pt x="861" y="0"/>
                  <a:pt x="883" y="22"/>
                  <a:pt x="883" y="48"/>
                </a:cubicBezTo>
                <a:cubicBezTo>
                  <a:pt x="883" y="139"/>
                  <a:pt x="883" y="139"/>
                  <a:pt x="883" y="139"/>
                </a:cubicBezTo>
                <a:cubicBezTo>
                  <a:pt x="883" y="166"/>
                  <a:pt x="861" y="187"/>
                  <a:pt x="835" y="187"/>
                </a:cubicBezTo>
                <a:close/>
                <a:moveTo>
                  <a:pt x="359" y="476"/>
                </a:moveTo>
                <a:cubicBezTo>
                  <a:pt x="359" y="502"/>
                  <a:pt x="380" y="523"/>
                  <a:pt x="406" y="523"/>
                </a:cubicBezTo>
                <a:cubicBezTo>
                  <a:pt x="499" y="523"/>
                  <a:pt x="499" y="523"/>
                  <a:pt x="499" y="523"/>
                </a:cubicBezTo>
                <a:cubicBezTo>
                  <a:pt x="525" y="523"/>
                  <a:pt x="547" y="502"/>
                  <a:pt x="547" y="476"/>
                </a:cubicBezTo>
                <a:cubicBezTo>
                  <a:pt x="547" y="449"/>
                  <a:pt x="525" y="428"/>
                  <a:pt x="499" y="428"/>
                </a:cubicBezTo>
                <a:cubicBezTo>
                  <a:pt x="406" y="428"/>
                  <a:pt x="406" y="428"/>
                  <a:pt x="406" y="428"/>
                </a:cubicBezTo>
                <a:cubicBezTo>
                  <a:pt x="380" y="428"/>
                  <a:pt x="359" y="449"/>
                  <a:pt x="359" y="476"/>
                </a:cubicBezTo>
                <a:close/>
                <a:moveTo>
                  <a:pt x="1262" y="428"/>
                </a:moveTo>
                <a:cubicBezTo>
                  <a:pt x="1170" y="428"/>
                  <a:pt x="1170" y="428"/>
                  <a:pt x="1170" y="428"/>
                </a:cubicBezTo>
                <a:cubicBezTo>
                  <a:pt x="1144" y="428"/>
                  <a:pt x="1123" y="449"/>
                  <a:pt x="1123" y="476"/>
                </a:cubicBezTo>
                <a:cubicBezTo>
                  <a:pt x="1123" y="502"/>
                  <a:pt x="1144" y="523"/>
                  <a:pt x="1170" y="523"/>
                </a:cubicBezTo>
                <a:cubicBezTo>
                  <a:pt x="1264" y="523"/>
                  <a:pt x="1264" y="523"/>
                  <a:pt x="1264" y="523"/>
                </a:cubicBezTo>
                <a:cubicBezTo>
                  <a:pt x="1276" y="523"/>
                  <a:pt x="1288" y="518"/>
                  <a:pt x="1297" y="509"/>
                </a:cubicBezTo>
                <a:cubicBezTo>
                  <a:pt x="1306" y="501"/>
                  <a:pt x="1311" y="489"/>
                  <a:pt x="1311" y="476"/>
                </a:cubicBezTo>
                <a:cubicBezTo>
                  <a:pt x="1312" y="464"/>
                  <a:pt x="1308" y="452"/>
                  <a:pt x="1299" y="443"/>
                </a:cubicBezTo>
                <a:cubicBezTo>
                  <a:pt x="1290" y="433"/>
                  <a:pt x="1277" y="428"/>
                  <a:pt x="1264" y="428"/>
                </a:cubicBezTo>
                <a:lnTo>
                  <a:pt x="1262" y="428"/>
                </a:lnTo>
                <a:close/>
                <a:moveTo>
                  <a:pt x="1138" y="125"/>
                </a:moveTo>
                <a:cubicBezTo>
                  <a:pt x="1125" y="125"/>
                  <a:pt x="1113" y="130"/>
                  <a:pt x="1104" y="139"/>
                </a:cubicBezTo>
                <a:cubicBezTo>
                  <a:pt x="1038" y="204"/>
                  <a:pt x="1038" y="204"/>
                  <a:pt x="1038" y="204"/>
                </a:cubicBezTo>
                <a:cubicBezTo>
                  <a:pt x="1019" y="222"/>
                  <a:pt x="1019" y="253"/>
                  <a:pt x="1037" y="272"/>
                </a:cubicBezTo>
                <a:cubicBezTo>
                  <a:pt x="1037" y="272"/>
                  <a:pt x="1038" y="273"/>
                  <a:pt x="1038" y="273"/>
                </a:cubicBezTo>
                <a:cubicBezTo>
                  <a:pt x="1048" y="281"/>
                  <a:pt x="1060" y="286"/>
                  <a:pt x="1072" y="286"/>
                </a:cubicBezTo>
                <a:cubicBezTo>
                  <a:pt x="1085" y="286"/>
                  <a:pt x="1097" y="281"/>
                  <a:pt x="1106" y="272"/>
                </a:cubicBezTo>
                <a:cubicBezTo>
                  <a:pt x="1171" y="207"/>
                  <a:pt x="1171" y="207"/>
                  <a:pt x="1171" y="207"/>
                </a:cubicBezTo>
                <a:cubicBezTo>
                  <a:pt x="1190" y="189"/>
                  <a:pt x="1191" y="159"/>
                  <a:pt x="1173" y="140"/>
                </a:cubicBezTo>
                <a:cubicBezTo>
                  <a:pt x="1164" y="130"/>
                  <a:pt x="1151" y="124"/>
                  <a:pt x="1137" y="125"/>
                </a:cubicBezTo>
                <a:lnTo>
                  <a:pt x="1138" y="125"/>
                </a:lnTo>
                <a:close/>
                <a:moveTo>
                  <a:pt x="565" y="139"/>
                </a:moveTo>
                <a:cubicBezTo>
                  <a:pt x="546" y="121"/>
                  <a:pt x="516" y="121"/>
                  <a:pt x="497" y="139"/>
                </a:cubicBezTo>
                <a:cubicBezTo>
                  <a:pt x="478" y="158"/>
                  <a:pt x="478" y="188"/>
                  <a:pt x="497" y="207"/>
                </a:cubicBezTo>
                <a:cubicBezTo>
                  <a:pt x="497" y="207"/>
                  <a:pt x="497" y="207"/>
                  <a:pt x="497" y="207"/>
                </a:cubicBezTo>
                <a:cubicBezTo>
                  <a:pt x="563" y="272"/>
                  <a:pt x="563" y="272"/>
                  <a:pt x="563" y="272"/>
                </a:cubicBezTo>
                <a:cubicBezTo>
                  <a:pt x="582" y="291"/>
                  <a:pt x="613" y="291"/>
                  <a:pt x="631" y="272"/>
                </a:cubicBezTo>
                <a:cubicBezTo>
                  <a:pt x="650" y="253"/>
                  <a:pt x="649" y="223"/>
                  <a:pt x="630" y="204"/>
                </a:cubicBezTo>
                <a:lnTo>
                  <a:pt x="565" y="139"/>
                </a:lnTo>
                <a:close/>
                <a:moveTo>
                  <a:pt x="631" y="483"/>
                </a:moveTo>
                <a:cubicBezTo>
                  <a:pt x="632" y="596"/>
                  <a:pt x="723" y="687"/>
                  <a:pt x="836" y="686"/>
                </a:cubicBezTo>
                <a:cubicBezTo>
                  <a:pt x="948" y="686"/>
                  <a:pt x="1039" y="594"/>
                  <a:pt x="1039" y="482"/>
                </a:cubicBezTo>
                <a:cubicBezTo>
                  <a:pt x="1038" y="370"/>
                  <a:pt x="947" y="279"/>
                  <a:pt x="835" y="279"/>
                </a:cubicBezTo>
                <a:cubicBezTo>
                  <a:pt x="723" y="279"/>
                  <a:pt x="631" y="370"/>
                  <a:pt x="631" y="483"/>
                </a:cubicBezTo>
                <a:close/>
                <a:moveTo>
                  <a:pt x="2" y="1157"/>
                </a:moveTo>
                <a:cubicBezTo>
                  <a:pt x="44" y="1527"/>
                  <a:pt x="44" y="1527"/>
                  <a:pt x="44" y="1527"/>
                </a:cubicBezTo>
                <a:cubicBezTo>
                  <a:pt x="49" y="1573"/>
                  <a:pt x="80" y="1612"/>
                  <a:pt x="123" y="1628"/>
                </a:cubicBezTo>
                <a:cubicBezTo>
                  <a:pt x="195" y="2277"/>
                  <a:pt x="195" y="2277"/>
                  <a:pt x="195" y="2277"/>
                </a:cubicBezTo>
                <a:cubicBezTo>
                  <a:pt x="198" y="2305"/>
                  <a:pt x="222" y="2326"/>
                  <a:pt x="250" y="2326"/>
                </a:cubicBezTo>
                <a:cubicBezTo>
                  <a:pt x="363" y="2326"/>
                  <a:pt x="363" y="2326"/>
                  <a:pt x="363" y="2326"/>
                </a:cubicBezTo>
                <a:cubicBezTo>
                  <a:pt x="391" y="2326"/>
                  <a:pt x="415" y="2305"/>
                  <a:pt x="418" y="2277"/>
                </a:cubicBezTo>
                <a:cubicBezTo>
                  <a:pt x="490" y="1629"/>
                  <a:pt x="490" y="1629"/>
                  <a:pt x="490" y="1629"/>
                </a:cubicBezTo>
                <a:cubicBezTo>
                  <a:pt x="506" y="1624"/>
                  <a:pt x="522" y="1614"/>
                  <a:pt x="534" y="1602"/>
                </a:cubicBezTo>
                <a:cubicBezTo>
                  <a:pt x="529" y="1554"/>
                  <a:pt x="529" y="1554"/>
                  <a:pt x="529" y="1554"/>
                </a:cubicBezTo>
                <a:cubicBezTo>
                  <a:pt x="473" y="1515"/>
                  <a:pt x="436" y="1453"/>
                  <a:pt x="429" y="1384"/>
                </a:cubicBezTo>
                <a:cubicBezTo>
                  <a:pt x="388" y="1027"/>
                  <a:pt x="388" y="1027"/>
                  <a:pt x="388" y="1027"/>
                </a:cubicBezTo>
                <a:cubicBezTo>
                  <a:pt x="321" y="1110"/>
                  <a:pt x="321" y="1110"/>
                  <a:pt x="321" y="1110"/>
                </a:cubicBezTo>
                <a:cubicBezTo>
                  <a:pt x="315" y="1118"/>
                  <a:pt x="304" y="1119"/>
                  <a:pt x="297" y="1113"/>
                </a:cubicBezTo>
                <a:cubicBezTo>
                  <a:pt x="296" y="1112"/>
                  <a:pt x="295" y="1111"/>
                  <a:pt x="294" y="1110"/>
                </a:cubicBezTo>
                <a:cubicBezTo>
                  <a:pt x="206" y="1000"/>
                  <a:pt x="206" y="1000"/>
                  <a:pt x="206" y="1000"/>
                </a:cubicBezTo>
                <a:cubicBezTo>
                  <a:pt x="204" y="998"/>
                  <a:pt x="202" y="997"/>
                  <a:pt x="200" y="997"/>
                </a:cubicBezTo>
                <a:cubicBezTo>
                  <a:pt x="144" y="997"/>
                  <a:pt x="144" y="997"/>
                  <a:pt x="144" y="997"/>
                </a:cubicBezTo>
                <a:cubicBezTo>
                  <a:pt x="65" y="998"/>
                  <a:pt x="0" y="1063"/>
                  <a:pt x="1" y="1142"/>
                </a:cubicBezTo>
                <a:cubicBezTo>
                  <a:pt x="1" y="1147"/>
                  <a:pt x="1" y="1152"/>
                  <a:pt x="2" y="1157"/>
                </a:cubicBezTo>
                <a:close/>
                <a:moveTo>
                  <a:pt x="136" y="766"/>
                </a:moveTo>
                <a:cubicBezTo>
                  <a:pt x="136" y="860"/>
                  <a:pt x="213" y="937"/>
                  <a:pt x="307" y="937"/>
                </a:cubicBezTo>
                <a:cubicBezTo>
                  <a:pt x="331" y="937"/>
                  <a:pt x="354" y="932"/>
                  <a:pt x="375" y="922"/>
                </a:cubicBezTo>
                <a:cubicBezTo>
                  <a:pt x="372" y="841"/>
                  <a:pt x="406" y="762"/>
                  <a:pt x="468" y="710"/>
                </a:cubicBezTo>
                <a:cubicBezTo>
                  <a:pt x="437" y="620"/>
                  <a:pt x="340" y="573"/>
                  <a:pt x="251" y="604"/>
                </a:cubicBezTo>
                <a:cubicBezTo>
                  <a:pt x="182" y="628"/>
                  <a:pt x="136" y="693"/>
                  <a:pt x="136" y="766"/>
                </a:cubicBezTo>
                <a:close/>
                <a:moveTo>
                  <a:pt x="1526" y="997"/>
                </a:moveTo>
                <a:cubicBezTo>
                  <a:pt x="1470" y="997"/>
                  <a:pt x="1470" y="997"/>
                  <a:pt x="1470" y="997"/>
                </a:cubicBezTo>
                <a:cubicBezTo>
                  <a:pt x="1468" y="997"/>
                  <a:pt x="1466" y="998"/>
                  <a:pt x="1465" y="999"/>
                </a:cubicBezTo>
                <a:cubicBezTo>
                  <a:pt x="1376" y="1110"/>
                  <a:pt x="1376" y="1110"/>
                  <a:pt x="1376" y="1110"/>
                </a:cubicBezTo>
                <a:cubicBezTo>
                  <a:pt x="1370" y="1117"/>
                  <a:pt x="1359" y="1119"/>
                  <a:pt x="1351" y="1112"/>
                </a:cubicBezTo>
                <a:cubicBezTo>
                  <a:pt x="1350" y="1112"/>
                  <a:pt x="1350" y="1111"/>
                  <a:pt x="1349" y="1110"/>
                </a:cubicBezTo>
                <a:cubicBezTo>
                  <a:pt x="1284" y="1029"/>
                  <a:pt x="1284" y="1029"/>
                  <a:pt x="1284" y="1029"/>
                </a:cubicBezTo>
                <a:cubicBezTo>
                  <a:pt x="1244" y="1384"/>
                  <a:pt x="1244" y="1384"/>
                  <a:pt x="1244" y="1384"/>
                </a:cubicBezTo>
                <a:cubicBezTo>
                  <a:pt x="1236" y="1453"/>
                  <a:pt x="1198" y="1516"/>
                  <a:pt x="1140" y="1556"/>
                </a:cubicBezTo>
                <a:cubicBezTo>
                  <a:pt x="1135" y="1599"/>
                  <a:pt x="1135" y="1599"/>
                  <a:pt x="1135" y="1599"/>
                </a:cubicBezTo>
                <a:cubicBezTo>
                  <a:pt x="1148" y="1612"/>
                  <a:pt x="1163" y="1622"/>
                  <a:pt x="1180" y="1629"/>
                </a:cubicBezTo>
                <a:cubicBezTo>
                  <a:pt x="1251" y="2277"/>
                  <a:pt x="1251" y="2277"/>
                  <a:pt x="1251" y="2277"/>
                </a:cubicBezTo>
                <a:cubicBezTo>
                  <a:pt x="1255" y="2305"/>
                  <a:pt x="1279" y="2327"/>
                  <a:pt x="1307" y="2327"/>
                </a:cubicBezTo>
                <a:cubicBezTo>
                  <a:pt x="1418" y="2327"/>
                  <a:pt x="1418" y="2327"/>
                  <a:pt x="1418" y="2327"/>
                </a:cubicBezTo>
                <a:cubicBezTo>
                  <a:pt x="1447" y="2327"/>
                  <a:pt x="1471" y="2305"/>
                  <a:pt x="1474" y="2277"/>
                </a:cubicBezTo>
                <a:cubicBezTo>
                  <a:pt x="1546" y="1630"/>
                  <a:pt x="1546" y="1630"/>
                  <a:pt x="1546" y="1630"/>
                </a:cubicBezTo>
                <a:cubicBezTo>
                  <a:pt x="1591" y="1614"/>
                  <a:pt x="1623" y="1575"/>
                  <a:pt x="1628" y="1527"/>
                </a:cubicBezTo>
                <a:cubicBezTo>
                  <a:pt x="1668" y="1157"/>
                  <a:pt x="1668" y="1157"/>
                  <a:pt x="1668" y="1157"/>
                </a:cubicBezTo>
                <a:cubicBezTo>
                  <a:pt x="1677" y="1078"/>
                  <a:pt x="1621" y="1007"/>
                  <a:pt x="1541" y="998"/>
                </a:cubicBezTo>
                <a:cubicBezTo>
                  <a:pt x="1536" y="997"/>
                  <a:pt x="1531" y="997"/>
                  <a:pt x="1526" y="997"/>
                </a:cubicBezTo>
                <a:close/>
                <a:moveTo>
                  <a:pt x="1364" y="595"/>
                </a:moveTo>
                <a:cubicBezTo>
                  <a:pt x="1291" y="595"/>
                  <a:pt x="1227" y="641"/>
                  <a:pt x="1203" y="710"/>
                </a:cubicBezTo>
                <a:cubicBezTo>
                  <a:pt x="1265" y="762"/>
                  <a:pt x="1299" y="841"/>
                  <a:pt x="1295" y="922"/>
                </a:cubicBezTo>
                <a:cubicBezTo>
                  <a:pt x="1317" y="932"/>
                  <a:pt x="1340" y="937"/>
                  <a:pt x="1364" y="937"/>
                </a:cubicBezTo>
                <a:cubicBezTo>
                  <a:pt x="1458" y="937"/>
                  <a:pt x="1534" y="860"/>
                  <a:pt x="1534" y="766"/>
                </a:cubicBezTo>
                <a:cubicBezTo>
                  <a:pt x="1534" y="672"/>
                  <a:pt x="1458" y="595"/>
                  <a:pt x="1364" y="595"/>
                </a:cubicBezTo>
                <a:close/>
                <a:moveTo>
                  <a:pt x="1149" y="1373"/>
                </a:moveTo>
                <a:cubicBezTo>
                  <a:pt x="1199" y="931"/>
                  <a:pt x="1199" y="931"/>
                  <a:pt x="1199" y="931"/>
                </a:cubicBezTo>
                <a:cubicBezTo>
                  <a:pt x="1209" y="837"/>
                  <a:pt x="1141" y="752"/>
                  <a:pt x="1046" y="742"/>
                </a:cubicBezTo>
                <a:cubicBezTo>
                  <a:pt x="1040" y="741"/>
                  <a:pt x="1034" y="741"/>
                  <a:pt x="1028" y="741"/>
                </a:cubicBezTo>
                <a:cubicBezTo>
                  <a:pt x="962" y="741"/>
                  <a:pt x="962" y="741"/>
                  <a:pt x="962" y="741"/>
                </a:cubicBezTo>
                <a:cubicBezTo>
                  <a:pt x="959" y="741"/>
                  <a:pt x="957" y="742"/>
                  <a:pt x="955" y="744"/>
                </a:cubicBezTo>
                <a:cubicBezTo>
                  <a:pt x="850" y="876"/>
                  <a:pt x="850" y="876"/>
                  <a:pt x="850" y="876"/>
                </a:cubicBezTo>
                <a:cubicBezTo>
                  <a:pt x="843" y="885"/>
                  <a:pt x="829" y="886"/>
                  <a:pt x="820" y="879"/>
                </a:cubicBezTo>
                <a:cubicBezTo>
                  <a:pt x="819" y="878"/>
                  <a:pt x="818" y="877"/>
                  <a:pt x="817" y="876"/>
                </a:cubicBezTo>
                <a:cubicBezTo>
                  <a:pt x="712" y="744"/>
                  <a:pt x="712" y="744"/>
                  <a:pt x="712" y="744"/>
                </a:cubicBezTo>
                <a:cubicBezTo>
                  <a:pt x="710" y="742"/>
                  <a:pt x="708" y="741"/>
                  <a:pt x="705" y="741"/>
                </a:cubicBezTo>
                <a:cubicBezTo>
                  <a:pt x="642" y="741"/>
                  <a:pt x="642" y="741"/>
                  <a:pt x="642" y="741"/>
                </a:cubicBezTo>
                <a:cubicBezTo>
                  <a:pt x="547" y="741"/>
                  <a:pt x="469" y="818"/>
                  <a:pt x="469" y="913"/>
                </a:cubicBezTo>
                <a:cubicBezTo>
                  <a:pt x="469" y="919"/>
                  <a:pt x="470" y="925"/>
                  <a:pt x="470" y="931"/>
                </a:cubicBezTo>
                <a:cubicBezTo>
                  <a:pt x="521" y="1373"/>
                  <a:pt x="521" y="1373"/>
                  <a:pt x="521" y="1373"/>
                </a:cubicBezTo>
                <a:cubicBezTo>
                  <a:pt x="527" y="1428"/>
                  <a:pt x="564" y="1475"/>
                  <a:pt x="616" y="1494"/>
                </a:cubicBezTo>
                <a:cubicBezTo>
                  <a:pt x="700" y="2267"/>
                  <a:pt x="700" y="2267"/>
                  <a:pt x="700" y="2267"/>
                </a:cubicBezTo>
                <a:cubicBezTo>
                  <a:pt x="704" y="2301"/>
                  <a:pt x="733" y="2327"/>
                  <a:pt x="767" y="2327"/>
                </a:cubicBezTo>
                <a:cubicBezTo>
                  <a:pt x="900" y="2327"/>
                  <a:pt x="900" y="2327"/>
                  <a:pt x="900" y="2327"/>
                </a:cubicBezTo>
                <a:cubicBezTo>
                  <a:pt x="934" y="2327"/>
                  <a:pt x="963" y="2301"/>
                  <a:pt x="967" y="2267"/>
                </a:cubicBezTo>
                <a:cubicBezTo>
                  <a:pt x="1051" y="1495"/>
                  <a:pt x="1051" y="1495"/>
                  <a:pt x="1051" y="1495"/>
                </a:cubicBezTo>
                <a:cubicBezTo>
                  <a:pt x="1105" y="1477"/>
                  <a:pt x="1143" y="1429"/>
                  <a:pt x="1149" y="13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0" name="Rectangle 143"/>
          <p:cNvSpPr/>
          <p:nvPr/>
        </p:nvSpPr>
        <p:spPr>
          <a:xfrm flipH="1">
            <a:off x="5087888" y="1844824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131" name="Donut 130"/>
          <p:cNvSpPr/>
          <p:nvPr/>
        </p:nvSpPr>
        <p:spPr>
          <a:xfrm flipH="1">
            <a:off x="4383802" y="1700809"/>
            <a:ext cx="881141" cy="881139"/>
          </a:xfrm>
          <a:prstGeom prst="donut">
            <a:avLst>
              <a:gd name="adj" fmla="val 10135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Rectangle 143"/>
          <p:cNvSpPr/>
          <p:nvPr/>
        </p:nvSpPr>
        <p:spPr>
          <a:xfrm flipH="1">
            <a:off x="5135196" y="2708920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Involvement of </a:t>
            </a:r>
          </a:p>
          <a:p>
            <a:pPr defTabSz="685800">
              <a:defRPr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Locals</a:t>
            </a:r>
            <a:r>
              <a:rPr lang="en-US" sz="1400" dirty="0"/>
              <a:t> </a:t>
            </a:r>
            <a:endParaRPr lang="en-US" sz="1350" dirty="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101" name="TextBox 100"/>
          <p:cNvSpPr txBox="1"/>
          <p:nvPr/>
        </p:nvSpPr>
        <p:spPr>
          <a:xfrm flipH="1">
            <a:off x="5231904" y="1924527"/>
            <a:ext cx="1832396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Sensitization </a:t>
            </a:r>
          </a:p>
        </p:txBody>
      </p:sp>
      <p:sp>
        <p:nvSpPr>
          <p:cNvPr id="108" name="Rectangle 143"/>
          <p:cNvSpPr/>
          <p:nvPr/>
        </p:nvSpPr>
        <p:spPr>
          <a:xfrm flipH="1">
            <a:off x="5087888" y="3573054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08749" y="2708921"/>
            <a:ext cx="3640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1800" b="1" dirty="0"/>
              <a:t>Involvement of </a:t>
            </a:r>
            <a:r>
              <a:rPr lang="en-US" sz="1800" b="1" dirty="0">
                <a:solidFill>
                  <a:srgbClr val="FF6600"/>
                </a:solidFill>
              </a:rPr>
              <a:t>Minbar Masjid</a:t>
            </a:r>
            <a:r>
              <a:rPr lang="en-US" sz="1800" b="1" dirty="0"/>
              <a:t>/ </a:t>
            </a:r>
            <a:r>
              <a:rPr lang="en-US" sz="1800" b="1" dirty="0">
                <a:solidFill>
                  <a:srgbClr val="FF6600"/>
                </a:solidFill>
              </a:rPr>
              <a:t>Hujra-Bethak</a:t>
            </a:r>
            <a:r>
              <a:rPr lang="en-US" sz="1800" b="1" dirty="0"/>
              <a:t>/ </a:t>
            </a:r>
            <a:r>
              <a:rPr lang="en-US" sz="1800" b="1" dirty="0">
                <a:solidFill>
                  <a:srgbClr val="FF6600"/>
                </a:solidFill>
              </a:rPr>
              <a:t>Regional local Notables</a:t>
            </a:r>
          </a:p>
        </p:txBody>
      </p:sp>
      <p:sp>
        <p:nvSpPr>
          <p:cNvPr id="121" name="TextBox 120"/>
          <p:cNvSpPr txBox="1"/>
          <p:nvPr/>
        </p:nvSpPr>
        <p:spPr>
          <a:xfrm flipH="1">
            <a:off x="5231905" y="3516398"/>
            <a:ext cx="2236645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Interaction </a:t>
            </a:r>
          </a:p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With Media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7361440" y="3501009"/>
            <a:ext cx="3687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800" b="1" dirty="0"/>
              <a:t>Press Briefing, News Tickers, pan</a:t>
            </a:r>
            <a:r>
              <a:rPr lang="en-GB" sz="1800" b="1" dirty="0"/>
              <a:t>el discussions, interviews, informative news articles etc.</a:t>
            </a:r>
            <a:endParaRPr lang="en-US" sz="1800" b="1" dirty="0"/>
          </a:p>
        </p:txBody>
      </p:sp>
      <p:sp>
        <p:nvSpPr>
          <p:cNvPr id="292" name="Oval 291"/>
          <p:cNvSpPr/>
          <p:nvPr/>
        </p:nvSpPr>
        <p:spPr>
          <a:xfrm flipH="1">
            <a:off x="4583832" y="4437112"/>
            <a:ext cx="605258" cy="60525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3" name="Rectangle 143"/>
          <p:cNvSpPr/>
          <p:nvPr/>
        </p:nvSpPr>
        <p:spPr>
          <a:xfrm flipH="1">
            <a:off x="5167392" y="4437112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183" name="Donut 182"/>
          <p:cNvSpPr/>
          <p:nvPr/>
        </p:nvSpPr>
        <p:spPr>
          <a:xfrm flipH="1">
            <a:off x="4439817" y="4293096"/>
            <a:ext cx="881141" cy="881140"/>
          </a:xfrm>
          <a:prstGeom prst="donut">
            <a:avLst>
              <a:gd name="adj" fmla="val 10135"/>
            </a:avLst>
          </a:prstGeom>
          <a:solidFill>
            <a:srgbClr val="FF63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4" name="TextBox 293"/>
          <p:cNvSpPr txBox="1"/>
          <p:nvPr/>
        </p:nvSpPr>
        <p:spPr>
          <a:xfrm flipH="1">
            <a:off x="5264942" y="4380494"/>
            <a:ext cx="183239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Advertising Agencies </a:t>
            </a:r>
          </a:p>
        </p:txBody>
      </p:sp>
      <p:sp>
        <p:nvSpPr>
          <p:cNvPr id="297" name="Rectangle 143"/>
          <p:cNvSpPr/>
          <p:nvPr/>
        </p:nvSpPr>
        <p:spPr>
          <a:xfrm flipH="1">
            <a:off x="5200430" y="5301208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96" name="TextBox 295"/>
          <p:cNvSpPr txBox="1"/>
          <p:nvPr/>
        </p:nvSpPr>
        <p:spPr>
          <a:xfrm flipH="1">
            <a:off x="5297955" y="5244590"/>
            <a:ext cx="183239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Advertisement Campaign</a:t>
            </a:r>
          </a:p>
        </p:txBody>
      </p:sp>
      <p:sp>
        <p:nvSpPr>
          <p:cNvPr id="301" name="Rectangle 143"/>
          <p:cNvSpPr/>
          <p:nvPr/>
        </p:nvSpPr>
        <p:spPr>
          <a:xfrm flipH="1">
            <a:off x="5200430" y="6180210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98" name="TextBox 297"/>
          <p:cNvSpPr txBox="1"/>
          <p:nvPr/>
        </p:nvSpPr>
        <p:spPr>
          <a:xfrm flipH="1">
            <a:off x="5381624" y="6133740"/>
            <a:ext cx="183239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Use of 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8072" y="4365105"/>
            <a:ext cx="3680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Acquiring services of </a:t>
            </a:r>
            <a:r>
              <a:rPr lang="en-US" sz="1800" b="1" dirty="0">
                <a:solidFill>
                  <a:srgbClr val="FF6600"/>
                </a:solidFill>
              </a:rPr>
              <a:t>Advertising agencies </a:t>
            </a:r>
            <a:r>
              <a:rPr lang="en-US" sz="1800" b="1" dirty="0"/>
              <a:t>as per policy of Press Information Department </a:t>
            </a:r>
          </a:p>
        </p:txBody>
      </p:sp>
      <p:sp>
        <p:nvSpPr>
          <p:cNvPr id="302" name="Rectangle 143"/>
          <p:cNvSpPr/>
          <p:nvPr/>
        </p:nvSpPr>
        <p:spPr>
          <a:xfrm flipH="1">
            <a:off x="5087888" y="985733"/>
            <a:ext cx="1896908" cy="576026"/>
          </a:xfrm>
          <a:custGeom>
            <a:avLst/>
            <a:gdLst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084172 w 2263070"/>
              <a:gd name="connsiteY2" fmla="*/ 362830 h 687216"/>
              <a:gd name="connsiteX3" fmla="*/ 2263070 w 2263070"/>
              <a:gd name="connsiteY3" fmla="*/ 687216 h 687216"/>
              <a:gd name="connsiteX4" fmla="*/ 0 w 2263070"/>
              <a:gd name="connsiteY4" fmla="*/ 687216 h 687216"/>
              <a:gd name="connsiteX5" fmla="*/ 0 w 2263070"/>
              <a:gd name="connsiteY5" fmla="*/ 0 h 687216"/>
              <a:gd name="connsiteX0" fmla="*/ 0 w 2545953"/>
              <a:gd name="connsiteY0" fmla="*/ 0 h 687216"/>
              <a:gd name="connsiteX1" fmla="*/ 2263070 w 2545953"/>
              <a:gd name="connsiteY1" fmla="*/ 0 h 687216"/>
              <a:gd name="connsiteX2" fmla="*/ 2263070 w 2545953"/>
              <a:gd name="connsiteY2" fmla="*/ 687216 h 687216"/>
              <a:gd name="connsiteX3" fmla="*/ 0 w 2545953"/>
              <a:gd name="connsiteY3" fmla="*/ 687216 h 687216"/>
              <a:gd name="connsiteX4" fmla="*/ 0 w 2545953"/>
              <a:gd name="connsiteY4" fmla="*/ 0 h 687216"/>
              <a:gd name="connsiteX0" fmla="*/ 0 w 2406114"/>
              <a:gd name="connsiteY0" fmla="*/ 0 h 687216"/>
              <a:gd name="connsiteX1" fmla="*/ 2263070 w 2406114"/>
              <a:gd name="connsiteY1" fmla="*/ 0 h 687216"/>
              <a:gd name="connsiteX2" fmla="*/ 2263070 w 2406114"/>
              <a:gd name="connsiteY2" fmla="*/ 687216 h 687216"/>
              <a:gd name="connsiteX3" fmla="*/ 0 w 2406114"/>
              <a:gd name="connsiteY3" fmla="*/ 687216 h 687216"/>
              <a:gd name="connsiteX4" fmla="*/ 0 w 2406114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  <a:gd name="connsiteX0" fmla="*/ 0 w 2263070"/>
              <a:gd name="connsiteY0" fmla="*/ 0 h 687216"/>
              <a:gd name="connsiteX1" fmla="*/ 2263070 w 2263070"/>
              <a:gd name="connsiteY1" fmla="*/ 0 h 687216"/>
              <a:gd name="connsiteX2" fmla="*/ 2263070 w 2263070"/>
              <a:gd name="connsiteY2" fmla="*/ 687216 h 687216"/>
              <a:gd name="connsiteX3" fmla="*/ 0 w 2263070"/>
              <a:gd name="connsiteY3" fmla="*/ 687216 h 687216"/>
              <a:gd name="connsiteX4" fmla="*/ 0 w 2263070"/>
              <a:gd name="connsiteY4" fmla="*/ 0 h 6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070" h="687216">
                <a:moveTo>
                  <a:pt x="0" y="0"/>
                </a:moveTo>
                <a:lnTo>
                  <a:pt x="2263070" y="0"/>
                </a:lnTo>
                <a:cubicBezTo>
                  <a:pt x="2090180" y="109772"/>
                  <a:pt x="1973498" y="458379"/>
                  <a:pt x="2263070" y="687216"/>
                </a:cubicBez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303" name="TextBox 302"/>
          <p:cNvSpPr txBox="1"/>
          <p:nvPr/>
        </p:nvSpPr>
        <p:spPr>
          <a:xfrm flipH="1">
            <a:off x="5185986" y="1009587"/>
            <a:ext cx="239009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Integrated Communication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7368073" y="6084586"/>
            <a:ext cx="3663027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800" b="1" dirty="0">
                <a:solidFill>
                  <a:srgbClr val="FF6600"/>
                </a:solidFill>
              </a:rPr>
              <a:t>YouTube, Facebook, Twitter, Website, </a:t>
            </a:r>
            <a:r>
              <a:rPr lang="en-US" sz="1800" b="1" dirty="0" err="1">
                <a:solidFill>
                  <a:srgbClr val="FF6600"/>
                </a:solidFill>
              </a:rPr>
              <a:t>WhatsApp</a:t>
            </a:r>
            <a:r>
              <a:rPr lang="en-US" sz="1800" b="1" dirty="0">
                <a:solidFill>
                  <a:srgbClr val="FF6600"/>
                </a:solidFill>
              </a:rPr>
              <a:t>, SMS</a:t>
            </a:r>
          </a:p>
        </p:txBody>
      </p:sp>
      <p:sp>
        <p:nvSpPr>
          <p:cNvPr id="305" name="Donut 304"/>
          <p:cNvSpPr/>
          <p:nvPr/>
        </p:nvSpPr>
        <p:spPr>
          <a:xfrm flipH="1">
            <a:off x="4511825" y="6021288"/>
            <a:ext cx="881141" cy="881140"/>
          </a:xfrm>
          <a:prstGeom prst="donut">
            <a:avLst>
              <a:gd name="adj" fmla="val 10135"/>
            </a:avLst>
          </a:prstGeom>
          <a:solidFill>
            <a:srgbClr val="FF63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" name="Freeform 307"/>
          <p:cNvSpPr/>
          <p:nvPr/>
        </p:nvSpPr>
        <p:spPr>
          <a:xfrm rot="15480119">
            <a:off x="3194752" y="5406887"/>
            <a:ext cx="1856057" cy="320333"/>
          </a:xfrm>
          <a:custGeom>
            <a:avLst/>
            <a:gdLst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922020 w 2514600"/>
              <a:gd name="connsiteY2" fmla="*/ 2667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3914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6596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54380 w 2514600"/>
              <a:gd name="connsiteY2" fmla="*/ 25908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1950720 w 2514600"/>
              <a:gd name="connsiteY1" fmla="*/ 426720 h 807720"/>
              <a:gd name="connsiteX2" fmla="*/ 746760 w 2514600"/>
              <a:gd name="connsiteY2" fmla="*/ 228600 h 807720"/>
              <a:gd name="connsiteX3" fmla="*/ 0 w 2514600"/>
              <a:gd name="connsiteY3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  <a:gd name="connsiteX0" fmla="*/ 2514600 w 2514600"/>
              <a:gd name="connsiteY0" fmla="*/ 0 h 807720"/>
              <a:gd name="connsiteX1" fmla="*/ 746760 w 2514600"/>
              <a:gd name="connsiteY1" fmla="*/ 228600 h 807720"/>
              <a:gd name="connsiteX2" fmla="*/ 0 w 251460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807720">
                <a:moveTo>
                  <a:pt x="2514600" y="0"/>
                </a:moveTo>
                <a:cubicBezTo>
                  <a:pt x="2062480" y="748665"/>
                  <a:pt x="1188720" y="284480"/>
                  <a:pt x="746760" y="228600"/>
                </a:cubicBezTo>
                <a:cubicBezTo>
                  <a:pt x="231140" y="147320"/>
                  <a:pt x="68580" y="462280"/>
                  <a:pt x="0" y="80772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srgbClr val="434343"/>
              </a:solidFill>
              <a:latin typeface="Calibri" panose="020F0502020204030204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AAC1388-2BDB-437C-A082-072E19D64B3F}"/>
              </a:ext>
            </a:extLst>
          </p:cNvPr>
          <p:cNvGrpSpPr/>
          <p:nvPr/>
        </p:nvGrpSpPr>
        <p:grpSpPr>
          <a:xfrm>
            <a:off x="2362200" y="-61594"/>
            <a:ext cx="8831308" cy="6666249"/>
            <a:chOff x="902923" y="333241"/>
            <a:chExt cx="8527960" cy="664918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BA97F06-5FC3-4A2C-A9F0-1C167C034EA4}"/>
                </a:ext>
              </a:extLst>
            </p:cNvPr>
            <p:cNvGrpSpPr/>
            <p:nvPr/>
          </p:nvGrpSpPr>
          <p:grpSpPr>
            <a:xfrm>
              <a:off x="5761778" y="1207790"/>
              <a:ext cx="3669105" cy="5056967"/>
              <a:chOff x="5761778" y="1147298"/>
              <a:chExt cx="3669105" cy="505696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794901" y="1147298"/>
                <a:ext cx="3635982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defTabSz="685800">
                  <a:defRPr/>
                </a:pPr>
                <a:r>
                  <a:rPr lang="en-US" sz="1800" b="1" dirty="0"/>
                  <a:t>Integrated communication Approach-with other Census activities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842210" y="1801466"/>
                <a:ext cx="3424223" cy="1200329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just" defTabSz="685800">
                  <a:defRPr/>
                </a:pPr>
                <a:r>
                  <a:rPr lang="en-US" sz="1800" b="1" dirty="0"/>
                  <a:t>Sensitization of </a:t>
                </a:r>
                <a:r>
                  <a:rPr lang="en-US" sz="1800" b="1" dirty="0">
                    <a:solidFill>
                      <a:srgbClr val="FF6600"/>
                    </a:solidFill>
                  </a:rPr>
                  <a:t>Elected representatives of Assemblies / Public Leaders / academicians and other stakeholders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761778" y="3224854"/>
                <a:ext cx="2983032" cy="334707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en-US" sz="105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94902" y="4949634"/>
                <a:ext cx="2983032" cy="334707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en-US" sz="105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01533" y="5557934"/>
                <a:ext cx="346489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1800" b="1" dirty="0"/>
                  <a:t>Advertisement Campaign </a:t>
                </a:r>
                <a:r>
                  <a:rPr lang="en-US" sz="1800" b="1" dirty="0">
                    <a:solidFill>
                      <a:srgbClr val="FF6600"/>
                    </a:solidFill>
                  </a:rPr>
                  <a:t>(Electronic, Print &amp; other Media)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EDD3DDF-17B3-4CB7-9818-C10DFF7C6407}"/>
                </a:ext>
              </a:extLst>
            </p:cNvPr>
            <p:cNvGrpSpPr/>
            <p:nvPr/>
          </p:nvGrpSpPr>
          <p:grpSpPr>
            <a:xfrm>
              <a:off x="902923" y="333241"/>
              <a:ext cx="2900504" cy="6649187"/>
              <a:chOff x="902923" y="333241"/>
              <a:chExt cx="2900504" cy="6649187"/>
            </a:xfrm>
          </p:grpSpPr>
          <p:grpSp>
            <p:nvGrpSpPr>
              <p:cNvPr id="63" name="Group 62"/>
              <p:cNvGrpSpPr/>
              <p:nvPr/>
            </p:nvGrpSpPr>
            <p:grpSpPr>
              <a:xfrm rot="16200000">
                <a:off x="839864" y="3011158"/>
                <a:ext cx="3418797" cy="602026"/>
                <a:chOff x="3198068" y="3848662"/>
                <a:chExt cx="5320032" cy="936819"/>
              </a:xfrm>
            </p:grpSpPr>
            <p:sp>
              <p:nvSpPr>
                <p:cNvPr id="92" name="Freeform 91"/>
                <p:cNvSpPr/>
                <p:nvPr/>
              </p:nvSpPr>
              <p:spPr>
                <a:xfrm>
                  <a:off x="3198068" y="3848671"/>
                  <a:ext cx="1438469" cy="936810"/>
                </a:xfrm>
                <a:custGeom>
                  <a:avLst/>
                  <a:gdLst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922020 w 2514600"/>
                    <a:gd name="connsiteY2" fmla="*/ 2667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4600" h="807720">
                      <a:moveTo>
                        <a:pt x="2514600" y="0"/>
                      </a:moveTo>
                      <a:cubicBezTo>
                        <a:pt x="2062480" y="748665"/>
                        <a:pt x="1188720" y="284480"/>
                        <a:pt x="746760" y="228600"/>
                      </a:cubicBezTo>
                      <a:cubicBezTo>
                        <a:pt x="231140" y="147320"/>
                        <a:pt x="68580" y="462280"/>
                        <a:pt x="0" y="80772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 flipH="1">
                  <a:off x="6335098" y="3848669"/>
                  <a:ext cx="2183002" cy="830011"/>
                </a:xfrm>
                <a:custGeom>
                  <a:avLst/>
                  <a:gdLst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922020 w 2514600"/>
                    <a:gd name="connsiteY2" fmla="*/ 2667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3914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6596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54380 w 2514600"/>
                    <a:gd name="connsiteY2" fmla="*/ 25908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1950720 w 2514600"/>
                    <a:gd name="connsiteY1" fmla="*/ 426720 h 807720"/>
                    <a:gd name="connsiteX2" fmla="*/ 746760 w 2514600"/>
                    <a:gd name="connsiteY2" fmla="*/ 228600 h 807720"/>
                    <a:gd name="connsiteX3" fmla="*/ 0 w 2514600"/>
                    <a:gd name="connsiteY3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  <a:gd name="connsiteX0" fmla="*/ 2514600 w 2514600"/>
                    <a:gd name="connsiteY0" fmla="*/ 0 h 807720"/>
                    <a:gd name="connsiteX1" fmla="*/ 746760 w 2514600"/>
                    <a:gd name="connsiteY1" fmla="*/ 228600 h 807720"/>
                    <a:gd name="connsiteX2" fmla="*/ 0 w 2514600"/>
                    <a:gd name="connsiteY2" fmla="*/ 807720 h 807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4600" h="807720">
                      <a:moveTo>
                        <a:pt x="2514600" y="0"/>
                      </a:moveTo>
                      <a:cubicBezTo>
                        <a:pt x="2062480" y="748665"/>
                        <a:pt x="1188720" y="284480"/>
                        <a:pt x="746760" y="228600"/>
                      </a:cubicBezTo>
                      <a:cubicBezTo>
                        <a:pt x="231140" y="147320"/>
                        <a:pt x="68580" y="462280"/>
                        <a:pt x="0" y="80772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4408593" y="3848674"/>
                  <a:ext cx="818571" cy="883353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rot="918461" flipH="1">
                  <a:off x="5809016" y="4033469"/>
                  <a:ext cx="1465959" cy="490949"/>
                </a:xfrm>
                <a:custGeom>
                  <a:avLst/>
                  <a:gdLst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  <a:gd name="connsiteX0" fmla="*/ 1219200 w 1219200"/>
                    <a:gd name="connsiteY0" fmla="*/ 0 h 739140"/>
                    <a:gd name="connsiteX1" fmla="*/ 739140 w 1219200"/>
                    <a:gd name="connsiteY1" fmla="*/ 434340 h 739140"/>
                    <a:gd name="connsiteX2" fmla="*/ 0 w 1219200"/>
                    <a:gd name="connsiteY2" fmla="*/ 739140 h 739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739140">
                      <a:moveTo>
                        <a:pt x="1219200" y="0"/>
                      </a:moveTo>
                      <a:cubicBezTo>
                        <a:pt x="1172210" y="178435"/>
                        <a:pt x="995680" y="425450"/>
                        <a:pt x="739140" y="434340"/>
                      </a:cubicBezTo>
                      <a:cubicBezTo>
                        <a:pt x="391160" y="473710"/>
                        <a:pt x="39370" y="389255"/>
                        <a:pt x="0" y="73914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 flipH="1">
                  <a:off x="5675372" y="3848662"/>
                  <a:ext cx="71144" cy="853434"/>
                </a:xfrm>
                <a:custGeom>
                  <a:avLst/>
                  <a:gdLst>
                    <a:gd name="connsiteX0" fmla="*/ 0 w 0"/>
                    <a:gd name="connsiteY0" fmla="*/ 0 h 777240"/>
                    <a:gd name="connsiteX1" fmla="*/ 0 w 0"/>
                    <a:gd name="connsiteY1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777240">
                      <a:moveTo>
                        <a:pt x="0" y="0"/>
                      </a:moveTo>
                      <a:lnTo>
                        <a:pt x="0" y="777240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5F3CC34-4819-4C79-994E-24687C064E6D}"/>
                  </a:ext>
                </a:extLst>
              </p:cNvPr>
              <p:cNvGrpSpPr/>
              <p:nvPr/>
            </p:nvGrpSpPr>
            <p:grpSpPr>
              <a:xfrm>
                <a:off x="2799889" y="333241"/>
                <a:ext cx="1003538" cy="6065716"/>
                <a:chOff x="2799889" y="333241"/>
                <a:chExt cx="1003538" cy="6065716"/>
              </a:xfrm>
            </p:grpSpPr>
            <p:sp>
              <p:nvSpPr>
                <p:cNvPr id="90" name="Donut 89"/>
                <p:cNvSpPr/>
                <p:nvPr/>
              </p:nvSpPr>
              <p:spPr>
                <a:xfrm flipH="1">
                  <a:off x="2799889" y="333241"/>
                  <a:ext cx="881142" cy="881142"/>
                </a:xfrm>
                <a:prstGeom prst="donut">
                  <a:avLst>
                    <a:gd name="adj" fmla="val 10135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 flipH="1">
                  <a:off x="2922286" y="5517817"/>
                  <a:ext cx="881141" cy="881140"/>
                </a:xfrm>
                <a:prstGeom prst="donut">
                  <a:avLst>
                    <a:gd name="adj" fmla="val 10135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2850276" y="2942575"/>
                  <a:ext cx="881141" cy="1596322"/>
                  <a:chOff x="4396243" y="-166652"/>
                  <a:chExt cx="989390" cy="1792434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 flipH="1">
                    <a:off x="4550999" y="946169"/>
                    <a:ext cx="679615" cy="6796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8" name="Donut 77"/>
                  <p:cNvSpPr/>
                  <p:nvPr/>
                </p:nvSpPr>
                <p:spPr>
                  <a:xfrm flipH="1">
                    <a:off x="4396243" y="-166652"/>
                    <a:ext cx="989390" cy="989390"/>
                  </a:xfrm>
                  <a:prstGeom prst="donut">
                    <a:avLst>
                      <a:gd name="adj" fmla="val 10135"/>
                    </a:avLst>
                  </a:prstGeom>
                  <a:solidFill>
                    <a:srgbClr val="FF631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2847998" y="3069545"/>
                  <a:ext cx="881141" cy="1618264"/>
                  <a:chOff x="4393684" y="1082011"/>
                  <a:chExt cx="989390" cy="1817076"/>
                </a:xfrm>
              </p:grpSpPr>
              <p:sp>
                <p:nvSpPr>
                  <p:cNvPr id="82" name="Donut 81"/>
                  <p:cNvSpPr/>
                  <p:nvPr/>
                </p:nvSpPr>
                <p:spPr>
                  <a:xfrm flipH="1">
                    <a:off x="4393684" y="1909697"/>
                    <a:ext cx="989390" cy="989390"/>
                  </a:xfrm>
                  <a:prstGeom prst="donut">
                    <a:avLst>
                      <a:gd name="adj" fmla="val 10135"/>
                    </a:avLst>
                  </a:prstGeom>
                  <a:solidFill>
                    <a:srgbClr val="00B0F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 flipH="1">
                    <a:off x="4550930" y="1082011"/>
                    <a:ext cx="679615" cy="6796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2811099" y="1193811"/>
                  <a:ext cx="881140" cy="881120"/>
                  <a:chOff x="4353262" y="77900"/>
                  <a:chExt cx="989390" cy="989391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 flipH="1">
                    <a:off x="4503934" y="210804"/>
                    <a:ext cx="679614" cy="67961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6" name="Donut 85"/>
                  <p:cNvSpPr/>
                  <p:nvPr/>
                </p:nvSpPr>
                <p:spPr>
                  <a:xfrm flipH="1">
                    <a:off x="4353262" y="77900"/>
                    <a:ext cx="989390" cy="989391"/>
                  </a:xfrm>
                  <a:prstGeom prst="donut">
                    <a:avLst>
                      <a:gd name="adj" fmla="val 10135"/>
                    </a:avLst>
                  </a:prstGeom>
                  <a:solidFill>
                    <a:srgbClr val="FF631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69" name="Group 68"/>
              <p:cNvGrpSpPr/>
              <p:nvPr/>
            </p:nvGrpSpPr>
            <p:grpSpPr>
              <a:xfrm flipH="1">
                <a:off x="902923" y="753184"/>
                <a:ext cx="1430296" cy="6229244"/>
                <a:chOff x="4437170" y="340158"/>
                <a:chExt cx="701281" cy="3054229"/>
              </a:xfrm>
            </p:grpSpPr>
            <p:sp>
              <p:nvSpPr>
                <p:cNvPr id="70" name="Donut 69"/>
                <p:cNvSpPr/>
                <p:nvPr/>
              </p:nvSpPr>
              <p:spPr>
                <a:xfrm flipH="1">
                  <a:off x="4437170" y="340158"/>
                  <a:ext cx="701281" cy="3054229"/>
                </a:xfrm>
                <a:prstGeom prst="donut">
                  <a:avLst>
                    <a:gd name="adj" fmla="val 10135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 flipH="1">
                  <a:off x="4499224" y="418911"/>
                  <a:ext cx="577173" cy="289705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306" name="Oval 305"/>
          <p:cNvSpPr/>
          <p:nvPr/>
        </p:nvSpPr>
        <p:spPr>
          <a:xfrm flipH="1">
            <a:off x="4626646" y="5295134"/>
            <a:ext cx="605258" cy="60525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" name="Oval 306"/>
          <p:cNvSpPr/>
          <p:nvPr/>
        </p:nvSpPr>
        <p:spPr>
          <a:xfrm flipH="1">
            <a:off x="4626646" y="6165304"/>
            <a:ext cx="605258" cy="60525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" name="TextBox 308"/>
          <p:cNvSpPr txBox="1"/>
          <p:nvPr/>
        </p:nvSpPr>
        <p:spPr>
          <a:xfrm rot="16200000" flipH="1">
            <a:off x="316657" y="3135908"/>
            <a:ext cx="58611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Communication Strategy-</a:t>
            </a:r>
          </a:p>
          <a:p>
            <a:pPr algn="ctr" defTabSz="685800">
              <a:defRPr/>
            </a:pPr>
            <a:r>
              <a:rPr 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Proposals 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2" y="2805554"/>
            <a:ext cx="298419" cy="40742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6272468"/>
            <a:ext cx="369184" cy="39689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82" y="5433492"/>
            <a:ext cx="517415" cy="37177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36" y="3655024"/>
            <a:ext cx="423650" cy="451764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4581128"/>
            <a:ext cx="463061" cy="330054"/>
          </a:xfrm>
          <a:prstGeom prst="rect">
            <a:avLst/>
          </a:prstGeom>
        </p:spPr>
      </p:pic>
      <p:pic>
        <p:nvPicPr>
          <p:cNvPr id="311" name="Picture 310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3" y="1071132"/>
            <a:ext cx="466941" cy="341644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7" y="275371"/>
            <a:ext cx="493687" cy="306792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AAB9B6-0CD1-406B-B96D-1CEDF883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sp>
        <p:nvSpPr>
          <p:cNvPr id="75" name="Action Button: Home 74">
            <a:hlinkClick r:id="rId9" action="ppaction://hlinksldjump" highlightClick="1"/>
          </p:cNvPr>
          <p:cNvSpPr/>
          <p:nvPr/>
        </p:nvSpPr>
        <p:spPr>
          <a:xfrm>
            <a:off x="11494412" y="6282611"/>
            <a:ext cx="603410" cy="501646"/>
          </a:xfrm>
          <a:prstGeom prst="actionButtonHom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ction Button: Home 75">
            <a:hlinkClick r:id="rId10" action="ppaction://hlinksldjump" highlightClick="1"/>
          </p:cNvPr>
          <p:cNvSpPr/>
          <p:nvPr/>
        </p:nvSpPr>
        <p:spPr>
          <a:xfrm>
            <a:off x="11887198" y="6337022"/>
            <a:ext cx="266701" cy="3844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/>
              <a:t>Comparative Study of Data Collection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69144" y="1171818"/>
          <a:ext cx="10696827" cy="5881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0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340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Country Name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Population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(Mil)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Areas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(Mil sq. KM)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Literacy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Rate (%)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2437AC"/>
                          </a:solidFill>
                        </a:rPr>
                        <a:t>Enumeration Methods</a:t>
                      </a:r>
                      <a:endParaRPr lang="en-US" sz="19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Field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Staff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Time</a:t>
                      </a:r>
                      <a:r>
                        <a:rPr lang="en-US" sz="1500" b="1" baseline="0" dirty="0" smtClean="0"/>
                        <a:t> Duration</a:t>
                      </a:r>
                    </a:p>
                    <a:p>
                      <a:pPr algn="ctr"/>
                      <a:r>
                        <a:rPr lang="en-US" sz="1500" b="1" baseline="0" dirty="0" smtClean="0"/>
                        <a:t>(Days)</a:t>
                      </a:r>
                      <a:br>
                        <a:rPr lang="en-US" sz="1500" b="1" baseline="0" dirty="0" smtClean="0"/>
                      </a:b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Usage of Registers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Self. Enumeration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Tablet Based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PAPI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OCR/ICR</a:t>
                      </a:r>
                      <a:endParaRPr lang="en-US" sz="1500" b="1" dirty="0"/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700" b="1" dirty="0"/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Iran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(2016)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79.9</a:t>
                      </a: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900" dirty="0" smtClean="0"/>
                        <a:t>1.65</a:t>
                      </a: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85.5</a:t>
                      </a: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b="1" dirty="0" smtClean="0">
                          <a:solidFill>
                            <a:srgbClr val="26864D"/>
                          </a:solidFill>
                        </a:rPr>
                        <a:t>√</a:t>
                      </a:r>
                      <a:endParaRPr lang="en-US" sz="2300" b="1" dirty="0">
                        <a:solidFill>
                          <a:srgbClr val="26864D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100" dirty="0">
                        <a:solidFill>
                          <a:srgbClr val="FF00FF"/>
                        </a:solidFill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40,300</a:t>
                      </a:r>
                      <a:endParaRPr lang="en-US" sz="1900" dirty="0"/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60</a:t>
                      </a:r>
                      <a:endParaRPr lang="en-US" sz="1900" dirty="0"/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Turkey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(2011)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82.0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0.78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94.11</a:t>
                      </a:r>
                      <a:br>
                        <a:rPr lang="en-US" sz="1900" dirty="0" smtClean="0"/>
                      </a:b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l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3,600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/>
                        <a:t>90</a:t>
                      </a:r>
                      <a:endParaRPr 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noProof="0" dirty="0" smtClean="0">
                          <a:solidFill>
                            <a:srgbClr val="7030A0"/>
                          </a:solidFill>
                          <a:hlinkClick r:id="rId3" action="ppaction://hlinksldjump"/>
                        </a:rPr>
                        <a:t>√</a:t>
                      </a:r>
                      <a:endParaRPr lang="en-US" sz="2300" kern="1200" noProof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31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Egypt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(2017)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40.0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900" dirty="0" smtClean="0"/>
                        <a:t>1.01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71.2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b="1" dirty="0" smtClean="0">
                          <a:solidFill>
                            <a:srgbClr val="26864D"/>
                          </a:solidFill>
                        </a:rPr>
                        <a:t>√</a:t>
                      </a:r>
                      <a:endParaRPr lang="en-US" sz="2300" b="1" dirty="0">
                        <a:solidFill>
                          <a:srgbClr val="26864D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35,000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900" kern="1200" dirty="0" smtClean="0"/>
                        <a:t>60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31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Bangladesh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(2011)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161.7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900" dirty="0" smtClean="0"/>
                        <a:t>0.15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58.8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/>
                        <a:t>-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?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900" kern="1200" dirty="0" smtClean="0"/>
                        <a:t>15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Australia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solidFill>
                            <a:srgbClr val="2437AC"/>
                          </a:solidFill>
                        </a:rPr>
                        <a:t>(2016)</a:t>
                      </a:r>
                      <a:endParaRPr lang="en-US" sz="1700" b="1" dirty="0">
                        <a:solidFill>
                          <a:srgbClr val="2437AC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 smtClean="0"/>
                        <a:t>23.4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900" dirty="0" smtClean="0"/>
                        <a:t>7.69</a:t>
                      </a: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2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/>
                        <a:t>99.0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900" dirty="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b="1" dirty="0" smtClean="0">
                          <a:solidFill>
                            <a:srgbClr val="26864D"/>
                          </a:solidFill>
                        </a:rPr>
                        <a:t>√</a:t>
                      </a:r>
                      <a:endParaRPr lang="en-US" sz="2300" b="1" dirty="0">
                        <a:solidFill>
                          <a:srgbClr val="26864D"/>
                        </a:solidFill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 smtClean="0">
                          <a:solidFill>
                            <a:srgbClr val="4476B2"/>
                          </a:solidFill>
                        </a:rPr>
                        <a:t>√</a:t>
                      </a:r>
                      <a:endParaRPr lang="en-US" sz="2300" b="1" kern="1200" dirty="0">
                        <a:solidFill>
                          <a:srgbClr val="4476B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/>
                        <a:t>-</a:t>
                      </a:r>
                      <a:endParaRPr lang="en-US" sz="2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algn="ctr" defTabSz="931095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900" kern="1200" dirty="0" smtClean="0"/>
                        <a:t>?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/>
                        <a:t>45</a:t>
                      </a:r>
                      <a:endParaRPr 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ctr" defTabSz="9310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hlinkClick r:id="rId4" action="ppaction://hlinksldjump"/>
                        </a:rPr>
                        <a:t>√</a:t>
                      </a:r>
                      <a:endParaRPr kumimoji="0" lang="en-US" sz="2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IRAN">
            <a:extLst>
              <a:ext uri="{FF2B5EF4-FFF2-40B4-BE49-F238E27FC236}">
                <a16:creationId xmlns:a16="http://schemas.microsoft.com/office/drawing/2014/main" id="{0081442C-4F87-44B9-93CC-9099B544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3" y="2530395"/>
            <a:ext cx="650529" cy="5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PBS-Office-Work\Census-work\Presentations\Final_Presentation\Tur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9" y="3384053"/>
            <a:ext cx="698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Flag-map of Egypt.svg - Wikimedia Commons | Egypt, Egypt map, Egypt 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5" y="4377912"/>
            <a:ext cx="573397" cy="3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lag Map of Bangladesh | Free Vector Maps | Map vector, Bangladesh flag,  Vector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4" y="5074011"/>
            <a:ext cx="647897" cy="4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g Map of Australia | Free Vector Maps | Australia map, Map vector, Australia 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3" y="5965367"/>
            <a:ext cx="601265" cy="4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2902"/>
            <a:r>
              <a:rPr lang="en-US" dirty="0"/>
              <a:t>Pakistan Bureau of Statistics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290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2902"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Action Button: Home 11">
            <a:hlinkClick r:id="rId10" action="ppaction://hlinksldjump" highlightClick="1"/>
          </p:cNvPr>
          <p:cNvSpPr/>
          <p:nvPr/>
        </p:nvSpPr>
        <p:spPr>
          <a:xfrm>
            <a:off x="11412301" y="6337738"/>
            <a:ext cx="838200" cy="4843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2259"/>
            <a:ext cx="11506200" cy="5027541"/>
          </a:xfrm>
        </p:spPr>
        <p:txBody>
          <a:bodyPr>
            <a:noAutofit/>
          </a:bodyPr>
          <a:lstStyle/>
          <a:p>
            <a:r>
              <a:rPr lang="en-US" b="1" dirty="0"/>
              <a:t>First Digital Census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b="1" dirty="0"/>
              <a:t>Census Exercise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dirty="0"/>
              <a:t>18 months/540 days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dirty="0"/>
              <a:t>Initiation April 2021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dirty="0"/>
              <a:t>Result to Election Commission by Dec </a:t>
            </a:r>
            <a:r>
              <a:rPr lang="en-US" dirty="0" smtClean="0"/>
              <a:t>2022</a:t>
            </a:r>
            <a:endParaRPr lang="en-US" sz="1800" dirty="0"/>
          </a:p>
          <a:p>
            <a:pPr algn="just"/>
            <a:r>
              <a:rPr lang="en-US" sz="2800" dirty="0"/>
              <a:t>Establishment of </a:t>
            </a:r>
            <a:r>
              <a:rPr lang="en-US" sz="2800" b="1" dirty="0">
                <a:solidFill>
                  <a:srgbClr val="FF6600"/>
                </a:solidFill>
              </a:rPr>
              <a:t>National Census Coordination Centre (N3C</a:t>
            </a:r>
            <a:r>
              <a:rPr lang="en-US" sz="2800" b="1" dirty="0" smtClean="0">
                <a:solidFill>
                  <a:srgbClr val="FF6600"/>
                </a:solidFill>
              </a:rPr>
              <a:t>)</a:t>
            </a:r>
            <a:endParaRPr lang="en-US" sz="2800" b="1" dirty="0">
              <a:solidFill>
                <a:srgbClr val="FF6600"/>
              </a:solidFill>
            </a:endParaRPr>
          </a:p>
          <a:p>
            <a:pPr algn="just"/>
            <a:r>
              <a:rPr lang="en-US" sz="2800" dirty="0"/>
              <a:t>Online Census Monitoring </a:t>
            </a:r>
            <a:r>
              <a:rPr lang="en-US" sz="2800" dirty="0" smtClean="0"/>
              <a:t>Dashboards</a:t>
            </a:r>
            <a:endParaRPr lang="en-US" sz="2800" dirty="0"/>
          </a:p>
          <a:p>
            <a:pPr algn="just"/>
            <a:r>
              <a:rPr lang="en-US" sz="2800" dirty="0"/>
              <a:t>Conducting Pilot Surveys </a:t>
            </a:r>
          </a:p>
          <a:p>
            <a:pPr algn="just"/>
            <a:r>
              <a:rPr lang="en-US" sz="2800" dirty="0"/>
              <a:t>Innovative Approach for Post Enumeration Survey (</a:t>
            </a:r>
            <a:r>
              <a:rPr lang="en-GB" sz="2800" dirty="0"/>
              <a:t>Computer Assisted Telephone Interviewing - CATI)</a:t>
            </a:r>
          </a:p>
          <a:p>
            <a:pPr marL="0" indent="0" algn="just">
              <a:buNone/>
            </a:pPr>
            <a:endParaRPr lang="x-non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03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051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US" sz="3600" b="1" dirty="0" smtClean="0"/>
              <a:t>MAIN RECOMMENDATIONS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06200" y="134725"/>
            <a:ext cx="524066" cy="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33" y="1004770"/>
            <a:ext cx="11506200" cy="502754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Project Based Approach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Project Management Unit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Detailed </a:t>
            </a:r>
            <a:r>
              <a:rPr lang="en-US" dirty="0" smtClean="0"/>
              <a:t>Work plan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Dedicated Team </a:t>
            </a:r>
          </a:p>
          <a:p>
            <a:r>
              <a:rPr lang="en-US" b="1" dirty="0">
                <a:solidFill>
                  <a:srgbClr val="FF6600"/>
                </a:solidFill>
              </a:rPr>
              <a:t>Stakeholder Engagement</a:t>
            </a:r>
            <a:endParaRPr lang="en-GB" b="1" dirty="0">
              <a:solidFill>
                <a:srgbClr val="FF66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Provincial Government/Line Departments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Security Agencies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Partnership with NADRA, HEC etc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b="1" dirty="0">
                <a:solidFill>
                  <a:srgbClr val="FF6600"/>
                </a:solidFill>
              </a:rPr>
              <a:t>Emphasis 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Communications Strategy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Training of Enumerators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 algn="just">
              <a:buNone/>
            </a:pPr>
            <a:endParaRPr lang="x-non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03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051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US" sz="3600" b="1" dirty="0" smtClean="0"/>
              <a:t>TERMS OF REFERENCE 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06200" y="134725"/>
            <a:ext cx="524066" cy="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GB" sz="3600" b="1" dirty="0"/>
              <a:t>ROAD MAP FOR RECOMMENDATIONS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2400" y="159874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156503"/>
            <a:ext cx="11811000" cy="559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/>
              <a:t>Six  </a:t>
            </a:r>
            <a:r>
              <a:rPr lang="en-GB" sz="2800" b="1" dirty="0"/>
              <a:t>meetings of the Advisory Committee for 7</a:t>
            </a:r>
            <a:r>
              <a:rPr lang="en-GB" sz="2800" b="1" baseline="30000" dirty="0"/>
              <a:t>th</a:t>
            </a:r>
            <a:r>
              <a:rPr lang="en-GB" sz="2800" b="1" dirty="0"/>
              <a:t> </a:t>
            </a:r>
            <a:r>
              <a:rPr lang="en-GB" sz="2800" b="1" dirty="0" smtClean="0"/>
              <a:t>Population</a:t>
            </a:r>
          </a:p>
          <a:p>
            <a:pPr algn="just">
              <a:lnSpc>
                <a:spcPct val="150000"/>
              </a:lnSpc>
            </a:pPr>
            <a:r>
              <a:rPr lang="en-GB" sz="2800" b="1" dirty="0" smtClean="0"/>
              <a:t>       and </a:t>
            </a:r>
            <a:r>
              <a:rPr lang="en-GB" sz="2800" b="1" dirty="0"/>
              <a:t>Housing Census – </a:t>
            </a:r>
            <a:r>
              <a:rPr lang="en-GB" sz="2800" b="1" dirty="0">
                <a:solidFill>
                  <a:srgbClr val="0000FF"/>
                </a:solidFill>
              </a:rPr>
              <a:t>Digital </a:t>
            </a:r>
            <a:r>
              <a:rPr lang="en-GB" sz="2800" b="1" dirty="0" smtClean="0">
                <a:solidFill>
                  <a:srgbClr val="0000FF"/>
                </a:solidFill>
              </a:rPr>
              <a:t>Census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Dedicated </a:t>
            </a:r>
            <a:r>
              <a:rPr lang="en-US" sz="2800" b="1" dirty="0">
                <a:solidFill>
                  <a:srgbClr val="FF6600"/>
                </a:solidFill>
                <a:hlinkClick r:id="rId4" action="ppaction://hlinkfile"/>
              </a:rPr>
              <a:t>Census Planning Unit </a:t>
            </a:r>
            <a:r>
              <a:rPr lang="en-US" sz="2800" b="1" dirty="0"/>
              <a:t>established to facilitate Advisory </a:t>
            </a:r>
            <a:r>
              <a:rPr lang="en-US" sz="2800" b="1" dirty="0" smtClean="0"/>
              <a:t>Committee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/>
              <a:t>Detailed deliberations were made on each TOR and</a:t>
            </a:r>
          </a:p>
          <a:p>
            <a:pPr algn="just">
              <a:lnSpc>
                <a:spcPct val="150000"/>
              </a:lnSpc>
            </a:pPr>
            <a:r>
              <a:rPr lang="en-GB" sz="2800" b="1" dirty="0"/>
              <a:t>     </a:t>
            </a:r>
            <a:r>
              <a:rPr lang="en-GB" sz="2800" b="1" dirty="0">
                <a:hlinkClick r:id="rId5" action="ppaction://hlinksldjump"/>
              </a:rPr>
              <a:t>working groups </a:t>
            </a:r>
            <a:r>
              <a:rPr lang="en-GB" sz="2800" b="1" dirty="0"/>
              <a:t>constituted for finalization of recommendations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Draft </a:t>
            </a:r>
            <a:r>
              <a:rPr lang="en-US" sz="2800" b="1" dirty="0"/>
              <a:t>outlines of the Chapters of each TOR prepared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DD57ED-83D6-41A6-A0B9-34F4D800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08" y="1600200"/>
            <a:ext cx="2171700" cy="16002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0866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10" y="88404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GB" sz="3600" b="1" dirty="0" smtClean="0"/>
              <a:t>ROAD MAP FOR RECOMMENDATIONS  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610833" y="110970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090" y="992173"/>
            <a:ext cx="11734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</a:rPr>
              <a:t>Forensic audit of Census-2017 processes </a:t>
            </a:r>
          </a:p>
          <a:p>
            <a:pPr marL="779362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Minutes of the Sub- Committee of the Governing Council </a:t>
            </a:r>
          </a:p>
          <a:p>
            <a:pPr marL="779362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International / National Observers Reports</a:t>
            </a:r>
          </a:p>
          <a:p>
            <a:pPr marL="779362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Proceedings  of Provincial  Technical Committees </a:t>
            </a:r>
          </a:p>
          <a:p>
            <a:pPr marL="779362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Press Clipping, Articles and  Social Media </a:t>
            </a:r>
          </a:p>
          <a:p>
            <a:pPr marL="779362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PBS Technical Evaluation Report </a:t>
            </a:r>
            <a:endParaRPr lang="en-US" sz="3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Identification of </a:t>
            </a:r>
            <a:r>
              <a:rPr lang="en-US" sz="2800" b="1" dirty="0" smtClean="0">
                <a:solidFill>
                  <a:srgbClr val="FF6600"/>
                </a:solidFill>
              </a:rPr>
              <a:t>issues</a:t>
            </a:r>
            <a:r>
              <a:rPr lang="en-US" sz="2800" b="1" dirty="0" smtClean="0"/>
              <a:t> </a:t>
            </a:r>
            <a:r>
              <a:rPr lang="en-US" sz="2800" dirty="0" smtClean="0"/>
              <a:t>/ concerns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Study of </a:t>
            </a:r>
            <a:r>
              <a:rPr lang="en-US" sz="2800" b="1" dirty="0">
                <a:solidFill>
                  <a:srgbClr val="FF6600"/>
                </a:solidFill>
              </a:rPr>
              <a:t>UN Principles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</a:rPr>
              <a:t>Comparative Studies </a:t>
            </a:r>
            <a:r>
              <a:rPr lang="en-US" sz="2800" b="1" dirty="0" smtClean="0"/>
              <a:t>(</a:t>
            </a:r>
            <a:r>
              <a:rPr lang="en-US" sz="2800" dirty="0" smtClean="0"/>
              <a:t>Regionally/Globally)</a:t>
            </a:r>
            <a:r>
              <a:rPr lang="en-US" sz="2800" b="1" dirty="0" smtClean="0">
                <a:solidFill>
                  <a:srgbClr val="FF6600"/>
                </a:solidFill>
              </a:rPr>
              <a:t> </a:t>
            </a:r>
            <a:r>
              <a:rPr lang="en-US" sz="2800" dirty="0" smtClean="0"/>
              <a:t>for adoption of best practices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Engagement with </a:t>
            </a:r>
            <a:r>
              <a:rPr lang="en-US" sz="2800" b="1" dirty="0" smtClean="0">
                <a:solidFill>
                  <a:srgbClr val="FF6600"/>
                </a:solidFill>
              </a:rPr>
              <a:t>HEC,</a:t>
            </a:r>
            <a:r>
              <a:rPr lang="en-US" sz="2800" b="1" dirty="0" smtClean="0"/>
              <a:t> </a:t>
            </a:r>
            <a:r>
              <a:rPr lang="en-US" sz="2800" dirty="0" smtClean="0"/>
              <a:t>M/o </a:t>
            </a:r>
            <a:r>
              <a:rPr lang="en-US" sz="2800" dirty="0">
                <a:solidFill>
                  <a:srgbClr val="FF6600"/>
                </a:solidFill>
              </a:rPr>
              <a:t>I</a:t>
            </a:r>
            <a:r>
              <a:rPr lang="en-US" sz="2800" b="1" dirty="0">
                <a:solidFill>
                  <a:srgbClr val="FF6600"/>
                </a:solidFill>
              </a:rPr>
              <a:t>nformation and Broadcasting &amp; </a:t>
            </a:r>
            <a:r>
              <a:rPr lang="en-US" sz="2800" b="1" dirty="0" smtClean="0">
                <a:solidFill>
                  <a:srgbClr val="FF6600"/>
                </a:solidFill>
              </a:rPr>
              <a:t>NADRA</a:t>
            </a:r>
            <a:endParaRPr lang="en-US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86D6B2-4DA3-453F-82B9-B0C748DD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Pakistan Bureau of Statistics (PBS)</a:t>
            </a:r>
          </a:p>
        </p:txBody>
      </p:sp>
      <p:pic>
        <p:nvPicPr>
          <p:cNvPr id="8" name="Picture 7" descr="2017 Census of Pakistan - Wikiped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135599"/>
            <a:ext cx="2085833" cy="19886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ndroid Development | Best Practices | by Niharika Arora | ProAndroidDev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84" y="3505200"/>
            <a:ext cx="1900249" cy="1708371"/>
          </a:xfrm>
          <a:prstGeom prst="rect">
            <a:avLst/>
          </a:prstGeom>
          <a:ln w="38100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95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10" y="88404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/>
              <a:t> </a:t>
            </a:r>
            <a:r>
              <a:rPr lang="en-US" sz="3600" b="1" dirty="0">
                <a:solidFill>
                  <a:schemeClr val="bg1"/>
                </a:solidFill>
              </a:rPr>
              <a:t>ISSUES / </a:t>
            </a:r>
            <a:r>
              <a:rPr lang="en-US" sz="3600" b="1" dirty="0" smtClean="0">
                <a:solidFill>
                  <a:schemeClr val="bg1"/>
                </a:solidFill>
              </a:rPr>
              <a:t>CONCERNS- CENSUS-2017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610833" y="110970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673" y="1014328"/>
            <a:ext cx="11539633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Pilot Census </a:t>
            </a:r>
            <a:r>
              <a:rPr lang="en-US" sz="2800" dirty="0"/>
              <a:t>was not conducted </a:t>
            </a:r>
          </a:p>
          <a:p>
            <a:pPr marL="3429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Census in </a:t>
            </a:r>
            <a:r>
              <a:rPr lang="en-US" sz="2800" b="1" dirty="0" smtClean="0">
                <a:solidFill>
                  <a:srgbClr val="FF6600"/>
                </a:solidFill>
              </a:rPr>
              <a:t>phases</a:t>
            </a:r>
            <a:endParaRPr lang="en-US" sz="2800" b="1" dirty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rgbClr val="FF6600"/>
                </a:solidFill>
              </a:rPr>
              <a:t>old questionnaire</a:t>
            </a:r>
            <a:r>
              <a:rPr lang="en-US" sz="2800" dirty="0" smtClean="0"/>
              <a:t>-2008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Non </a:t>
            </a:r>
            <a:r>
              <a:rPr lang="en-US" sz="2800" dirty="0"/>
              <a:t>availability of </a:t>
            </a:r>
            <a:r>
              <a:rPr lang="en-US" sz="2800" b="1" dirty="0">
                <a:solidFill>
                  <a:srgbClr val="FF6600"/>
                </a:solidFill>
              </a:rPr>
              <a:t>updated maps 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Dropping of </a:t>
            </a:r>
            <a:r>
              <a:rPr lang="en-US" sz="2800" b="1" dirty="0">
                <a:solidFill>
                  <a:srgbClr val="FF6600"/>
                </a:solidFill>
              </a:rPr>
              <a:t>Form-2A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Manual</a:t>
            </a:r>
            <a:r>
              <a:rPr lang="en-US" sz="2800" dirty="0"/>
              <a:t> Data collection </a:t>
            </a:r>
          </a:p>
          <a:p>
            <a:pPr marL="893662" lvl="1" indent="-45720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en-GB" sz="2800" dirty="0" smtClean="0"/>
              <a:t>Traditional </a:t>
            </a:r>
            <a:r>
              <a:rPr lang="en-GB" sz="2800" b="1" dirty="0">
                <a:solidFill>
                  <a:srgbClr val="0000FF"/>
                </a:solidFill>
              </a:rPr>
              <a:t>monitoring </a:t>
            </a:r>
            <a:r>
              <a:rPr lang="en-US" sz="2800" b="1" dirty="0">
                <a:solidFill>
                  <a:srgbClr val="0000FF"/>
                </a:solidFill>
              </a:rPr>
              <a:t>mechanism </a:t>
            </a:r>
          </a:p>
          <a:p>
            <a:pPr marL="893662" lvl="1" indent="-45720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en-US" sz="2800" dirty="0" smtClean="0"/>
              <a:t>Absence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rgbClr val="FF6600"/>
                </a:solidFill>
              </a:rPr>
              <a:t>Prompt Messaging System</a:t>
            </a:r>
          </a:p>
          <a:p>
            <a:pPr marL="893662" lvl="1" indent="-45720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en-US" sz="2800" dirty="0"/>
              <a:t>Non- Usage of </a:t>
            </a:r>
            <a:r>
              <a:rPr lang="en-US" sz="2800" b="1" dirty="0">
                <a:solidFill>
                  <a:srgbClr val="FF6600"/>
                </a:solidFill>
              </a:rPr>
              <a:t>GIS </a:t>
            </a:r>
            <a:r>
              <a:rPr lang="en-US" sz="2800" b="1" dirty="0" smtClean="0">
                <a:solidFill>
                  <a:srgbClr val="FF6600"/>
                </a:solidFill>
              </a:rPr>
              <a:t>Technology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mechanism  to evaluate </a:t>
            </a:r>
            <a:r>
              <a:rPr lang="en-US" sz="2800" b="1" dirty="0">
                <a:solidFill>
                  <a:srgbClr val="FF6600"/>
                </a:solidFill>
              </a:rPr>
              <a:t>Field Quality Control </a:t>
            </a:r>
            <a:r>
              <a:rPr lang="en-US" sz="2800" b="1" dirty="0">
                <a:solidFill>
                  <a:srgbClr val="0000FF"/>
                </a:solidFill>
              </a:rPr>
              <a:t>(FQCs)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forms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</a:rPr>
              <a:t>Post </a:t>
            </a:r>
            <a:r>
              <a:rPr lang="en-US" sz="2800" b="1" dirty="0">
                <a:solidFill>
                  <a:srgbClr val="FF6600"/>
                </a:solidFill>
              </a:rPr>
              <a:t>Enumeration Survey </a:t>
            </a:r>
            <a:r>
              <a:rPr lang="en-US" sz="2800" dirty="0"/>
              <a:t>not conducted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86D6B2-4DA3-453F-82B9-B0C748DD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2785281" cy="16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82" y="3843624"/>
            <a:ext cx="2752299" cy="15739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34747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6475738</TotalTime>
  <Words>4472</Words>
  <Application>Microsoft Office PowerPoint</Application>
  <PresentationFormat>Widescreen</PresentationFormat>
  <Paragraphs>1613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</vt:lpstr>
      <vt:lpstr>Eras Bold ITC</vt:lpstr>
      <vt:lpstr>Eras Demi ITC</vt:lpstr>
      <vt:lpstr>Eras Light ITC</vt:lpstr>
      <vt:lpstr>Tahoma</vt:lpstr>
      <vt:lpstr>Times New Roman</vt:lpstr>
      <vt:lpstr>Wingdings</vt:lpstr>
      <vt:lpstr>Office Theme</vt:lpstr>
      <vt:lpstr> MEETING OF THE COMMITTEE FOR RECOMMENDATIONS &amp; ADOPTION OF BEST PRACTICES FOR UPCOMING POPULATION CENSUS   15.07.2021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Comparative Study of Data Collection</vt:lpstr>
      <vt:lpstr>PowerPoint Presentation</vt:lpstr>
      <vt:lpstr>PowerPoint Presentation</vt:lpstr>
      <vt:lpstr>PowerPoint Presentation</vt:lpstr>
      <vt:lpstr>Comparative Study of Data Collection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</dc:creator>
  <cp:lastModifiedBy>Rabia Awan</cp:lastModifiedBy>
  <cp:revision>3071</cp:revision>
  <cp:lastPrinted>2021-05-07T03:31:52Z</cp:lastPrinted>
  <dcterms:created xsi:type="dcterms:W3CDTF">2006-08-16T00:00:00Z</dcterms:created>
  <dcterms:modified xsi:type="dcterms:W3CDTF">2021-07-15T09:01:58Z</dcterms:modified>
</cp:coreProperties>
</file>