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1235" r:id="rId3"/>
    <p:sldId id="1240" r:id="rId4"/>
    <p:sldId id="1233" r:id="rId5"/>
    <p:sldId id="1228" r:id="rId6"/>
    <p:sldId id="1243" r:id="rId7"/>
    <p:sldId id="1236" r:id="rId8"/>
    <p:sldId id="1244" r:id="rId9"/>
    <p:sldId id="1245" r:id="rId10"/>
    <p:sldId id="1246" r:id="rId11"/>
    <p:sldId id="1247" r:id="rId12"/>
    <p:sldId id="1250" r:id="rId13"/>
    <p:sldId id="1249" r:id="rId14"/>
    <p:sldId id="1251" r:id="rId15"/>
    <p:sldId id="1252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0066FF"/>
    <a:srgbClr val="6E97C8"/>
    <a:srgbClr val="FFFF99"/>
    <a:srgbClr val="007A37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3" autoAdjust="0"/>
    <p:restoredTop sz="99692" autoAdjust="0"/>
  </p:normalViewPr>
  <p:slideViewPr>
    <p:cSldViewPr>
      <p:cViewPr varScale="1">
        <p:scale>
          <a:sx n="70" d="100"/>
          <a:sy n="70" d="100"/>
        </p:scale>
        <p:origin x="76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81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3E5FF-C6E3-4200-8F33-5E50BF9526F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72A5AD-B653-4228-8019-CAE89F68C191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0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Minister, PD&amp;SI</a:t>
          </a:r>
        </a:p>
        <a:p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Minister, Punjab</a:t>
          </a:r>
        </a:p>
        <a:p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Minister, Sindh</a:t>
          </a:r>
        </a:p>
        <a:p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Minister, Balochistan</a:t>
          </a:r>
        </a:p>
        <a:p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Minister, KP</a:t>
          </a:r>
        </a:p>
        <a:p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Minister, GB</a:t>
          </a:r>
        </a:p>
        <a:p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Minister, AJ&amp;K</a:t>
          </a:r>
          <a:endParaRPr lang="en-US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DF72E373-6421-46F8-B6E4-4DDC3A859A40}" type="parTrans" cxnId="{F109472F-BBB7-421B-A56F-AC1A7915CE7C}">
      <dgm:prSet/>
      <dgm:spPr/>
      <dgm:t>
        <a:bodyPr/>
        <a:lstStyle/>
        <a:p>
          <a:endParaRPr lang="en-US"/>
        </a:p>
      </dgm:t>
    </dgm:pt>
    <dgm:pt modelId="{05EAE231-9F1E-433B-95AA-8556E3B992E2}" type="sibTrans" cxnId="{F109472F-BBB7-421B-A56F-AC1A7915CE7C}">
      <dgm:prSet/>
      <dgm:spPr/>
      <dgm:t>
        <a:bodyPr/>
        <a:lstStyle/>
        <a:p>
          <a:endParaRPr lang="en-US"/>
        </a:p>
      </dgm:t>
    </dgm:pt>
    <dgm:pt modelId="{A7DF6AE4-CBA0-41E3-9C72-02BA8CDE87B6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Secretary, AJ&amp;K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715C3CB6-E2B3-4268-91A9-D85BF7985B6B}" type="parTrans" cxnId="{3FA3207A-4221-4913-B570-249788168AD1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6000">
            <a:solidFill>
              <a:schemeClr val="tx1"/>
            </a:solidFill>
          </a:endParaRPr>
        </a:p>
      </dgm:t>
    </dgm:pt>
    <dgm:pt modelId="{44F34B6C-1ACB-4810-BEE6-2206C510CA63}" type="sibTrans" cxnId="{3FA3207A-4221-4913-B570-249788168AD1}">
      <dgm:prSet/>
      <dgm:spPr/>
      <dgm:t>
        <a:bodyPr/>
        <a:lstStyle/>
        <a:p>
          <a:endParaRPr lang="en-US"/>
        </a:p>
      </dgm:t>
    </dgm:pt>
    <dgm:pt modelId="{8D6AD78E-0E60-400B-B072-E2C52730F5BB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Secretary, GB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E48982A6-6C20-498B-9E55-17AC44283735}" type="parTrans" cxnId="{2775EEEF-7DB8-4AB8-907B-E0B68686118A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6000">
            <a:solidFill>
              <a:schemeClr val="tx1"/>
            </a:solidFill>
          </a:endParaRPr>
        </a:p>
      </dgm:t>
    </dgm:pt>
    <dgm:pt modelId="{85637226-A69C-44DF-9333-B7F99B21323C}" type="sibTrans" cxnId="{2775EEEF-7DB8-4AB8-907B-E0B68686118A}">
      <dgm:prSet/>
      <dgm:spPr/>
      <dgm:t>
        <a:bodyPr/>
        <a:lstStyle/>
        <a:p>
          <a:endParaRPr lang="en-US"/>
        </a:p>
      </dgm:t>
    </dgm:pt>
    <dgm:pt modelId="{8346C013-82B6-495F-8F74-9C86E88D9D1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0" lvl="0" algn="ctr" defTabSz="6223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Forum for Oversee Coordination and Management of Census and Policy decisions</a:t>
          </a:r>
          <a:endParaRPr lang="en-US" sz="18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38299E10-EC05-4555-B77C-021A4401B19B}" type="parTrans" cxnId="{3CD64E4D-0662-4CCE-8646-AA65C1794FB8}">
      <dgm:prSet/>
      <dgm:spPr/>
      <dgm:t>
        <a:bodyPr/>
        <a:lstStyle/>
        <a:p>
          <a:endParaRPr lang="en-US"/>
        </a:p>
      </dgm:t>
    </dgm:pt>
    <dgm:pt modelId="{EAE7E311-929D-4D85-A2EA-9BB17F016EB5}" type="sibTrans" cxnId="{3CD64E4D-0662-4CCE-8646-AA65C1794FB8}">
      <dgm:prSet/>
      <dgm:spPr/>
      <dgm:t>
        <a:bodyPr/>
        <a:lstStyle/>
        <a:p>
          <a:endParaRPr lang="en-US"/>
        </a:p>
      </dgm:t>
    </dgm:pt>
    <dgm:pt modelId="{B5519A0D-D02D-4654-8DBD-3A6893811747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Census Commissioner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29180100-66AB-4F87-A4AE-CAA68DE9AAAF}" type="parTrans" cxnId="{9331ED52-E835-4827-ACB7-BF2D945535F6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6000">
            <a:solidFill>
              <a:schemeClr val="tx1"/>
            </a:solidFill>
          </a:endParaRPr>
        </a:p>
      </dgm:t>
    </dgm:pt>
    <dgm:pt modelId="{16B7A7F0-B752-4AC5-87AB-0D22D2605274}" type="sibTrans" cxnId="{9331ED52-E835-4827-ACB7-BF2D945535F6}">
      <dgm:prSet/>
      <dgm:spPr/>
      <dgm:t>
        <a:bodyPr/>
        <a:lstStyle/>
        <a:p>
          <a:endParaRPr lang="en-US"/>
        </a:p>
      </dgm:t>
    </dgm:pt>
    <dgm:pt modelId="{2253C45E-F535-426D-AC71-98FC8940D593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Secretary,</a:t>
          </a:r>
        </a:p>
        <a:p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Punjab  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1AB02884-F5BE-48EE-80DB-69519DEEB9EC}" type="parTrans" cxnId="{530BA591-C23C-41CC-A8DB-D18883B32414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6000">
            <a:solidFill>
              <a:schemeClr val="tx1"/>
            </a:solidFill>
          </a:endParaRPr>
        </a:p>
      </dgm:t>
    </dgm:pt>
    <dgm:pt modelId="{DFFF0CB0-6F72-42F1-B3A1-7D6CFE7FD607}" type="sibTrans" cxnId="{530BA591-C23C-41CC-A8DB-D18883B32414}">
      <dgm:prSet/>
      <dgm:spPr/>
      <dgm:t>
        <a:bodyPr/>
        <a:lstStyle/>
        <a:p>
          <a:endParaRPr lang="en-US"/>
        </a:p>
      </dgm:t>
    </dgm:pt>
    <dgm:pt modelId="{2B299FDF-7379-4BB8-AA46-2148F27F1F81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Secretary, </a:t>
          </a:r>
        </a:p>
        <a:p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Sindh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0EEC5779-E9E8-4477-B783-16AC45CCD6D6}" type="parTrans" cxnId="{105DC879-490C-400C-BE1C-67F1463E9633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6000">
            <a:solidFill>
              <a:schemeClr val="tx1"/>
            </a:solidFill>
          </a:endParaRPr>
        </a:p>
      </dgm:t>
    </dgm:pt>
    <dgm:pt modelId="{659CCDC0-C086-4E17-A49D-650E26A01571}" type="sibTrans" cxnId="{105DC879-490C-400C-BE1C-67F1463E9633}">
      <dgm:prSet/>
      <dgm:spPr/>
      <dgm:t>
        <a:bodyPr/>
        <a:lstStyle/>
        <a:p>
          <a:endParaRPr lang="en-US"/>
        </a:p>
      </dgm:t>
    </dgm:pt>
    <dgm:pt modelId="{F103C151-24C3-4890-AAFC-C38F6A1667D2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Secretary, KP 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B714BB2E-B5D9-41FB-8196-F0D77A108D2A}" type="parTrans" cxnId="{9E461D07-A8DE-4446-96AE-89C6A7430D8B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6000">
            <a:solidFill>
              <a:schemeClr val="tx1"/>
            </a:solidFill>
          </a:endParaRPr>
        </a:p>
      </dgm:t>
    </dgm:pt>
    <dgm:pt modelId="{FF3632A4-8658-4D9F-80A5-493A753E5113}" type="sibTrans" cxnId="{9E461D07-A8DE-4446-96AE-89C6A7430D8B}">
      <dgm:prSet/>
      <dgm:spPr/>
      <dgm:t>
        <a:bodyPr/>
        <a:lstStyle/>
        <a:p>
          <a:endParaRPr lang="en-US"/>
        </a:p>
      </dgm:t>
    </dgm:pt>
    <dgm:pt modelId="{8D15D8A5-BB78-4239-AE6C-A91E0131BE4B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Secretary Balochistan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DED7B1C3-8982-4736-93E2-2ADD1593E006}" type="parTrans" cxnId="{86F25342-8A6D-4AF0-91EF-66B038FEF871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6000">
            <a:solidFill>
              <a:schemeClr val="tx1"/>
            </a:solidFill>
          </a:endParaRPr>
        </a:p>
      </dgm:t>
    </dgm:pt>
    <dgm:pt modelId="{6BEAB242-1661-45A5-B379-225C3A362E4D}" type="sibTrans" cxnId="{86F25342-8A6D-4AF0-91EF-66B038FEF871}">
      <dgm:prSet/>
      <dgm:spPr/>
      <dgm:t>
        <a:bodyPr/>
        <a:lstStyle/>
        <a:p>
          <a:endParaRPr lang="en-US"/>
        </a:p>
      </dgm:t>
    </dgm:pt>
    <dgm:pt modelId="{A27FCE0A-CCFE-40E8-B3C9-CC149790D7B1}" type="asst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Provincial Census Commissioner (PBS)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196CFC08-F295-47FD-82D8-9D6A888A6B54}" type="parTrans" cxnId="{DDD4D0ED-67B9-4E67-9F33-0082B95E71E7}">
      <dgm:prSet/>
      <dgm:spPr/>
      <dgm:t>
        <a:bodyPr/>
        <a:lstStyle/>
        <a:p>
          <a:endParaRPr lang="en-US"/>
        </a:p>
      </dgm:t>
    </dgm:pt>
    <dgm:pt modelId="{714E98A0-86E5-481E-9BB7-E08FAB88DC9D}" type="sibTrans" cxnId="{DDD4D0ED-67B9-4E67-9F33-0082B95E71E7}">
      <dgm:prSet/>
      <dgm:spPr/>
      <dgm:t>
        <a:bodyPr/>
        <a:lstStyle/>
        <a:p>
          <a:endParaRPr lang="en-US"/>
        </a:p>
      </dgm:t>
    </dgm:pt>
    <dgm:pt modelId="{31F643B1-9620-43D6-9A5B-04FE7DDC3890}" type="pres">
      <dgm:prSet presAssocID="{5D53E5FF-C6E3-4200-8F33-5E50BF9526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0CEE614-01A9-43FB-8573-07F7953B94A8}" type="pres">
      <dgm:prSet presAssocID="{8346C013-82B6-495F-8F74-9C86E88D9D1A}" presName="hierRoot1" presStyleCnt="0">
        <dgm:presLayoutVars>
          <dgm:hierBranch val="init"/>
        </dgm:presLayoutVars>
      </dgm:prSet>
      <dgm:spPr/>
    </dgm:pt>
    <dgm:pt modelId="{EA20EEB8-D01B-4271-9C72-D2041403DFDF}" type="pres">
      <dgm:prSet presAssocID="{8346C013-82B6-495F-8F74-9C86E88D9D1A}" presName="rootComposite1" presStyleCnt="0"/>
      <dgm:spPr/>
    </dgm:pt>
    <dgm:pt modelId="{C171B4BF-0C4E-4F85-BFE7-2C274094669F}" type="pres">
      <dgm:prSet presAssocID="{8346C013-82B6-495F-8F74-9C86E88D9D1A}" presName="rootText1" presStyleLbl="node0" presStyleIdx="0" presStyleCnt="2" custScaleX="268002" custScaleY="234758" custLinFactY="13178" custLinFactNeighborX="-373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BF4F86-E175-47D5-8F4D-7AE6BC3F83FF}" type="pres">
      <dgm:prSet presAssocID="{8346C013-82B6-495F-8F74-9C86E88D9D1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34C5761-9D3B-4CF6-BC3E-7154DB193B08}" type="pres">
      <dgm:prSet presAssocID="{8346C013-82B6-495F-8F74-9C86E88D9D1A}" presName="hierChild2" presStyleCnt="0"/>
      <dgm:spPr/>
    </dgm:pt>
    <dgm:pt modelId="{B56CAF90-B10C-4637-8F37-70AC6720C040}" type="pres">
      <dgm:prSet presAssocID="{8346C013-82B6-495F-8F74-9C86E88D9D1A}" presName="hierChild3" presStyleCnt="0"/>
      <dgm:spPr/>
    </dgm:pt>
    <dgm:pt modelId="{AFF324B6-5688-4360-B02E-4C6FA83F94A1}" type="pres">
      <dgm:prSet presAssocID="{3A72A5AD-B653-4228-8019-CAE89F68C191}" presName="hierRoot1" presStyleCnt="0">
        <dgm:presLayoutVars>
          <dgm:hierBranch val="init"/>
        </dgm:presLayoutVars>
      </dgm:prSet>
      <dgm:spPr/>
    </dgm:pt>
    <dgm:pt modelId="{F4EA0E67-0485-45C6-AC2E-D256B45AB084}" type="pres">
      <dgm:prSet presAssocID="{3A72A5AD-B653-4228-8019-CAE89F68C191}" presName="rootComposite1" presStyleCnt="0"/>
      <dgm:spPr/>
    </dgm:pt>
    <dgm:pt modelId="{95F2977E-D98D-4F95-8F56-1577F71B8E9D}" type="pres">
      <dgm:prSet presAssocID="{3A72A5AD-B653-4228-8019-CAE89F68C191}" presName="rootText1" presStyleLbl="node0" presStyleIdx="1" presStyleCnt="2" custScaleX="209678" custScaleY="410022" custLinFactNeighborX="5231" custLinFactNeighborY="-945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54C74E-7AEC-4800-9BA7-C4A7A9FEB134}" type="pres">
      <dgm:prSet presAssocID="{3A72A5AD-B653-4228-8019-CAE89F68C19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4A38213-0FD4-43F2-8CB9-302A03246097}" type="pres">
      <dgm:prSet presAssocID="{3A72A5AD-B653-4228-8019-CAE89F68C191}" presName="hierChild2" presStyleCnt="0"/>
      <dgm:spPr/>
    </dgm:pt>
    <dgm:pt modelId="{9C77099F-1867-4F1E-B1A5-4B5D92E17FEF}" type="pres">
      <dgm:prSet presAssocID="{29180100-66AB-4F87-A4AE-CAA68DE9AAAF}" presName="Name37" presStyleLbl="parChTrans1D2" presStyleIdx="0" presStyleCnt="7"/>
      <dgm:spPr/>
      <dgm:t>
        <a:bodyPr/>
        <a:lstStyle/>
        <a:p>
          <a:endParaRPr lang="en-US"/>
        </a:p>
      </dgm:t>
    </dgm:pt>
    <dgm:pt modelId="{964B15AA-5D33-417F-9E5B-A41FE9CE7B84}" type="pres">
      <dgm:prSet presAssocID="{B5519A0D-D02D-4654-8DBD-3A6893811747}" presName="hierRoot2" presStyleCnt="0">
        <dgm:presLayoutVars>
          <dgm:hierBranch val="init"/>
        </dgm:presLayoutVars>
      </dgm:prSet>
      <dgm:spPr/>
    </dgm:pt>
    <dgm:pt modelId="{6E3E5A1F-1974-4292-A04E-EF61E852BC3B}" type="pres">
      <dgm:prSet presAssocID="{B5519A0D-D02D-4654-8DBD-3A6893811747}" presName="rootComposite" presStyleCnt="0"/>
      <dgm:spPr/>
    </dgm:pt>
    <dgm:pt modelId="{AE53E11A-BA9F-4E1D-BF78-73739077FF78}" type="pres">
      <dgm:prSet presAssocID="{B5519A0D-D02D-4654-8DBD-3A6893811747}" presName="rootText" presStyleLbl="node2" presStyleIdx="0" presStyleCnt="7" custLinFactNeighborX="5015" custLinFactNeighborY="-6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0BA860-230C-4B16-AC52-2ADDF7EC008F}" type="pres">
      <dgm:prSet presAssocID="{B5519A0D-D02D-4654-8DBD-3A6893811747}" presName="rootConnector" presStyleLbl="node2" presStyleIdx="0" presStyleCnt="7"/>
      <dgm:spPr/>
      <dgm:t>
        <a:bodyPr/>
        <a:lstStyle/>
        <a:p>
          <a:endParaRPr lang="en-US"/>
        </a:p>
      </dgm:t>
    </dgm:pt>
    <dgm:pt modelId="{9D961034-3883-4D84-BAF8-53991966D713}" type="pres">
      <dgm:prSet presAssocID="{B5519A0D-D02D-4654-8DBD-3A6893811747}" presName="hierChild4" presStyleCnt="0"/>
      <dgm:spPr/>
    </dgm:pt>
    <dgm:pt modelId="{AF4DE036-FBE8-434C-B26E-199D62126086}" type="pres">
      <dgm:prSet presAssocID="{B5519A0D-D02D-4654-8DBD-3A6893811747}" presName="hierChild5" presStyleCnt="0"/>
      <dgm:spPr/>
    </dgm:pt>
    <dgm:pt modelId="{4C594D0B-BCE7-4A61-A119-3F7A486B3241}" type="pres">
      <dgm:prSet presAssocID="{196CFC08-F295-47FD-82D8-9D6A888A6B54}" presName="Name111" presStyleLbl="parChTrans1D3" presStyleIdx="0" presStyleCnt="1"/>
      <dgm:spPr/>
      <dgm:t>
        <a:bodyPr/>
        <a:lstStyle/>
        <a:p>
          <a:endParaRPr lang="en-US"/>
        </a:p>
      </dgm:t>
    </dgm:pt>
    <dgm:pt modelId="{5264DD37-2FE4-4AAF-BCC7-12A047EFDE3E}" type="pres">
      <dgm:prSet presAssocID="{A27FCE0A-CCFE-40E8-B3C9-CC149790D7B1}" presName="hierRoot3" presStyleCnt="0">
        <dgm:presLayoutVars>
          <dgm:hierBranch val="init"/>
        </dgm:presLayoutVars>
      </dgm:prSet>
      <dgm:spPr/>
    </dgm:pt>
    <dgm:pt modelId="{C4F3FB96-B7FA-45CF-B35B-127EE1D3F885}" type="pres">
      <dgm:prSet presAssocID="{A27FCE0A-CCFE-40E8-B3C9-CC149790D7B1}" presName="rootComposite3" presStyleCnt="0"/>
      <dgm:spPr/>
    </dgm:pt>
    <dgm:pt modelId="{917C7C17-9707-4D09-9C63-12E7C14D0A73}" type="pres">
      <dgm:prSet presAssocID="{A27FCE0A-CCFE-40E8-B3C9-CC149790D7B1}" presName="rootText3" presStyleLbl="asst2" presStyleIdx="0" presStyleCnt="1" custScaleY="158566" custLinFactNeighborX="91433" custLinFactNeighborY="283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611F30-346E-4B8C-9A4B-F3A12FF0B37F}" type="pres">
      <dgm:prSet presAssocID="{A27FCE0A-CCFE-40E8-B3C9-CC149790D7B1}" presName="rootConnector3" presStyleLbl="asst2" presStyleIdx="0" presStyleCnt="1"/>
      <dgm:spPr/>
      <dgm:t>
        <a:bodyPr/>
        <a:lstStyle/>
        <a:p>
          <a:endParaRPr lang="en-US"/>
        </a:p>
      </dgm:t>
    </dgm:pt>
    <dgm:pt modelId="{F84816F6-9396-4562-B54A-4E8F75E2BDE8}" type="pres">
      <dgm:prSet presAssocID="{A27FCE0A-CCFE-40E8-B3C9-CC149790D7B1}" presName="hierChild6" presStyleCnt="0"/>
      <dgm:spPr/>
    </dgm:pt>
    <dgm:pt modelId="{D06046BE-E65B-4BE6-AD2F-5C3A05C77D6F}" type="pres">
      <dgm:prSet presAssocID="{A27FCE0A-CCFE-40E8-B3C9-CC149790D7B1}" presName="hierChild7" presStyleCnt="0"/>
      <dgm:spPr/>
    </dgm:pt>
    <dgm:pt modelId="{F4DF280A-5FB2-43FA-A1FA-9A29A392F8C1}" type="pres">
      <dgm:prSet presAssocID="{1AB02884-F5BE-48EE-80DB-69519DEEB9EC}" presName="Name37" presStyleLbl="parChTrans1D2" presStyleIdx="1" presStyleCnt="7"/>
      <dgm:spPr/>
      <dgm:t>
        <a:bodyPr/>
        <a:lstStyle/>
        <a:p>
          <a:endParaRPr lang="en-US"/>
        </a:p>
      </dgm:t>
    </dgm:pt>
    <dgm:pt modelId="{4CB7CF23-5AC2-4B82-8785-9F9EF3B3E0AF}" type="pres">
      <dgm:prSet presAssocID="{2253C45E-F535-426D-AC71-98FC8940D593}" presName="hierRoot2" presStyleCnt="0">
        <dgm:presLayoutVars>
          <dgm:hierBranch val="init"/>
        </dgm:presLayoutVars>
      </dgm:prSet>
      <dgm:spPr/>
    </dgm:pt>
    <dgm:pt modelId="{AC2D06E0-71B1-4E5C-A94F-A1EFD606166B}" type="pres">
      <dgm:prSet presAssocID="{2253C45E-F535-426D-AC71-98FC8940D593}" presName="rootComposite" presStyleCnt="0"/>
      <dgm:spPr/>
    </dgm:pt>
    <dgm:pt modelId="{45CA952A-CABF-4881-9F8E-D770F5B590EB}" type="pres">
      <dgm:prSet presAssocID="{2253C45E-F535-426D-AC71-98FC8940D593}" presName="rootText" presStyleLbl="node2" presStyleIdx="1" presStyleCnt="7" custScaleY="141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106B58-F407-4337-8F5A-A17D328EC618}" type="pres">
      <dgm:prSet presAssocID="{2253C45E-F535-426D-AC71-98FC8940D593}" presName="rootConnector" presStyleLbl="node2" presStyleIdx="1" presStyleCnt="7"/>
      <dgm:spPr/>
      <dgm:t>
        <a:bodyPr/>
        <a:lstStyle/>
        <a:p>
          <a:endParaRPr lang="en-US"/>
        </a:p>
      </dgm:t>
    </dgm:pt>
    <dgm:pt modelId="{BD7EDA9E-BA09-48A5-AEFA-3336595A9DE7}" type="pres">
      <dgm:prSet presAssocID="{2253C45E-F535-426D-AC71-98FC8940D593}" presName="hierChild4" presStyleCnt="0"/>
      <dgm:spPr/>
    </dgm:pt>
    <dgm:pt modelId="{8EE022C2-4CB4-4DCB-9233-89E1A8185B58}" type="pres">
      <dgm:prSet presAssocID="{2253C45E-F535-426D-AC71-98FC8940D593}" presName="hierChild5" presStyleCnt="0"/>
      <dgm:spPr/>
    </dgm:pt>
    <dgm:pt modelId="{2D4BE084-B60C-47BF-BCBF-B7DF2DDB1A0D}" type="pres">
      <dgm:prSet presAssocID="{0EEC5779-E9E8-4477-B783-16AC45CCD6D6}" presName="Name37" presStyleLbl="parChTrans1D2" presStyleIdx="2" presStyleCnt="7"/>
      <dgm:spPr/>
      <dgm:t>
        <a:bodyPr/>
        <a:lstStyle/>
        <a:p>
          <a:endParaRPr lang="en-US"/>
        </a:p>
      </dgm:t>
    </dgm:pt>
    <dgm:pt modelId="{C6C3CD9F-461B-43FA-B335-C71AEF0AFA57}" type="pres">
      <dgm:prSet presAssocID="{2B299FDF-7379-4BB8-AA46-2148F27F1F81}" presName="hierRoot2" presStyleCnt="0">
        <dgm:presLayoutVars>
          <dgm:hierBranch val="init"/>
        </dgm:presLayoutVars>
      </dgm:prSet>
      <dgm:spPr/>
    </dgm:pt>
    <dgm:pt modelId="{D5CE4BF3-28E0-43AD-ADDB-81BA70E3D5B7}" type="pres">
      <dgm:prSet presAssocID="{2B299FDF-7379-4BB8-AA46-2148F27F1F81}" presName="rootComposite" presStyleCnt="0"/>
      <dgm:spPr/>
    </dgm:pt>
    <dgm:pt modelId="{A1DDCCF2-001E-4083-8720-7C8BB6E192D1}" type="pres">
      <dgm:prSet presAssocID="{2B299FDF-7379-4BB8-AA46-2148F27F1F81}" presName="rootText" presStyleLbl="node2" presStyleIdx="2" presStyleCnt="7" custScaleY="141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B5AD77-A10E-4673-9F18-4AE3B0D8D5AB}" type="pres">
      <dgm:prSet presAssocID="{2B299FDF-7379-4BB8-AA46-2148F27F1F81}" presName="rootConnector" presStyleLbl="node2" presStyleIdx="2" presStyleCnt="7"/>
      <dgm:spPr/>
      <dgm:t>
        <a:bodyPr/>
        <a:lstStyle/>
        <a:p>
          <a:endParaRPr lang="en-US"/>
        </a:p>
      </dgm:t>
    </dgm:pt>
    <dgm:pt modelId="{59EC9D32-2412-4900-AB04-9750D94602DC}" type="pres">
      <dgm:prSet presAssocID="{2B299FDF-7379-4BB8-AA46-2148F27F1F81}" presName="hierChild4" presStyleCnt="0"/>
      <dgm:spPr/>
    </dgm:pt>
    <dgm:pt modelId="{C3FC74B6-A78A-4E50-A9D3-415F5BB189AC}" type="pres">
      <dgm:prSet presAssocID="{2B299FDF-7379-4BB8-AA46-2148F27F1F81}" presName="hierChild5" presStyleCnt="0"/>
      <dgm:spPr/>
    </dgm:pt>
    <dgm:pt modelId="{13817B9F-2595-4025-AAAE-CD5D092BD4E7}" type="pres">
      <dgm:prSet presAssocID="{B714BB2E-B5D9-41FB-8196-F0D77A108D2A}" presName="Name37" presStyleLbl="parChTrans1D2" presStyleIdx="3" presStyleCnt="7"/>
      <dgm:spPr/>
      <dgm:t>
        <a:bodyPr/>
        <a:lstStyle/>
        <a:p>
          <a:endParaRPr lang="en-US"/>
        </a:p>
      </dgm:t>
    </dgm:pt>
    <dgm:pt modelId="{EC04D9F5-D987-47A7-AF73-767BFF3BBE63}" type="pres">
      <dgm:prSet presAssocID="{F103C151-24C3-4890-AAFC-C38F6A1667D2}" presName="hierRoot2" presStyleCnt="0">
        <dgm:presLayoutVars>
          <dgm:hierBranch val="init"/>
        </dgm:presLayoutVars>
      </dgm:prSet>
      <dgm:spPr/>
    </dgm:pt>
    <dgm:pt modelId="{2C1122DB-F505-46C1-B768-B4D536CA4C2A}" type="pres">
      <dgm:prSet presAssocID="{F103C151-24C3-4890-AAFC-C38F6A1667D2}" presName="rootComposite" presStyleCnt="0"/>
      <dgm:spPr/>
    </dgm:pt>
    <dgm:pt modelId="{035C810F-9BF4-4752-AAB1-2889973E5F00}" type="pres">
      <dgm:prSet presAssocID="{F103C151-24C3-4890-AAFC-C38F6A1667D2}" presName="rootText" presStyleLbl="node2" presStyleIdx="3" presStyleCnt="7" custScaleY="151396" custLinFactNeighborX="-9391" custLinFactNeighborY="24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576D53-C278-4F07-956D-CEEC78C9E564}" type="pres">
      <dgm:prSet presAssocID="{F103C151-24C3-4890-AAFC-C38F6A1667D2}" presName="rootConnector" presStyleLbl="node2" presStyleIdx="3" presStyleCnt="7"/>
      <dgm:spPr/>
      <dgm:t>
        <a:bodyPr/>
        <a:lstStyle/>
        <a:p>
          <a:endParaRPr lang="en-US"/>
        </a:p>
      </dgm:t>
    </dgm:pt>
    <dgm:pt modelId="{38A9E777-22D1-41F2-A683-A00EF3B2A480}" type="pres">
      <dgm:prSet presAssocID="{F103C151-24C3-4890-AAFC-C38F6A1667D2}" presName="hierChild4" presStyleCnt="0"/>
      <dgm:spPr/>
    </dgm:pt>
    <dgm:pt modelId="{C98BBF46-EE13-4F2A-B387-10CEAEB101FB}" type="pres">
      <dgm:prSet presAssocID="{F103C151-24C3-4890-AAFC-C38F6A1667D2}" presName="hierChild5" presStyleCnt="0"/>
      <dgm:spPr/>
    </dgm:pt>
    <dgm:pt modelId="{F57B0F3D-4C7C-43CC-87EE-12F199F4D586}" type="pres">
      <dgm:prSet presAssocID="{DED7B1C3-8982-4736-93E2-2ADD1593E006}" presName="Name37" presStyleLbl="parChTrans1D2" presStyleIdx="4" presStyleCnt="7"/>
      <dgm:spPr/>
      <dgm:t>
        <a:bodyPr/>
        <a:lstStyle/>
        <a:p>
          <a:endParaRPr lang="en-US"/>
        </a:p>
      </dgm:t>
    </dgm:pt>
    <dgm:pt modelId="{0654A77E-4D03-45A3-8390-2F84C616953B}" type="pres">
      <dgm:prSet presAssocID="{8D15D8A5-BB78-4239-AE6C-A91E0131BE4B}" presName="hierRoot2" presStyleCnt="0">
        <dgm:presLayoutVars>
          <dgm:hierBranch val="init"/>
        </dgm:presLayoutVars>
      </dgm:prSet>
      <dgm:spPr/>
    </dgm:pt>
    <dgm:pt modelId="{1C670308-984C-468B-BC7A-B39375975937}" type="pres">
      <dgm:prSet presAssocID="{8D15D8A5-BB78-4239-AE6C-A91E0131BE4B}" presName="rootComposite" presStyleCnt="0"/>
      <dgm:spPr/>
    </dgm:pt>
    <dgm:pt modelId="{D66A2639-7C1E-443F-AECB-4F89D6F1210D}" type="pres">
      <dgm:prSet presAssocID="{8D15D8A5-BB78-4239-AE6C-A91E0131BE4B}" presName="rootText" presStyleLbl="node2" presStyleIdx="4" presStyleCnt="7" custLinFactNeighborX="2972" custLinFactNeighborY="24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094BDA-D52B-415A-B93B-51808485A647}" type="pres">
      <dgm:prSet presAssocID="{8D15D8A5-BB78-4239-AE6C-A91E0131BE4B}" presName="rootConnector" presStyleLbl="node2" presStyleIdx="4" presStyleCnt="7"/>
      <dgm:spPr/>
      <dgm:t>
        <a:bodyPr/>
        <a:lstStyle/>
        <a:p>
          <a:endParaRPr lang="en-US"/>
        </a:p>
      </dgm:t>
    </dgm:pt>
    <dgm:pt modelId="{7CDE010B-CDC7-499D-912B-FA9B97A1DB7B}" type="pres">
      <dgm:prSet presAssocID="{8D15D8A5-BB78-4239-AE6C-A91E0131BE4B}" presName="hierChild4" presStyleCnt="0"/>
      <dgm:spPr/>
    </dgm:pt>
    <dgm:pt modelId="{0745F236-4AB5-46BB-9770-D2550FA1EB58}" type="pres">
      <dgm:prSet presAssocID="{8D15D8A5-BB78-4239-AE6C-A91E0131BE4B}" presName="hierChild5" presStyleCnt="0"/>
      <dgm:spPr/>
    </dgm:pt>
    <dgm:pt modelId="{07726941-855F-4CB7-886F-7DF46D457F5F}" type="pres">
      <dgm:prSet presAssocID="{715C3CB6-E2B3-4268-91A9-D85BF7985B6B}" presName="Name37" presStyleLbl="parChTrans1D2" presStyleIdx="5" presStyleCnt="7"/>
      <dgm:spPr/>
      <dgm:t>
        <a:bodyPr/>
        <a:lstStyle/>
        <a:p>
          <a:endParaRPr lang="en-US"/>
        </a:p>
      </dgm:t>
    </dgm:pt>
    <dgm:pt modelId="{10616378-DC85-493F-8C30-866D4328A44C}" type="pres">
      <dgm:prSet presAssocID="{A7DF6AE4-CBA0-41E3-9C72-02BA8CDE87B6}" presName="hierRoot2" presStyleCnt="0">
        <dgm:presLayoutVars>
          <dgm:hierBranch val="init"/>
        </dgm:presLayoutVars>
      </dgm:prSet>
      <dgm:spPr/>
    </dgm:pt>
    <dgm:pt modelId="{A15ED9A5-CBBA-4330-AB2B-7A3832E2A651}" type="pres">
      <dgm:prSet presAssocID="{A7DF6AE4-CBA0-41E3-9C72-02BA8CDE87B6}" presName="rootComposite" presStyleCnt="0"/>
      <dgm:spPr/>
    </dgm:pt>
    <dgm:pt modelId="{E41D8AAB-7F24-4C24-BC17-17594E02FF12}" type="pres">
      <dgm:prSet presAssocID="{A7DF6AE4-CBA0-41E3-9C72-02BA8CDE87B6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FE1739-3A9C-4095-8E31-4879A15D7C71}" type="pres">
      <dgm:prSet presAssocID="{A7DF6AE4-CBA0-41E3-9C72-02BA8CDE87B6}" presName="rootConnector" presStyleLbl="node2" presStyleIdx="5" presStyleCnt="7"/>
      <dgm:spPr/>
      <dgm:t>
        <a:bodyPr/>
        <a:lstStyle/>
        <a:p>
          <a:endParaRPr lang="en-US"/>
        </a:p>
      </dgm:t>
    </dgm:pt>
    <dgm:pt modelId="{8AA35A4B-E1D0-4D81-9A93-73D6F4FCECCD}" type="pres">
      <dgm:prSet presAssocID="{A7DF6AE4-CBA0-41E3-9C72-02BA8CDE87B6}" presName="hierChild4" presStyleCnt="0"/>
      <dgm:spPr/>
    </dgm:pt>
    <dgm:pt modelId="{7DD66B4D-3C7F-4740-AB2F-DDC6B95F4D73}" type="pres">
      <dgm:prSet presAssocID="{A7DF6AE4-CBA0-41E3-9C72-02BA8CDE87B6}" presName="hierChild5" presStyleCnt="0"/>
      <dgm:spPr/>
    </dgm:pt>
    <dgm:pt modelId="{B54FC49A-D456-4565-B8BD-426CC5A0EB8C}" type="pres">
      <dgm:prSet presAssocID="{E48982A6-6C20-498B-9E55-17AC44283735}" presName="Name37" presStyleLbl="parChTrans1D2" presStyleIdx="6" presStyleCnt="7"/>
      <dgm:spPr/>
      <dgm:t>
        <a:bodyPr/>
        <a:lstStyle/>
        <a:p>
          <a:endParaRPr lang="en-US"/>
        </a:p>
      </dgm:t>
    </dgm:pt>
    <dgm:pt modelId="{1BC33861-012D-41CD-9B98-A261A75BF2B9}" type="pres">
      <dgm:prSet presAssocID="{8D6AD78E-0E60-400B-B072-E2C52730F5BB}" presName="hierRoot2" presStyleCnt="0">
        <dgm:presLayoutVars>
          <dgm:hierBranch val="init"/>
        </dgm:presLayoutVars>
      </dgm:prSet>
      <dgm:spPr/>
    </dgm:pt>
    <dgm:pt modelId="{2704264E-1E61-4F75-9545-4088E32DFA96}" type="pres">
      <dgm:prSet presAssocID="{8D6AD78E-0E60-400B-B072-E2C52730F5BB}" presName="rootComposite" presStyleCnt="0"/>
      <dgm:spPr/>
    </dgm:pt>
    <dgm:pt modelId="{4030EA01-A9CA-4D49-BB6C-8727BDDD7EAD}" type="pres">
      <dgm:prSet presAssocID="{8D6AD78E-0E60-400B-B072-E2C52730F5BB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A36A7D-CED1-47DB-88D7-BCE225156A66}" type="pres">
      <dgm:prSet presAssocID="{8D6AD78E-0E60-400B-B072-E2C52730F5BB}" presName="rootConnector" presStyleLbl="node2" presStyleIdx="6" presStyleCnt="7"/>
      <dgm:spPr/>
      <dgm:t>
        <a:bodyPr/>
        <a:lstStyle/>
        <a:p>
          <a:endParaRPr lang="en-US"/>
        </a:p>
      </dgm:t>
    </dgm:pt>
    <dgm:pt modelId="{79D8C677-A6D7-4803-9D7B-017571024871}" type="pres">
      <dgm:prSet presAssocID="{8D6AD78E-0E60-400B-B072-E2C52730F5BB}" presName="hierChild4" presStyleCnt="0"/>
      <dgm:spPr/>
    </dgm:pt>
    <dgm:pt modelId="{C7493708-8A68-469E-8F6A-A0F72F377AF4}" type="pres">
      <dgm:prSet presAssocID="{8D6AD78E-0E60-400B-B072-E2C52730F5BB}" presName="hierChild5" presStyleCnt="0"/>
      <dgm:spPr/>
    </dgm:pt>
    <dgm:pt modelId="{73364F34-DB7B-4EC6-8FFF-AAD4F8E37BE1}" type="pres">
      <dgm:prSet presAssocID="{3A72A5AD-B653-4228-8019-CAE89F68C191}" presName="hierChild3" presStyleCnt="0"/>
      <dgm:spPr/>
    </dgm:pt>
  </dgm:ptLst>
  <dgm:cxnLst>
    <dgm:cxn modelId="{3CD64E4D-0662-4CCE-8646-AA65C1794FB8}" srcId="{5D53E5FF-C6E3-4200-8F33-5E50BF9526FE}" destId="{8346C013-82B6-495F-8F74-9C86E88D9D1A}" srcOrd="0" destOrd="0" parTransId="{38299E10-EC05-4555-B77C-021A4401B19B}" sibTransId="{EAE7E311-929D-4D85-A2EA-9BB17F016EB5}"/>
    <dgm:cxn modelId="{CE6B0AB0-A8D4-4E31-BFDC-19BAD12D7520}" type="presOf" srcId="{B714BB2E-B5D9-41FB-8196-F0D77A108D2A}" destId="{13817B9F-2595-4025-AAAE-CD5D092BD4E7}" srcOrd="0" destOrd="0" presId="urn:microsoft.com/office/officeart/2005/8/layout/orgChart1"/>
    <dgm:cxn modelId="{94BCFA87-CE12-426A-AB36-81D09B22DF21}" type="presOf" srcId="{8D6AD78E-0E60-400B-B072-E2C52730F5BB}" destId="{42A36A7D-CED1-47DB-88D7-BCE225156A66}" srcOrd="1" destOrd="0" presId="urn:microsoft.com/office/officeart/2005/8/layout/orgChart1"/>
    <dgm:cxn modelId="{49F762AA-52C7-4D1C-BD9C-E2FD80F1A108}" type="presOf" srcId="{29180100-66AB-4F87-A4AE-CAA68DE9AAAF}" destId="{9C77099F-1867-4F1E-B1A5-4B5D92E17FEF}" srcOrd="0" destOrd="0" presId="urn:microsoft.com/office/officeart/2005/8/layout/orgChart1"/>
    <dgm:cxn modelId="{F238193F-96F2-47BC-BD57-0EDF01104E96}" type="presOf" srcId="{A7DF6AE4-CBA0-41E3-9C72-02BA8CDE87B6}" destId="{B1FE1739-3A9C-4095-8E31-4879A15D7C71}" srcOrd="1" destOrd="0" presId="urn:microsoft.com/office/officeart/2005/8/layout/orgChart1"/>
    <dgm:cxn modelId="{47F85A4E-2989-442C-A04F-9F3725773800}" type="presOf" srcId="{3A72A5AD-B653-4228-8019-CAE89F68C191}" destId="{1D54C74E-7AEC-4800-9BA7-C4A7A9FEB134}" srcOrd="1" destOrd="0" presId="urn:microsoft.com/office/officeart/2005/8/layout/orgChart1"/>
    <dgm:cxn modelId="{8B7E2673-5AEC-456F-BD22-840BEC265859}" type="presOf" srcId="{A27FCE0A-CCFE-40E8-B3C9-CC149790D7B1}" destId="{20611F30-346E-4B8C-9A4B-F3A12FF0B37F}" srcOrd="1" destOrd="0" presId="urn:microsoft.com/office/officeart/2005/8/layout/orgChart1"/>
    <dgm:cxn modelId="{171470A2-9CFC-46E6-B400-98D3C563F105}" type="presOf" srcId="{2B299FDF-7379-4BB8-AA46-2148F27F1F81}" destId="{A1DDCCF2-001E-4083-8720-7C8BB6E192D1}" srcOrd="0" destOrd="0" presId="urn:microsoft.com/office/officeart/2005/8/layout/orgChart1"/>
    <dgm:cxn modelId="{329A0061-16B8-4134-B83F-15629327A643}" type="presOf" srcId="{0EEC5779-E9E8-4477-B783-16AC45CCD6D6}" destId="{2D4BE084-B60C-47BF-BCBF-B7DF2DDB1A0D}" srcOrd="0" destOrd="0" presId="urn:microsoft.com/office/officeart/2005/8/layout/orgChart1"/>
    <dgm:cxn modelId="{530BA591-C23C-41CC-A8DB-D18883B32414}" srcId="{3A72A5AD-B653-4228-8019-CAE89F68C191}" destId="{2253C45E-F535-426D-AC71-98FC8940D593}" srcOrd="1" destOrd="0" parTransId="{1AB02884-F5BE-48EE-80DB-69519DEEB9EC}" sibTransId="{DFFF0CB0-6F72-42F1-B3A1-7D6CFE7FD607}"/>
    <dgm:cxn modelId="{E35E69C8-255A-43B4-A4A6-CFD26251266A}" type="presOf" srcId="{8D15D8A5-BB78-4239-AE6C-A91E0131BE4B}" destId="{B9094BDA-D52B-415A-B93B-51808485A647}" srcOrd="1" destOrd="0" presId="urn:microsoft.com/office/officeart/2005/8/layout/orgChart1"/>
    <dgm:cxn modelId="{0440A807-5DD0-4572-AFA5-DFF25BC3F91F}" type="presOf" srcId="{A27FCE0A-CCFE-40E8-B3C9-CC149790D7B1}" destId="{917C7C17-9707-4D09-9C63-12E7C14D0A73}" srcOrd="0" destOrd="0" presId="urn:microsoft.com/office/officeart/2005/8/layout/orgChart1"/>
    <dgm:cxn modelId="{AB7D92C3-C50E-4A09-A6A3-DAB4DF249982}" type="presOf" srcId="{E48982A6-6C20-498B-9E55-17AC44283735}" destId="{B54FC49A-D456-4565-B8BD-426CC5A0EB8C}" srcOrd="0" destOrd="0" presId="urn:microsoft.com/office/officeart/2005/8/layout/orgChart1"/>
    <dgm:cxn modelId="{3A173CF8-3D97-4C83-B0A2-9EF32346A822}" type="presOf" srcId="{8D6AD78E-0E60-400B-B072-E2C52730F5BB}" destId="{4030EA01-A9CA-4D49-BB6C-8727BDDD7EAD}" srcOrd="0" destOrd="0" presId="urn:microsoft.com/office/officeart/2005/8/layout/orgChart1"/>
    <dgm:cxn modelId="{C0B96AB0-BF81-4B69-AD16-711B0232E43E}" type="presOf" srcId="{2253C45E-F535-426D-AC71-98FC8940D593}" destId="{79106B58-F407-4337-8F5A-A17D328EC618}" srcOrd="1" destOrd="0" presId="urn:microsoft.com/office/officeart/2005/8/layout/orgChart1"/>
    <dgm:cxn modelId="{C72D61E9-2607-486D-939A-D3538F783E9F}" type="presOf" srcId="{B5519A0D-D02D-4654-8DBD-3A6893811747}" destId="{AE53E11A-BA9F-4E1D-BF78-73739077FF78}" srcOrd="0" destOrd="0" presId="urn:microsoft.com/office/officeart/2005/8/layout/orgChart1"/>
    <dgm:cxn modelId="{105DC879-490C-400C-BE1C-67F1463E9633}" srcId="{3A72A5AD-B653-4228-8019-CAE89F68C191}" destId="{2B299FDF-7379-4BB8-AA46-2148F27F1F81}" srcOrd="2" destOrd="0" parTransId="{0EEC5779-E9E8-4477-B783-16AC45CCD6D6}" sibTransId="{659CCDC0-C086-4E17-A49D-650E26A01571}"/>
    <dgm:cxn modelId="{CAF89AA0-8AB4-4A2A-8235-F39C91FA5AC0}" type="presOf" srcId="{1AB02884-F5BE-48EE-80DB-69519DEEB9EC}" destId="{F4DF280A-5FB2-43FA-A1FA-9A29A392F8C1}" srcOrd="0" destOrd="0" presId="urn:microsoft.com/office/officeart/2005/8/layout/orgChart1"/>
    <dgm:cxn modelId="{DDD4D0ED-67B9-4E67-9F33-0082B95E71E7}" srcId="{B5519A0D-D02D-4654-8DBD-3A6893811747}" destId="{A27FCE0A-CCFE-40E8-B3C9-CC149790D7B1}" srcOrd="0" destOrd="0" parTransId="{196CFC08-F295-47FD-82D8-9D6A888A6B54}" sibTransId="{714E98A0-86E5-481E-9BB7-E08FAB88DC9D}"/>
    <dgm:cxn modelId="{DE9FE49A-13D7-4E15-97A6-2A56EC79D6AD}" type="presOf" srcId="{8D15D8A5-BB78-4239-AE6C-A91E0131BE4B}" destId="{D66A2639-7C1E-443F-AECB-4F89D6F1210D}" srcOrd="0" destOrd="0" presId="urn:microsoft.com/office/officeart/2005/8/layout/orgChart1"/>
    <dgm:cxn modelId="{1DBD42FF-1E71-4A71-9BAF-D147E81EFEA1}" type="presOf" srcId="{8346C013-82B6-495F-8F74-9C86E88D9D1A}" destId="{04BF4F86-E175-47D5-8F4D-7AE6BC3F83FF}" srcOrd="1" destOrd="0" presId="urn:microsoft.com/office/officeart/2005/8/layout/orgChart1"/>
    <dgm:cxn modelId="{9331ED52-E835-4827-ACB7-BF2D945535F6}" srcId="{3A72A5AD-B653-4228-8019-CAE89F68C191}" destId="{B5519A0D-D02D-4654-8DBD-3A6893811747}" srcOrd="0" destOrd="0" parTransId="{29180100-66AB-4F87-A4AE-CAA68DE9AAAF}" sibTransId="{16B7A7F0-B752-4AC5-87AB-0D22D2605274}"/>
    <dgm:cxn modelId="{9E6CD6E9-6D88-4105-AA1A-040BBD7C4FBD}" type="presOf" srcId="{A7DF6AE4-CBA0-41E3-9C72-02BA8CDE87B6}" destId="{E41D8AAB-7F24-4C24-BC17-17594E02FF12}" srcOrd="0" destOrd="0" presId="urn:microsoft.com/office/officeart/2005/8/layout/orgChart1"/>
    <dgm:cxn modelId="{5CF5C1B1-7A55-4E62-B1DD-AB1623DCCED2}" type="presOf" srcId="{715C3CB6-E2B3-4268-91A9-D85BF7985B6B}" destId="{07726941-855F-4CB7-886F-7DF46D457F5F}" srcOrd="0" destOrd="0" presId="urn:microsoft.com/office/officeart/2005/8/layout/orgChart1"/>
    <dgm:cxn modelId="{FBDCA1F6-4A26-4A04-807B-4C8A01A0DB52}" type="presOf" srcId="{2253C45E-F535-426D-AC71-98FC8940D593}" destId="{45CA952A-CABF-4881-9F8E-D770F5B590EB}" srcOrd="0" destOrd="0" presId="urn:microsoft.com/office/officeart/2005/8/layout/orgChart1"/>
    <dgm:cxn modelId="{65E542B5-269D-4F87-80A0-C924ABDDA4FD}" type="presOf" srcId="{3A72A5AD-B653-4228-8019-CAE89F68C191}" destId="{95F2977E-D98D-4F95-8F56-1577F71B8E9D}" srcOrd="0" destOrd="0" presId="urn:microsoft.com/office/officeart/2005/8/layout/orgChart1"/>
    <dgm:cxn modelId="{AE274AFC-323F-4817-8203-801BEDDB8329}" type="presOf" srcId="{DED7B1C3-8982-4736-93E2-2ADD1593E006}" destId="{F57B0F3D-4C7C-43CC-87EE-12F199F4D586}" srcOrd="0" destOrd="0" presId="urn:microsoft.com/office/officeart/2005/8/layout/orgChart1"/>
    <dgm:cxn modelId="{137495AD-8294-47B2-B3B3-5CA5024E1208}" type="presOf" srcId="{196CFC08-F295-47FD-82D8-9D6A888A6B54}" destId="{4C594D0B-BCE7-4A61-A119-3F7A486B3241}" srcOrd="0" destOrd="0" presId="urn:microsoft.com/office/officeart/2005/8/layout/orgChart1"/>
    <dgm:cxn modelId="{86F25342-8A6D-4AF0-91EF-66B038FEF871}" srcId="{3A72A5AD-B653-4228-8019-CAE89F68C191}" destId="{8D15D8A5-BB78-4239-AE6C-A91E0131BE4B}" srcOrd="4" destOrd="0" parTransId="{DED7B1C3-8982-4736-93E2-2ADD1593E006}" sibTransId="{6BEAB242-1661-45A5-B379-225C3A362E4D}"/>
    <dgm:cxn modelId="{F06A0897-9412-42F5-B6CF-597DA38F2A09}" type="presOf" srcId="{F103C151-24C3-4890-AAFC-C38F6A1667D2}" destId="{035C810F-9BF4-4752-AAB1-2889973E5F00}" srcOrd="0" destOrd="0" presId="urn:microsoft.com/office/officeart/2005/8/layout/orgChart1"/>
    <dgm:cxn modelId="{4BCF456F-B4A2-4E1F-A752-ABA921C75E6F}" type="presOf" srcId="{2B299FDF-7379-4BB8-AA46-2148F27F1F81}" destId="{5AB5AD77-A10E-4673-9F18-4AE3B0D8D5AB}" srcOrd="1" destOrd="0" presId="urn:microsoft.com/office/officeart/2005/8/layout/orgChart1"/>
    <dgm:cxn modelId="{0A7D2972-5A6E-415C-BF7B-DA448CFE18E0}" type="presOf" srcId="{B5519A0D-D02D-4654-8DBD-3A6893811747}" destId="{B60BA860-230C-4B16-AC52-2ADDF7EC008F}" srcOrd="1" destOrd="0" presId="urn:microsoft.com/office/officeart/2005/8/layout/orgChart1"/>
    <dgm:cxn modelId="{3FA3207A-4221-4913-B570-249788168AD1}" srcId="{3A72A5AD-B653-4228-8019-CAE89F68C191}" destId="{A7DF6AE4-CBA0-41E3-9C72-02BA8CDE87B6}" srcOrd="5" destOrd="0" parTransId="{715C3CB6-E2B3-4268-91A9-D85BF7985B6B}" sibTransId="{44F34B6C-1ACB-4810-BEE6-2206C510CA63}"/>
    <dgm:cxn modelId="{2775EEEF-7DB8-4AB8-907B-E0B68686118A}" srcId="{3A72A5AD-B653-4228-8019-CAE89F68C191}" destId="{8D6AD78E-0E60-400B-B072-E2C52730F5BB}" srcOrd="6" destOrd="0" parTransId="{E48982A6-6C20-498B-9E55-17AC44283735}" sibTransId="{85637226-A69C-44DF-9333-B7F99B21323C}"/>
    <dgm:cxn modelId="{9E461D07-A8DE-4446-96AE-89C6A7430D8B}" srcId="{3A72A5AD-B653-4228-8019-CAE89F68C191}" destId="{F103C151-24C3-4890-AAFC-C38F6A1667D2}" srcOrd="3" destOrd="0" parTransId="{B714BB2E-B5D9-41FB-8196-F0D77A108D2A}" sibTransId="{FF3632A4-8658-4D9F-80A5-493A753E5113}"/>
    <dgm:cxn modelId="{88ECD679-AD44-44CA-ABAE-39D6DDE12EDE}" type="presOf" srcId="{F103C151-24C3-4890-AAFC-C38F6A1667D2}" destId="{B4576D53-C278-4F07-956D-CEEC78C9E564}" srcOrd="1" destOrd="0" presId="urn:microsoft.com/office/officeart/2005/8/layout/orgChart1"/>
    <dgm:cxn modelId="{A826D0AA-9453-4167-853D-047E07D04BD2}" type="presOf" srcId="{8346C013-82B6-495F-8F74-9C86E88D9D1A}" destId="{C171B4BF-0C4E-4F85-BFE7-2C274094669F}" srcOrd="0" destOrd="0" presId="urn:microsoft.com/office/officeart/2005/8/layout/orgChart1"/>
    <dgm:cxn modelId="{DDD29E8C-AA9C-4CE6-AC0C-8BEEE919A6AD}" type="presOf" srcId="{5D53E5FF-C6E3-4200-8F33-5E50BF9526FE}" destId="{31F643B1-9620-43D6-9A5B-04FE7DDC3890}" srcOrd="0" destOrd="0" presId="urn:microsoft.com/office/officeart/2005/8/layout/orgChart1"/>
    <dgm:cxn modelId="{F109472F-BBB7-421B-A56F-AC1A7915CE7C}" srcId="{5D53E5FF-C6E3-4200-8F33-5E50BF9526FE}" destId="{3A72A5AD-B653-4228-8019-CAE89F68C191}" srcOrd="1" destOrd="0" parTransId="{DF72E373-6421-46F8-B6E4-4DDC3A859A40}" sibTransId="{05EAE231-9F1E-433B-95AA-8556E3B992E2}"/>
    <dgm:cxn modelId="{A0EB8A70-9F67-4F1D-835C-850C5A81AFD3}" type="presParOf" srcId="{31F643B1-9620-43D6-9A5B-04FE7DDC3890}" destId="{E0CEE614-01A9-43FB-8573-07F7953B94A8}" srcOrd="0" destOrd="0" presId="urn:microsoft.com/office/officeart/2005/8/layout/orgChart1"/>
    <dgm:cxn modelId="{60A05021-D591-4469-8877-08821360BE0A}" type="presParOf" srcId="{E0CEE614-01A9-43FB-8573-07F7953B94A8}" destId="{EA20EEB8-D01B-4271-9C72-D2041403DFDF}" srcOrd="0" destOrd="0" presId="urn:microsoft.com/office/officeart/2005/8/layout/orgChart1"/>
    <dgm:cxn modelId="{8BA456F9-2F36-43A9-B55D-DF7B9A621CC0}" type="presParOf" srcId="{EA20EEB8-D01B-4271-9C72-D2041403DFDF}" destId="{C171B4BF-0C4E-4F85-BFE7-2C274094669F}" srcOrd="0" destOrd="0" presId="urn:microsoft.com/office/officeart/2005/8/layout/orgChart1"/>
    <dgm:cxn modelId="{6BF69B6F-7ABE-40E2-A938-DC394FE9E2A2}" type="presParOf" srcId="{EA20EEB8-D01B-4271-9C72-D2041403DFDF}" destId="{04BF4F86-E175-47D5-8F4D-7AE6BC3F83FF}" srcOrd="1" destOrd="0" presId="urn:microsoft.com/office/officeart/2005/8/layout/orgChart1"/>
    <dgm:cxn modelId="{D0F97C18-8535-44B9-9F8A-79AE45AE177B}" type="presParOf" srcId="{E0CEE614-01A9-43FB-8573-07F7953B94A8}" destId="{E34C5761-9D3B-4CF6-BC3E-7154DB193B08}" srcOrd="1" destOrd="0" presId="urn:microsoft.com/office/officeart/2005/8/layout/orgChart1"/>
    <dgm:cxn modelId="{13395B8E-4963-4EF1-9C67-ACA28068AA4D}" type="presParOf" srcId="{E0CEE614-01A9-43FB-8573-07F7953B94A8}" destId="{B56CAF90-B10C-4637-8F37-70AC6720C040}" srcOrd="2" destOrd="0" presId="urn:microsoft.com/office/officeart/2005/8/layout/orgChart1"/>
    <dgm:cxn modelId="{465C6780-1D3E-40DD-8B65-27950A82BE87}" type="presParOf" srcId="{31F643B1-9620-43D6-9A5B-04FE7DDC3890}" destId="{AFF324B6-5688-4360-B02E-4C6FA83F94A1}" srcOrd="1" destOrd="0" presId="urn:microsoft.com/office/officeart/2005/8/layout/orgChart1"/>
    <dgm:cxn modelId="{42B5925A-D6EF-486C-BB2E-FAB7C33F3766}" type="presParOf" srcId="{AFF324B6-5688-4360-B02E-4C6FA83F94A1}" destId="{F4EA0E67-0485-45C6-AC2E-D256B45AB084}" srcOrd="0" destOrd="0" presId="urn:microsoft.com/office/officeart/2005/8/layout/orgChart1"/>
    <dgm:cxn modelId="{CA5361BA-C82F-460C-811B-8B626D5E0943}" type="presParOf" srcId="{F4EA0E67-0485-45C6-AC2E-D256B45AB084}" destId="{95F2977E-D98D-4F95-8F56-1577F71B8E9D}" srcOrd="0" destOrd="0" presId="urn:microsoft.com/office/officeart/2005/8/layout/orgChart1"/>
    <dgm:cxn modelId="{4F2CE972-B138-405A-B0D4-9C8050F490B9}" type="presParOf" srcId="{F4EA0E67-0485-45C6-AC2E-D256B45AB084}" destId="{1D54C74E-7AEC-4800-9BA7-C4A7A9FEB134}" srcOrd="1" destOrd="0" presId="urn:microsoft.com/office/officeart/2005/8/layout/orgChart1"/>
    <dgm:cxn modelId="{91D69B41-52FF-4E51-BB10-8EA324290DE6}" type="presParOf" srcId="{AFF324B6-5688-4360-B02E-4C6FA83F94A1}" destId="{B4A38213-0FD4-43F2-8CB9-302A03246097}" srcOrd="1" destOrd="0" presId="urn:microsoft.com/office/officeart/2005/8/layout/orgChart1"/>
    <dgm:cxn modelId="{B8A7DA88-D003-42E8-A40B-34A0861204FD}" type="presParOf" srcId="{B4A38213-0FD4-43F2-8CB9-302A03246097}" destId="{9C77099F-1867-4F1E-B1A5-4B5D92E17FEF}" srcOrd="0" destOrd="0" presId="urn:microsoft.com/office/officeart/2005/8/layout/orgChart1"/>
    <dgm:cxn modelId="{A52AE206-A4E2-4612-8325-A12D91AC1050}" type="presParOf" srcId="{B4A38213-0FD4-43F2-8CB9-302A03246097}" destId="{964B15AA-5D33-417F-9E5B-A41FE9CE7B84}" srcOrd="1" destOrd="0" presId="urn:microsoft.com/office/officeart/2005/8/layout/orgChart1"/>
    <dgm:cxn modelId="{FEB52729-D754-40E9-B71B-96729C0418AA}" type="presParOf" srcId="{964B15AA-5D33-417F-9E5B-A41FE9CE7B84}" destId="{6E3E5A1F-1974-4292-A04E-EF61E852BC3B}" srcOrd="0" destOrd="0" presId="urn:microsoft.com/office/officeart/2005/8/layout/orgChart1"/>
    <dgm:cxn modelId="{49CA1435-626A-43D7-983A-A40BC85C37DA}" type="presParOf" srcId="{6E3E5A1F-1974-4292-A04E-EF61E852BC3B}" destId="{AE53E11A-BA9F-4E1D-BF78-73739077FF78}" srcOrd="0" destOrd="0" presId="urn:microsoft.com/office/officeart/2005/8/layout/orgChart1"/>
    <dgm:cxn modelId="{E38E9406-6BDA-4679-9BF9-69342CAB1425}" type="presParOf" srcId="{6E3E5A1F-1974-4292-A04E-EF61E852BC3B}" destId="{B60BA860-230C-4B16-AC52-2ADDF7EC008F}" srcOrd="1" destOrd="0" presId="urn:microsoft.com/office/officeart/2005/8/layout/orgChart1"/>
    <dgm:cxn modelId="{76E73DA0-5722-4F0B-AE92-F0727132EB0A}" type="presParOf" srcId="{964B15AA-5D33-417F-9E5B-A41FE9CE7B84}" destId="{9D961034-3883-4D84-BAF8-53991966D713}" srcOrd="1" destOrd="0" presId="urn:microsoft.com/office/officeart/2005/8/layout/orgChart1"/>
    <dgm:cxn modelId="{05CF3CB4-FE25-4489-B234-B768F11F3A56}" type="presParOf" srcId="{964B15AA-5D33-417F-9E5B-A41FE9CE7B84}" destId="{AF4DE036-FBE8-434C-B26E-199D62126086}" srcOrd="2" destOrd="0" presId="urn:microsoft.com/office/officeart/2005/8/layout/orgChart1"/>
    <dgm:cxn modelId="{366BEE29-FB04-4DE9-A188-9D8ADAEBC90C}" type="presParOf" srcId="{AF4DE036-FBE8-434C-B26E-199D62126086}" destId="{4C594D0B-BCE7-4A61-A119-3F7A486B3241}" srcOrd="0" destOrd="0" presId="urn:microsoft.com/office/officeart/2005/8/layout/orgChart1"/>
    <dgm:cxn modelId="{7F64BF5C-FE46-472E-9549-3143230EC15B}" type="presParOf" srcId="{AF4DE036-FBE8-434C-B26E-199D62126086}" destId="{5264DD37-2FE4-4AAF-BCC7-12A047EFDE3E}" srcOrd="1" destOrd="0" presId="urn:microsoft.com/office/officeart/2005/8/layout/orgChart1"/>
    <dgm:cxn modelId="{38DD50A0-165B-481A-A510-5A172570CD2B}" type="presParOf" srcId="{5264DD37-2FE4-4AAF-BCC7-12A047EFDE3E}" destId="{C4F3FB96-B7FA-45CF-B35B-127EE1D3F885}" srcOrd="0" destOrd="0" presId="urn:microsoft.com/office/officeart/2005/8/layout/orgChart1"/>
    <dgm:cxn modelId="{EB55CDA0-DB6A-4A01-8CC7-9DFDFC92CC78}" type="presParOf" srcId="{C4F3FB96-B7FA-45CF-B35B-127EE1D3F885}" destId="{917C7C17-9707-4D09-9C63-12E7C14D0A73}" srcOrd="0" destOrd="0" presId="urn:microsoft.com/office/officeart/2005/8/layout/orgChart1"/>
    <dgm:cxn modelId="{A85CC6E7-D744-44A0-8100-C2B3AF5D17DD}" type="presParOf" srcId="{C4F3FB96-B7FA-45CF-B35B-127EE1D3F885}" destId="{20611F30-346E-4B8C-9A4B-F3A12FF0B37F}" srcOrd="1" destOrd="0" presId="urn:microsoft.com/office/officeart/2005/8/layout/orgChart1"/>
    <dgm:cxn modelId="{D92F3231-34A6-4C28-BEE7-152963D7D104}" type="presParOf" srcId="{5264DD37-2FE4-4AAF-BCC7-12A047EFDE3E}" destId="{F84816F6-9396-4562-B54A-4E8F75E2BDE8}" srcOrd="1" destOrd="0" presId="urn:microsoft.com/office/officeart/2005/8/layout/orgChart1"/>
    <dgm:cxn modelId="{1135439C-248F-43F5-9355-2818461FD27C}" type="presParOf" srcId="{5264DD37-2FE4-4AAF-BCC7-12A047EFDE3E}" destId="{D06046BE-E65B-4BE6-AD2F-5C3A05C77D6F}" srcOrd="2" destOrd="0" presId="urn:microsoft.com/office/officeart/2005/8/layout/orgChart1"/>
    <dgm:cxn modelId="{09799E07-9824-4C1A-99FA-C0FC93925CE6}" type="presParOf" srcId="{B4A38213-0FD4-43F2-8CB9-302A03246097}" destId="{F4DF280A-5FB2-43FA-A1FA-9A29A392F8C1}" srcOrd="2" destOrd="0" presId="urn:microsoft.com/office/officeart/2005/8/layout/orgChart1"/>
    <dgm:cxn modelId="{03B9C3A0-095E-4442-B76E-ADC68BAC64D5}" type="presParOf" srcId="{B4A38213-0FD4-43F2-8CB9-302A03246097}" destId="{4CB7CF23-5AC2-4B82-8785-9F9EF3B3E0AF}" srcOrd="3" destOrd="0" presId="urn:microsoft.com/office/officeart/2005/8/layout/orgChart1"/>
    <dgm:cxn modelId="{25194916-E18C-4800-A126-E37825BFA362}" type="presParOf" srcId="{4CB7CF23-5AC2-4B82-8785-9F9EF3B3E0AF}" destId="{AC2D06E0-71B1-4E5C-A94F-A1EFD606166B}" srcOrd="0" destOrd="0" presId="urn:microsoft.com/office/officeart/2005/8/layout/orgChart1"/>
    <dgm:cxn modelId="{4C1514EE-3514-4221-B1C6-A2E611734FF9}" type="presParOf" srcId="{AC2D06E0-71B1-4E5C-A94F-A1EFD606166B}" destId="{45CA952A-CABF-4881-9F8E-D770F5B590EB}" srcOrd="0" destOrd="0" presId="urn:microsoft.com/office/officeart/2005/8/layout/orgChart1"/>
    <dgm:cxn modelId="{24A59C20-7ABA-4F14-8F30-C6B3EE7F77A8}" type="presParOf" srcId="{AC2D06E0-71B1-4E5C-A94F-A1EFD606166B}" destId="{79106B58-F407-4337-8F5A-A17D328EC618}" srcOrd="1" destOrd="0" presId="urn:microsoft.com/office/officeart/2005/8/layout/orgChart1"/>
    <dgm:cxn modelId="{DE7CC2B7-ECF2-45B7-8FBA-AFB82CEA0965}" type="presParOf" srcId="{4CB7CF23-5AC2-4B82-8785-9F9EF3B3E0AF}" destId="{BD7EDA9E-BA09-48A5-AEFA-3336595A9DE7}" srcOrd="1" destOrd="0" presId="urn:microsoft.com/office/officeart/2005/8/layout/orgChart1"/>
    <dgm:cxn modelId="{CBFAB8C5-E645-47E6-B0D6-FD7DB444BA3D}" type="presParOf" srcId="{4CB7CF23-5AC2-4B82-8785-9F9EF3B3E0AF}" destId="{8EE022C2-4CB4-4DCB-9233-89E1A8185B58}" srcOrd="2" destOrd="0" presId="urn:microsoft.com/office/officeart/2005/8/layout/orgChart1"/>
    <dgm:cxn modelId="{43328948-7826-4272-BAED-EA4185CFEDDC}" type="presParOf" srcId="{B4A38213-0FD4-43F2-8CB9-302A03246097}" destId="{2D4BE084-B60C-47BF-BCBF-B7DF2DDB1A0D}" srcOrd="4" destOrd="0" presId="urn:microsoft.com/office/officeart/2005/8/layout/orgChart1"/>
    <dgm:cxn modelId="{D7D2B7BD-4DFC-4AB9-9389-5E6EEF0D1148}" type="presParOf" srcId="{B4A38213-0FD4-43F2-8CB9-302A03246097}" destId="{C6C3CD9F-461B-43FA-B335-C71AEF0AFA57}" srcOrd="5" destOrd="0" presId="urn:microsoft.com/office/officeart/2005/8/layout/orgChart1"/>
    <dgm:cxn modelId="{39A4292E-288F-4D42-8691-8211FA9DAE43}" type="presParOf" srcId="{C6C3CD9F-461B-43FA-B335-C71AEF0AFA57}" destId="{D5CE4BF3-28E0-43AD-ADDB-81BA70E3D5B7}" srcOrd="0" destOrd="0" presId="urn:microsoft.com/office/officeart/2005/8/layout/orgChart1"/>
    <dgm:cxn modelId="{048A8B7B-F9E5-45B5-8C92-E9A3A3D17D1F}" type="presParOf" srcId="{D5CE4BF3-28E0-43AD-ADDB-81BA70E3D5B7}" destId="{A1DDCCF2-001E-4083-8720-7C8BB6E192D1}" srcOrd="0" destOrd="0" presId="urn:microsoft.com/office/officeart/2005/8/layout/orgChart1"/>
    <dgm:cxn modelId="{E06BFE14-8393-4060-B4B8-AF4F7708032F}" type="presParOf" srcId="{D5CE4BF3-28E0-43AD-ADDB-81BA70E3D5B7}" destId="{5AB5AD77-A10E-4673-9F18-4AE3B0D8D5AB}" srcOrd="1" destOrd="0" presId="urn:microsoft.com/office/officeart/2005/8/layout/orgChart1"/>
    <dgm:cxn modelId="{42B2C91B-65F9-4EBA-B5D6-D40C9BF48264}" type="presParOf" srcId="{C6C3CD9F-461B-43FA-B335-C71AEF0AFA57}" destId="{59EC9D32-2412-4900-AB04-9750D94602DC}" srcOrd="1" destOrd="0" presId="urn:microsoft.com/office/officeart/2005/8/layout/orgChart1"/>
    <dgm:cxn modelId="{FEA3B16D-9E9C-4A28-9242-CCDD76AB974F}" type="presParOf" srcId="{C6C3CD9F-461B-43FA-B335-C71AEF0AFA57}" destId="{C3FC74B6-A78A-4E50-A9D3-415F5BB189AC}" srcOrd="2" destOrd="0" presId="urn:microsoft.com/office/officeart/2005/8/layout/orgChart1"/>
    <dgm:cxn modelId="{813825B8-B787-41F7-96E1-526412B1E680}" type="presParOf" srcId="{B4A38213-0FD4-43F2-8CB9-302A03246097}" destId="{13817B9F-2595-4025-AAAE-CD5D092BD4E7}" srcOrd="6" destOrd="0" presId="urn:microsoft.com/office/officeart/2005/8/layout/orgChart1"/>
    <dgm:cxn modelId="{F53D1270-BC37-44B8-8F47-4AEFE0318026}" type="presParOf" srcId="{B4A38213-0FD4-43F2-8CB9-302A03246097}" destId="{EC04D9F5-D987-47A7-AF73-767BFF3BBE63}" srcOrd="7" destOrd="0" presId="urn:microsoft.com/office/officeart/2005/8/layout/orgChart1"/>
    <dgm:cxn modelId="{F946F827-7949-4985-8E43-CCD1BEAE8979}" type="presParOf" srcId="{EC04D9F5-D987-47A7-AF73-767BFF3BBE63}" destId="{2C1122DB-F505-46C1-B768-B4D536CA4C2A}" srcOrd="0" destOrd="0" presId="urn:microsoft.com/office/officeart/2005/8/layout/orgChart1"/>
    <dgm:cxn modelId="{C08D6946-47FF-4C09-9BEB-36D757EB992B}" type="presParOf" srcId="{2C1122DB-F505-46C1-B768-B4D536CA4C2A}" destId="{035C810F-9BF4-4752-AAB1-2889973E5F00}" srcOrd="0" destOrd="0" presId="urn:microsoft.com/office/officeart/2005/8/layout/orgChart1"/>
    <dgm:cxn modelId="{0DCE453A-688B-40EC-94E3-26A049843B90}" type="presParOf" srcId="{2C1122DB-F505-46C1-B768-B4D536CA4C2A}" destId="{B4576D53-C278-4F07-956D-CEEC78C9E564}" srcOrd="1" destOrd="0" presId="urn:microsoft.com/office/officeart/2005/8/layout/orgChart1"/>
    <dgm:cxn modelId="{C149DB23-CD40-4CE0-A79B-B5750E20E1A2}" type="presParOf" srcId="{EC04D9F5-D987-47A7-AF73-767BFF3BBE63}" destId="{38A9E777-22D1-41F2-A683-A00EF3B2A480}" srcOrd="1" destOrd="0" presId="urn:microsoft.com/office/officeart/2005/8/layout/orgChart1"/>
    <dgm:cxn modelId="{AC8D7C08-AECB-4A20-93AA-1BB3DF78C165}" type="presParOf" srcId="{EC04D9F5-D987-47A7-AF73-767BFF3BBE63}" destId="{C98BBF46-EE13-4F2A-B387-10CEAEB101FB}" srcOrd="2" destOrd="0" presId="urn:microsoft.com/office/officeart/2005/8/layout/orgChart1"/>
    <dgm:cxn modelId="{039671C4-445E-4631-BB11-51AADFD5399A}" type="presParOf" srcId="{B4A38213-0FD4-43F2-8CB9-302A03246097}" destId="{F57B0F3D-4C7C-43CC-87EE-12F199F4D586}" srcOrd="8" destOrd="0" presId="urn:microsoft.com/office/officeart/2005/8/layout/orgChart1"/>
    <dgm:cxn modelId="{E6363B8D-13CE-4AB2-827D-2C4F0275F462}" type="presParOf" srcId="{B4A38213-0FD4-43F2-8CB9-302A03246097}" destId="{0654A77E-4D03-45A3-8390-2F84C616953B}" srcOrd="9" destOrd="0" presId="urn:microsoft.com/office/officeart/2005/8/layout/orgChart1"/>
    <dgm:cxn modelId="{ACA1FED1-EE36-4989-ABA4-1D00AFC29753}" type="presParOf" srcId="{0654A77E-4D03-45A3-8390-2F84C616953B}" destId="{1C670308-984C-468B-BC7A-B39375975937}" srcOrd="0" destOrd="0" presId="urn:microsoft.com/office/officeart/2005/8/layout/orgChart1"/>
    <dgm:cxn modelId="{3059DFE7-F86D-4F3B-A30E-7CEB4AF412C4}" type="presParOf" srcId="{1C670308-984C-468B-BC7A-B39375975937}" destId="{D66A2639-7C1E-443F-AECB-4F89D6F1210D}" srcOrd="0" destOrd="0" presId="urn:microsoft.com/office/officeart/2005/8/layout/orgChart1"/>
    <dgm:cxn modelId="{454CC504-62B6-4EC3-B37D-A7E38CBC21EF}" type="presParOf" srcId="{1C670308-984C-468B-BC7A-B39375975937}" destId="{B9094BDA-D52B-415A-B93B-51808485A647}" srcOrd="1" destOrd="0" presId="urn:microsoft.com/office/officeart/2005/8/layout/orgChart1"/>
    <dgm:cxn modelId="{45762CDC-EF3C-442B-875D-5AF6F32B008F}" type="presParOf" srcId="{0654A77E-4D03-45A3-8390-2F84C616953B}" destId="{7CDE010B-CDC7-499D-912B-FA9B97A1DB7B}" srcOrd="1" destOrd="0" presId="urn:microsoft.com/office/officeart/2005/8/layout/orgChart1"/>
    <dgm:cxn modelId="{88350806-17D7-41F6-9635-32548F379AE6}" type="presParOf" srcId="{0654A77E-4D03-45A3-8390-2F84C616953B}" destId="{0745F236-4AB5-46BB-9770-D2550FA1EB58}" srcOrd="2" destOrd="0" presId="urn:microsoft.com/office/officeart/2005/8/layout/orgChart1"/>
    <dgm:cxn modelId="{B7E21192-2F44-42B7-BF12-335475D0C24E}" type="presParOf" srcId="{B4A38213-0FD4-43F2-8CB9-302A03246097}" destId="{07726941-855F-4CB7-886F-7DF46D457F5F}" srcOrd="10" destOrd="0" presId="urn:microsoft.com/office/officeart/2005/8/layout/orgChart1"/>
    <dgm:cxn modelId="{E10BD884-F10A-40FE-BD4D-2D44D8749118}" type="presParOf" srcId="{B4A38213-0FD4-43F2-8CB9-302A03246097}" destId="{10616378-DC85-493F-8C30-866D4328A44C}" srcOrd="11" destOrd="0" presId="urn:microsoft.com/office/officeart/2005/8/layout/orgChart1"/>
    <dgm:cxn modelId="{56ED1DCC-951C-44BA-9CD4-09B2AE960D05}" type="presParOf" srcId="{10616378-DC85-493F-8C30-866D4328A44C}" destId="{A15ED9A5-CBBA-4330-AB2B-7A3832E2A651}" srcOrd="0" destOrd="0" presId="urn:microsoft.com/office/officeart/2005/8/layout/orgChart1"/>
    <dgm:cxn modelId="{39886309-46DE-4572-947D-9497D3EB77AA}" type="presParOf" srcId="{A15ED9A5-CBBA-4330-AB2B-7A3832E2A651}" destId="{E41D8AAB-7F24-4C24-BC17-17594E02FF12}" srcOrd="0" destOrd="0" presId="urn:microsoft.com/office/officeart/2005/8/layout/orgChart1"/>
    <dgm:cxn modelId="{86031700-0D61-46CE-8C83-4ECF4AFF6FD5}" type="presParOf" srcId="{A15ED9A5-CBBA-4330-AB2B-7A3832E2A651}" destId="{B1FE1739-3A9C-4095-8E31-4879A15D7C71}" srcOrd="1" destOrd="0" presId="urn:microsoft.com/office/officeart/2005/8/layout/orgChart1"/>
    <dgm:cxn modelId="{DDDB6EB4-B060-4A1B-B18A-5975861E5CAF}" type="presParOf" srcId="{10616378-DC85-493F-8C30-866D4328A44C}" destId="{8AA35A4B-E1D0-4D81-9A93-73D6F4FCECCD}" srcOrd="1" destOrd="0" presId="urn:microsoft.com/office/officeart/2005/8/layout/orgChart1"/>
    <dgm:cxn modelId="{439C2DAF-AFF6-402E-9A06-F6E46CDEA773}" type="presParOf" srcId="{10616378-DC85-493F-8C30-866D4328A44C}" destId="{7DD66B4D-3C7F-4740-AB2F-DDC6B95F4D73}" srcOrd="2" destOrd="0" presId="urn:microsoft.com/office/officeart/2005/8/layout/orgChart1"/>
    <dgm:cxn modelId="{54E1B96D-35B9-4A35-9D89-374168164317}" type="presParOf" srcId="{B4A38213-0FD4-43F2-8CB9-302A03246097}" destId="{B54FC49A-D456-4565-B8BD-426CC5A0EB8C}" srcOrd="12" destOrd="0" presId="urn:microsoft.com/office/officeart/2005/8/layout/orgChart1"/>
    <dgm:cxn modelId="{31011AB7-311C-41DC-8E52-AEB02E5453B2}" type="presParOf" srcId="{B4A38213-0FD4-43F2-8CB9-302A03246097}" destId="{1BC33861-012D-41CD-9B98-A261A75BF2B9}" srcOrd="13" destOrd="0" presId="urn:microsoft.com/office/officeart/2005/8/layout/orgChart1"/>
    <dgm:cxn modelId="{515E78DD-BAD0-41B5-B401-F8445C13D909}" type="presParOf" srcId="{1BC33861-012D-41CD-9B98-A261A75BF2B9}" destId="{2704264E-1E61-4F75-9545-4088E32DFA96}" srcOrd="0" destOrd="0" presId="urn:microsoft.com/office/officeart/2005/8/layout/orgChart1"/>
    <dgm:cxn modelId="{7CFEAC00-3DFE-4C00-A96B-E3B77C3B3230}" type="presParOf" srcId="{2704264E-1E61-4F75-9545-4088E32DFA96}" destId="{4030EA01-A9CA-4D49-BB6C-8727BDDD7EAD}" srcOrd="0" destOrd="0" presId="urn:microsoft.com/office/officeart/2005/8/layout/orgChart1"/>
    <dgm:cxn modelId="{14122326-CB92-40A1-A73B-71A97EFB407D}" type="presParOf" srcId="{2704264E-1E61-4F75-9545-4088E32DFA96}" destId="{42A36A7D-CED1-47DB-88D7-BCE225156A66}" srcOrd="1" destOrd="0" presId="urn:microsoft.com/office/officeart/2005/8/layout/orgChart1"/>
    <dgm:cxn modelId="{06F79F07-69C0-4905-A5D0-E42204F2E149}" type="presParOf" srcId="{1BC33861-012D-41CD-9B98-A261A75BF2B9}" destId="{79D8C677-A6D7-4803-9D7B-017571024871}" srcOrd="1" destOrd="0" presId="urn:microsoft.com/office/officeart/2005/8/layout/orgChart1"/>
    <dgm:cxn modelId="{E65D0196-4F00-4706-BC96-AB58F73B1CE0}" type="presParOf" srcId="{1BC33861-012D-41CD-9B98-A261A75BF2B9}" destId="{C7493708-8A68-469E-8F6A-A0F72F377AF4}" srcOrd="2" destOrd="0" presId="urn:microsoft.com/office/officeart/2005/8/layout/orgChart1"/>
    <dgm:cxn modelId="{A225C75F-7776-4B01-BC27-FF78E8AAA96F}" type="presParOf" srcId="{AFF324B6-5688-4360-B02E-4C6FA83F94A1}" destId="{73364F34-DB7B-4EC6-8FFF-AAD4F8E37B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C49A-D456-4565-B8BD-426CC5A0EB8C}">
      <dsp:nvSpPr>
        <dsp:cNvPr id="0" name=""/>
        <dsp:cNvSpPr/>
      </dsp:nvSpPr>
      <dsp:spPr>
        <a:xfrm>
          <a:off x="6100710" y="2381009"/>
          <a:ext cx="4155150" cy="245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438"/>
              </a:lnTo>
              <a:lnTo>
                <a:pt x="4155150" y="123438"/>
              </a:lnTo>
              <a:lnTo>
                <a:pt x="4155150" y="2453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26941-855F-4CB7-886F-7DF46D457F5F}">
      <dsp:nvSpPr>
        <dsp:cNvPr id="0" name=""/>
        <dsp:cNvSpPr/>
      </dsp:nvSpPr>
      <dsp:spPr>
        <a:xfrm>
          <a:off x="6100710" y="2381009"/>
          <a:ext cx="2749849" cy="245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438"/>
              </a:lnTo>
              <a:lnTo>
                <a:pt x="2749849" y="123438"/>
              </a:lnTo>
              <a:lnTo>
                <a:pt x="2749849" y="2453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B0F3D-4C7C-43CC-87EE-12F199F4D586}">
      <dsp:nvSpPr>
        <dsp:cNvPr id="0" name=""/>
        <dsp:cNvSpPr/>
      </dsp:nvSpPr>
      <dsp:spPr>
        <a:xfrm>
          <a:off x="6100710" y="2381009"/>
          <a:ext cx="1379064" cy="259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636"/>
              </a:lnTo>
              <a:lnTo>
                <a:pt x="1379064" y="137636"/>
              </a:lnTo>
              <a:lnTo>
                <a:pt x="1379064" y="2595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17B9F-2595-4025-AAAE-CD5D092BD4E7}">
      <dsp:nvSpPr>
        <dsp:cNvPr id="0" name=""/>
        <dsp:cNvSpPr/>
      </dsp:nvSpPr>
      <dsp:spPr>
        <a:xfrm>
          <a:off x="5930889" y="2381009"/>
          <a:ext cx="169820" cy="259584"/>
        </a:xfrm>
        <a:custGeom>
          <a:avLst/>
          <a:gdLst/>
          <a:ahLst/>
          <a:cxnLst/>
          <a:rect l="0" t="0" r="0" b="0"/>
          <a:pathLst>
            <a:path>
              <a:moveTo>
                <a:pt x="169820" y="0"/>
              </a:moveTo>
              <a:lnTo>
                <a:pt x="169820" y="137636"/>
              </a:lnTo>
              <a:lnTo>
                <a:pt x="0" y="137636"/>
              </a:lnTo>
              <a:lnTo>
                <a:pt x="0" y="2595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BE084-B60C-47BF-BCBF-B7DF2DDB1A0D}">
      <dsp:nvSpPr>
        <dsp:cNvPr id="0" name=""/>
        <dsp:cNvSpPr/>
      </dsp:nvSpPr>
      <dsp:spPr>
        <a:xfrm>
          <a:off x="4634656" y="2381009"/>
          <a:ext cx="1466054" cy="245385"/>
        </a:xfrm>
        <a:custGeom>
          <a:avLst/>
          <a:gdLst/>
          <a:ahLst/>
          <a:cxnLst/>
          <a:rect l="0" t="0" r="0" b="0"/>
          <a:pathLst>
            <a:path>
              <a:moveTo>
                <a:pt x="1466054" y="0"/>
              </a:moveTo>
              <a:lnTo>
                <a:pt x="1466054" y="123438"/>
              </a:lnTo>
              <a:lnTo>
                <a:pt x="0" y="123438"/>
              </a:lnTo>
              <a:lnTo>
                <a:pt x="0" y="2453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F280A-5FB2-43FA-A1FA-9A29A392F8C1}">
      <dsp:nvSpPr>
        <dsp:cNvPr id="0" name=""/>
        <dsp:cNvSpPr/>
      </dsp:nvSpPr>
      <dsp:spPr>
        <a:xfrm>
          <a:off x="3229355" y="2381009"/>
          <a:ext cx="2871355" cy="245385"/>
        </a:xfrm>
        <a:custGeom>
          <a:avLst/>
          <a:gdLst/>
          <a:ahLst/>
          <a:cxnLst/>
          <a:rect l="0" t="0" r="0" b="0"/>
          <a:pathLst>
            <a:path>
              <a:moveTo>
                <a:pt x="2871355" y="0"/>
              </a:moveTo>
              <a:lnTo>
                <a:pt x="2871355" y="123438"/>
              </a:lnTo>
              <a:lnTo>
                <a:pt x="0" y="123438"/>
              </a:lnTo>
              <a:lnTo>
                <a:pt x="0" y="2453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94D0B-BCE7-4A61-A119-3F7A486B3241}">
      <dsp:nvSpPr>
        <dsp:cNvPr id="0" name=""/>
        <dsp:cNvSpPr/>
      </dsp:nvSpPr>
      <dsp:spPr>
        <a:xfrm>
          <a:off x="1602608" y="3203207"/>
          <a:ext cx="279689" cy="709675"/>
        </a:xfrm>
        <a:custGeom>
          <a:avLst/>
          <a:gdLst/>
          <a:ahLst/>
          <a:cxnLst/>
          <a:rect l="0" t="0" r="0" b="0"/>
          <a:pathLst>
            <a:path>
              <a:moveTo>
                <a:pt x="279689" y="0"/>
              </a:moveTo>
              <a:lnTo>
                <a:pt x="0" y="7096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7099F-1867-4F1E-B1A5-4B5D92E17FEF}">
      <dsp:nvSpPr>
        <dsp:cNvPr id="0" name=""/>
        <dsp:cNvSpPr/>
      </dsp:nvSpPr>
      <dsp:spPr>
        <a:xfrm>
          <a:off x="1882298" y="2381009"/>
          <a:ext cx="4218412" cy="241495"/>
        </a:xfrm>
        <a:custGeom>
          <a:avLst/>
          <a:gdLst/>
          <a:ahLst/>
          <a:cxnLst/>
          <a:rect l="0" t="0" r="0" b="0"/>
          <a:pathLst>
            <a:path>
              <a:moveTo>
                <a:pt x="4218412" y="0"/>
              </a:moveTo>
              <a:lnTo>
                <a:pt x="4218412" y="119547"/>
              </a:lnTo>
              <a:lnTo>
                <a:pt x="0" y="119547"/>
              </a:lnTo>
              <a:lnTo>
                <a:pt x="0" y="2414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1B4BF-0C4E-4F85-BFE7-2C274094669F}">
      <dsp:nvSpPr>
        <dsp:cNvPr id="0" name=""/>
        <dsp:cNvSpPr/>
      </dsp:nvSpPr>
      <dsp:spPr>
        <a:xfrm>
          <a:off x="1422509" y="658718"/>
          <a:ext cx="3112591" cy="136324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algn="ctr" defTabSz="6223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Forum for Oversee Coordination and Management of Census and Policy decisions</a:t>
          </a:r>
          <a:endParaRPr lang="en-US" sz="18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1422509" y="658718"/>
        <a:ext cx="3112591" cy="1363246"/>
      </dsp:txXfrm>
    </dsp:sp>
    <dsp:sp modelId="{95F2977E-D98D-4F95-8F56-1577F71B8E9D}">
      <dsp:nvSpPr>
        <dsp:cNvPr id="0" name=""/>
        <dsp:cNvSpPr/>
      </dsp:nvSpPr>
      <dsp:spPr>
        <a:xfrm>
          <a:off x="4883104" y="0"/>
          <a:ext cx="2435212" cy="238100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Minister, PD&amp;SI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Minister, Punjab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Minister, Sindh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Minister, Balochistan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Minister, KP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Minister, GB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Minister, AJ&amp;K</a:t>
          </a:r>
          <a:endParaRPr lang="en-US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4883104" y="0"/>
        <a:ext cx="2435212" cy="2381009"/>
      </dsp:txXfrm>
    </dsp:sp>
    <dsp:sp modelId="{AE53E11A-BA9F-4E1D-BF78-73739077FF78}">
      <dsp:nvSpPr>
        <dsp:cNvPr id="0" name=""/>
        <dsp:cNvSpPr/>
      </dsp:nvSpPr>
      <dsp:spPr>
        <a:xfrm>
          <a:off x="1301595" y="2622505"/>
          <a:ext cx="1161405" cy="58070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Census Commissioner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1301595" y="2622505"/>
        <a:ext cx="1161405" cy="580702"/>
      </dsp:txXfrm>
    </dsp:sp>
    <dsp:sp modelId="{917C7C17-9707-4D09-9C63-12E7C14D0A73}">
      <dsp:nvSpPr>
        <dsp:cNvPr id="0" name=""/>
        <dsp:cNvSpPr/>
      </dsp:nvSpPr>
      <dsp:spPr>
        <a:xfrm>
          <a:off x="1602608" y="3452484"/>
          <a:ext cx="1161405" cy="920797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Provincial Census Commissioner (PBS)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1602608" y="3452484"/>
        <a:ext cx="1161405" cy="920797"/>
      </dsp:txXfrm>
    </dsp:sp>
    <dsp:sp modelId="{45CA952A-CABF-4881-9F8E-D770F5B590EB}">
      <dsp:nvSpPr>
        <dsp:cNvPr id="0" name=""/>
        <dsp:cNvSpPr/>
      </dsp:nvSpPr>
      <dsp:spPr>
        <a:xfrm>
          <a:off x="2648652" y="2626395"/>
          <a:ext cx="1161405" cy="82409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Secretary,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Punjab  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2648652" y="2626395"/>
        <a:ext cx="1161405" cy="824098"/>
      </dsp:txXfrm>
    </dsp:sp>
    <dsp:sp modelId="{A1DDCCF2-001E-4083-8720-7C8BB6E192D1}">
      <dsp:nvSpPr>
        <dsp:cNvPr id="0" name=""/>
        <dsp:cNvSpPr/>
      </dsp:nvSpPr>
      <dsp:spPr>
        <a:xfrm>
          <a:off x="4053953" y="2626395"/>
          <a:ext cx="1161405" cy="82409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Secretary,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Sindh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4053953" y="2626395"/>
        <a:ext cx="1161405" cy="824098"/>
      </dsp:txXfrm>
    </dsp:sp>
    <dsp:sp modelId="{035C810F-9BF4-4752-AAB1-2889973E5F00}">
      <dsp:nvSpPr>
        <dsp:cNvPr id="0" name=""/>
        <dsp:cNvSpPr/>
      </dsp:nvSpPr>
      <dsp:spPr>
        <a:xfrm>
          <a:off x="5350186" y="2640593"/>
          <a:ext cx="1161405" cy="87916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Secretary, KP 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5350186" y="2640593"/>
        <a:ext cx="1161405" cy="879161"/>
      </dsp:txXfrm>
    </dsp:sp>
    <dsp:sp modelId="{D66A2639-7C1E-443F-AECB-4F89D6F1210D}">
      <dsp:nvSpPr>
        <dsp:cNvPr id="0" name=""/>
        <dsp:cNvSpPr/>
      </dsp:nvSpPr>
      <dsp:spPr>
        <a:xfrm>
          <a:off x="6899072" y="2640593"/>
          <a:ext cx="1161405" cy="58070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Secretary Balochistan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6899072" y="2640593"/>
        <a:ext cx="1161405" cy="580702"/>
      </dsp:txXfrm>
    </dsp:sp>
    <dsp:sp modelId="{E41D8AAB-7F24-4C24-BC17-17594E02FF12}">
      <dsp:nvSpPr>
        <dsp:cNvPr id="0" name=""/>
        <dsp:cNvSpPr/>
      </dsp:nvSpPr>
      <dsp:spPr>
        <a:xfrm>
          <a:off x="8269856" y="2626395"/>
          <a:ext cx="1161405" cy="58070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Secretary, AJ&amp;K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8269856" y="2626395"/>
        <a:ext cx="1161405" cy="580702"/>
      </dsp:txXfrm>
    </dsp:sp>
    <dsp:sp modelId="{4030EA01-A9CA-4D49-BB6C-8727BDDD7EAD}">
      <dsp:nvSpPr>
        <dsp:cNvPr id="0" name=""/>
        <dsp:cNvSpPr/>
      </dsp:nvSpPr>
      <dsp:spPr>
        <a:xfrm>
          <a:off x="9675157" y="2626395"/>
          <a:ext cx="1161405" cy="58070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Chief Secretary, GB</a:t>
          </a:r>
          <a:endParaRPr lang="en-US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9675157" y="2626395"/>
        <a:ext cx="1161405" cy="580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721" y="6"/>
            <a:ext cx="2944957" cy="496651"/>
          </a:xfrm>
          <a:prstGeom prst="rect">
            <a:avLst/>
          </a:prstGeom>
        </p:spPr>
        <p:txBody>
          <a:bodyPr vert="horz" lIns="91504" tIns="45752" rIns="91504" bIns="45752" rtlCol="1"/>
          <a:lstStyle>
            <a:lvl1pPr algn="r">
              <a:defRPr sz="1200"/>
            </a:lvl1pPr>
          </a:lstStyle>
          <a:p>
            <a:endParaRPr lang="ur-P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21" y="6"/>
            <a:ext cx="2944957" cy="496651"/>
          </a:xfrm>
          <a:prstGeom prst="rect">
            <a:avLst/>
          </a:prstGeom>
        </p:spPr>
        <p:txBody>
          <a:bodyPr vert="horz" lIns="91504" tIns="45752" rIns="91504" bIns="45752" rtlCol="1"/>
          <a:lstStyle>
            <a:lvl1pPr algn="l">
              <a:defRPr sz="1200"/>
            </a:lvl1pPr>
          </a:lstStyle>
          <a:p>
            <a:fld id="{E23048D7-2814-4AC2-88FA-F0F12D32589F}" type="datetime4">
              <a:rPr lang="en-US" smtClean="0"/>
              <a:t>June 25, 2021</a:t>
            </a:fld>
            <a:endParaRPr lang="ur-P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2721" y="9428398"/>
            <a:ext cx="2944957" cy="496651"/>
          </a:xfrm>
          <a:prstGeom prst="rect">
            <a:avLst/>
          </a:prstGeom>
        </p:spPr>
        <p:txBody>
          <a:bodyPr vert="horz" lIns="91504" tIns="45752" rIns="91504" bIns="45752" rtlCol="1" anchor="b"/>
          <a:lstStyle>
            <a:lvl1pPr algn="r">
              <a:defRPr sz="1200"/>
            </a:lvl1pPr>
          </a:lstStyle>
          <a:p>
            <a:endParaRPr lang="ur-P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21" y="9428398"/>
            <a:ext cx="2944957" cy="496651"/>
          </a:xfrm>
          <a:prstGeom prst="rect">
            <a:avLst/>
          </a:prstGeom>
        </p:spPr>
        <p:txBody>
          <a:bodyPr vert="horz" lIns="91504" tIns="45752" rIns="91504" bIns="45752" rtlCol="1" anchor="b"/>
          <a:lstStyle>
            <a:lvl1pPr algn="l">
              <a:defRPr sz="1200"/>
            </a:lvl1pPr>
          </a:lstStyle>
          <a:p>
            <a:fld id="{6DC0B743-6C2B-446E-A71B-9370C4F30FBE}" type="slidenum">
              <a:rPr lang="ur-PK" smtClean="0"/>
              <a:pPr/>
              <a:t>‹#›</a:t>
            </a:fld>
            <a:endParaRPr lang="ur-PK"/>
          </a:p>
        </p:txBody>
      </p:sp>
    </p:spTree>
    <p:extLst>
      <p:ext uri="{BB962C8B-B14F-4D97-AF65-F5344CB8AC3E}">
        <p14:creationId xmlns:p14="http://schemas.microsoft.com/office/powerpoint/2010/main" val="27794338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4"/>
            <a:ext cx="2945659" cy="496332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53" y="4"/>
            <a:ext cx="2945659" cy="496332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C7C05221-DB81-4D58-B760-521EE6A505E4}" type="datetime4">
              <a:rPr lang="en-US" smtClean="0"/>
              <a:t>June 25, 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81" y="4715156"/>
            <a:ext cx="5438139" cy="4466988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9428586"/>
            <a:ext cx="2945659" cy="496332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53" y="9428586"/>
            <a:ext cx="2945659" cy="496332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4D4B268D-CF16-4860-8244-DAF546A5B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713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654050"/>
            <a:ext cx="5810250" cy="3268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268D-CF16-4860-8244-DAF546A5B5E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CE66662-7DF4-43D5-88F5-55D22EEB44E8}" type="datetime4">
              <a:rPr lang="en-US" smtClean="0"/>
              <a:t>June 25,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6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7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15A1ED-697D-4C39-AF0F-52BD6B518052}" type="datetime4">
              <a:rPr lang="en-US" smtClean="0">
                <a:solidFill>
                  <a:prstClr val="black"/>
                </a:solidFill>
              </a:rPr>
              <a:t>June 25,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56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8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15A1ED-697D-4C39-AF0F-52BD6B518052}" type="datetime4">
              <a:rPr lang="en-US" smtClean="0">
                <a:solidFill>
                  <a:prstClr val="black"/>
                </a:solidFill>
              </a:rPr>
              <a:t>June 25,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58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9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9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15A1ED-697D-4C39-AF0F-52BD6B518052}" type="datetime4">
              <a:rPr lang="en-US" smtClean="0">
                <a:solidFill>
                  <a:prstClr val="black"/>
                </a:solidFill>
              </a:rPr>
              <a:t>June 25,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6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10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10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15A1ED-697D-4C39-AF0F-52BD6B518052}" type="datetime4">
              <a:rPr lang="en-US" smtClean="0">
                <a:solidFill>
                  <a:prstClr val="black"/>
                </a:solidFill>
              </a:rPr>
              <a:t>June 25,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01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3C2C-F93C-4C17-AFF2-F314B2326C7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58" y="8829974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1" tIns="45316" rIns="90631" bIns="45316" anchor="b"/>
          <a:lstStyle/>
          <a:p>
            <a:pPr algn="r"/>
            <a:fld id="{991E0FFC-7942-4E48-A61C-4DD5AE9D7643}" type="slidenum">
              <a:rPr lang="en-US" sz="1200">
                <a:solidFill>
                  <a:prstClr val="black"/>
                </a:solidFill>
              </a:rPr>
              <a:pPr algn="r"/>
              <a:t>12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2576" y="8831590"/>
            <a:ext cx="3037840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02" tIns="45303" rIns="90602" bIns="45303" anchor="b"/>
          <a:lstStyle/>
          <a:p>
            <a:pPr algn="r"/>
            <a:fld id="{A0499FC1-550A-4329-B420-582902166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12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52" y="4415803"/>
            <a:ext cx="5137714" cy="4183380"/>
          </a:xfrm>
          <a:noFill/>
          <a:ln/>
        </p:spPr>
        <p:txBody>
          <a:bodyPr lIns="90602" tIns="45303" rIns="90602" bIns="45303"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15A1ED-697D-4C39-AF0F-52BD6B518052}" type="datetime4">
              <a:rPr lang="en-US" smtClean="0">
                <a:solidFill>
                  <a:prstClr val="black"/>
                </a:solidFill>
              </a:rPr>
              <a:t>June 25, 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6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D98F-10B0-4EFA-BE87-DED995CDACA7}" type="datetime1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1300-1917-4FE1-A5F6-9C5C0EBE20AE}" type="datetime1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9ACF-494E-4029-BB42-E5551B068EAF}" type="datetime1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28791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094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448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E03E87-8ED6-49DE-807F-88BB35CDC7EE}"/>
              </a:ext>
            </a:extLst>
          </p:cNvPr>
          <p:cNvSpPr/>
          <p:nvPr userDrawn="1"/>
        </p:nvSpPr>
        <p:spPr>
          <a:xfrm>
            <a:off x="1085065" y="1621765"/>
            <a:ext cx="2045865" cy="464101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79ED9C-AB25-4609-AB99-B83BD4048878}"/>
              </a:ext>
            </a:extLst>
          </p:cNvPr>
          <p:cNvSpPr/>
          <p:nvPr userDrawn="1"/>
        </p:nvSpPr>
        <p:spPr>
          <a:xfrm>
            <a:off x="3743733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CECE6B-218F-4697-9A8C-6317DB8F0795}"/>
              </a:ext>
            </a:extLst>
          </p:cNvPr>
          <p:cNvSpPr/>
          <p:nvPr userDrawn="1"/>
        </p:nvSpPr>
        <p:spPr>
          <a:xfrm>
            <a:off x="6402401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C3E39C-1917-497D-9FA2-280086D87492}"/>
              </a:ext>
            </a:extLst>
          </p:cNvPr>
          <p:cNvSpPr/>
          <p:nvPr userDrawn="1"/>
        </p:nvSpPr>
        <p:spPr>
          <a:xfrm>
            <a:off x="9061069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3AB435FD-EFCF-4DA5-8AC8-A34BF478B86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137445" y="1690611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5B6F0778-36CE-40A0-8A98-DC19167BAE7E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796113" y="4269899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FCBE045-9FD4-4549-9344-9AAF948AC24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454781" y="1690611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DFD4847C-81AD-4D76-91C3-2C9B5B791C2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113448" y="4269899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1984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7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268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16000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1268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00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9A1F-65A9-4F5B-9534-9ED734717021}" type="datetime1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189C4A6E-7453-43BD-AE04-56008229C81A}"/>
              </a:ext>
            </a:extLst>
          </p:cNvPr>
          <p:cNvGrpSpPr/>
          <p:nvPr userDrawn="1"/>
        </p:nvGrpSpPr>
        <p:grpSpPr>
          <a:xfrm>
            <a:off x="850796" y="2029744"/>
            <a:ext cx="2126862" cy="3673670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id="{F62A8943-DBAC-4863-816D-3C4AB9630641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2A0A2EE1-221A-4028-8DB2-BD8C495E120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white"/>
                </a:solidFill>
              </a:endParaRPr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BE51866B-1440-45F1-A4DE-183557B38AA5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8975740B-F53B-423A-85A7-05441B5A85A5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id="{FC39DD53-8C1B-418B-9D4B-DEDDDFD49515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6550D580-9413-499C-A2F6-4FAF820E3DCD}"/>
              </a:ext>
            </a:extLst>
          </p:cNvPr>
          <p:cNvGrpSpPr/>
          <p:nvPr userDrawn="1"/>
        </p:nvGrpSpPr>
        <p:grpSpPr>
          <a:xfrm>
            <a:off x="3428276" y="1995876"/>
            <a:ext cx="2126862" cy="3673670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id="{A0D25C72-26DC-4970-BB57-CC85C7184E09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464D1CD6-F085-42B8-A945-E67960BA845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white"/>
                </a:solidFill>
              </a:endParaRPr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1F01F4DA-726E-4F78-9FFF-59B4301DB4DE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id="{882EE2D3-039E-4735-A899-B8E1CEEF04B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805E3D63-60CC-4F19-A2A6-222F85BEDB9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3C3ED90E-FEB0-4821-8390-7580442214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2792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E4A4063-3947-448A-A554-C5345B8189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328133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DE836E1E-1E8B-4DD8-A31C-BCA717BFC242}"/>
              </a:ext>
            </a:extLst>
          </p:cNvPr>
          <p:cNvGrpSpPr/>
          <p:nvPr userDrawn="1"/>
        </p:nvGrpSpPr>
        <p:grpSpPr>
          <a:xfrm>
            <a:off x="2077784" y="1858049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1FE8E1EF-98AE-40B9-9B35-B469967CAC6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FB357B44-5A23-4AD5-BE11-F07EC85AF062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white"/>
                </a:solidFill>
              </a:endParaRPr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F414EAD0-E0C7-47AC-8FE9-E0C54C3D0856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FF28C030-C739-460C-AC4C-35B029130F87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1D692173-2133-4D86-B48F-B75A851F51DE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1371C75-AE82-4AE5-8CF8-7F5AC9365E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1896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996A05F-ABEB-4DF4-8C8D-F25EA65CE7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72074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947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05523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854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8CB04D-A2B9-4242-996A-6576CCB9ED56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5726AFF-C4CD-476E-B4AC-6350B219F43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1DF8E8A-6EB3-47AB-8E07-A930417030A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77EDC2F-487F-4278-AD96-D95F3FBD4A5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8E8E8F-79CA-4449-AD0C-81C45CDF5D2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D73200-85F6-4B0F-B836-526D92B455B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585C512-B2BC-4599-987C-E85258E36E4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896EB93-8E75-48F8-99D6-E34F448538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B94D743-41AB-4E45-9C20-CD4F98EBD9B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F0E7E-E342-4B4C-9DD5-E47E1669AB8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1410DF8-5A67-4521-97F3-B28A5F973AE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32498DA-AB4C-4F3A-BDDA-85C6C82D936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127645-8125-47BC-9C59-A13CC4C571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A8B167C-2E1E-4773-B6B1-F0F73F34CB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01911" y="1976846"/>
            <a:ext cx="3887856" cy="23674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F21B487-AC92-42B3-97CB-3888992D58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0025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322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" y="1"/>
            <a:ext cx="7665395" cy="6867322"/>
          </a:xfrm>
          <a:custGeom>
            <a:avLst/>
            <a:gdLst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6353150 w 6353150"/>
              <a:gd name="connsiteY2" fmla="*/ 6858000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2857475 w 6353150"/>
              <a:gd name="connsiteY2" fmla="*/ 6838950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525"/>
              <a:gd name="connsiteX1" fmla="*/ 6353150 w 6353150"/>
              <a:gd name="connsiteY1" fmla="*/ 0 h 6867525"/>
              <a:gd name="connsiteX2" fmla="*/ 2857475 w 6353150"/>
              <a:gd name="connsiteY2" fmla="*/ 6867525 h 6867525"/>
              <a:gd name="connsiteX3" fmla="*/ 0 w 6353150"/>
              <a:gd name="connsiteY3" fmla="*/ 6858000 h 6867525"/>
              <a:gd name="connsiteX4" fmla="*/ 0 w 6353150"/>
              <a:gd name="connsiteY4" fmla="*/ 0 h 6867525"/>
              <a:gd name="connsiteX0" fmla="*/ 0 w 6353150"/>
              <a:gd name="connsiteY0" fmla="*/ 0 h 6877050"/>
              <a:gd name="connsiteX1" fmla="*/ 6353150 w 6353150"/>
              <a:gd name="connsiteY1" fmla="*/ 0 h 6877050"/>
              <a:gd name="connsiteX2" fmla="*/ 2558262 w 6353150"/>
              <a:gd name="connsiteY2" fmla="*/ 6877050 h 6877050"/>
              <a:gd name="connsiteX3" fmla="*/ 0 w 6353150"/>
              <a:gd name="connsiteY3" fmla="*/ 6858000 h 6877050"/>
              <a:gd name="connsiteX4" fmla="*/ 0 w 6353150"/>
              <a:gd name="connsiteY4" fmla="*/ 0 h 6877050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3164544 w 6353150"/>
              <a:gd name="connsiteY2" fmla="*/ 6857595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322"/>
              <a:gd name="connsiteX1" fmla="*/ 6353150 w 6353150"/>
              <a:gd name="connsiteY1" fmla="*/ 0 h 6867322"/>
              <a:gd name="connsiteX2" fmla="*/ 3672474 w 6353150"/>
              <a:gd name="connsiteY2" fmla="*/ 6867322 h 6867322"/>
              <a:gd name="connsiteX3" fmla="*/ 0 w 6353150"/>
              <a:gd name="connsiteY3" fmla="*/ 6858000 h 6867322"/>
              <a:gd name="connsiteX4" fmla="*/ 0 w 6353150"/>
              <a:gd name="connsiteY4" fmla="*/ 0 h 6867322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3680537 w 6353150"/>
              <a:gd name="connsiteY2" fmla="*/ 6857594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322"/>
              <a:gd name="connsiteX1" fmla="*/ 6353150 w 6353150"/>
              <a:gd name="connsiteY1" fmla="*/ 0 h 6867322"/>
              <a:gd name="connsiteX2" fmla="*/ 3696661 w 6353150"/>
              <a:gd name="connsiteY2" fmla="*/ 6867322 h 6867322"/>
              <a:gd name="connsiteX3" fmla="*/ 0 w 6353150"/>
              <a:gd name="connsiteY3" fmla="*/ 6858000 h 6867322"/>
              <a:gd name="connsiteX4" fmla="*/ 0 w 6353150"/>
              <a:gd name="connsiteY4" fmla="*/ 0 h 686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150" h="6867322">
                <a:moveTo>
                  <a:pt x="0" y="0"/>
                </a:moveTo>
                <a:lnTo>
                  <a:pt x="6353150" y="0"/>
                </a:lnTo>
                <a:lnTo>
                  <a:pt x="3696661" y="68673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arallelogram 2"/>
          <p:cNvSpPr/>
          <p:nvPr userDrawn="1"/>
        </p:nvSpPr>
        <p:spPr>
          <a:xfrm>
            <a:off x="4636784" y="5127899"/>
            <a:ext cx="1209539" cy="1739424"/>
          </a:xfrm>
          <a:prstGeom prst="parallelogram">
            <a:avLst>
              <a:gd name="adj" fmla="val 66769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5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953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225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74160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AA2E-5DB1-46D4-BEF5-A558CEA27D4A}" type="datetime1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50101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1F00-6EBA-4C73-A71F-D967A226D030}" type="datetime1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3FCB-B1C8-418E-AF6A-B8748D5AF839}" type="datetime1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E324-6668-4A95-940F-D15922ECAF60}" type="datetime1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452A-E86B-4246-AA93-2B47158A6D50}" type="datetime1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A0C93-3C18-4255-8A8B-5CF146A5B818}" type="datetime1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51D1-D4BC-4BE3-A34B-2226A41C26F3}" type="datetime1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55334-71E6-482D-9AC8-D8FD73AD0821}" type="datetime1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04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" Target="slide8.xml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hyperlink" Target="Block%20Size.xlsx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1464" y="2492896"/>
            <a:ext cx="9601200" cy="244733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>
                <a:cs typeface="Arial" pitchFamily="34" charset="0"/>
              </a:rPr>
              <a:t/>
            </a:r>
            <a:br>
              <a:rPr lang="en-US" sz="4800" b="1" dirty="0">
                <a:cs typeface="Arial" pitchFamily="34" charset="0"/>
              </a:rPr>
            </a:br>
            <a:r>
              <a:rPr lang="en-US" sz="3600" b="1" dirty="0">
                <a:solidFill>
                  <a:srgbClr val="007A37"/>
                </a:solidFill>
              </a:rPr>
              <a:t>To Review the Best Practices of Field Operations Including Monitoring/supervision to Minimize the Omission/Errors and Complete Coverage</a:t>
            </a:r>
            <a:r>
              <a:rPr lang="en-US" sz="4800" b="1" dirty="0">
                <a:solidFill>
                  <a:srgbClr val="007A37"/>
                </a:solidFill>
                <a:latin typeface="+mn-lt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007A37"/>
                </a:solidFill>
                <a:latin typeface="+mn-lt"/>
                <a:cs typeface="Arial" pitchFamily="34" charset="0"/>
              </a:rPr>
            </a:br>
            <a:endParaRPr lang="en-US" sz="4400" b="1" u="sng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07659"/>
            <a:ext cx="9677400" cy="10577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72172" tIns="36086" rIns="72172" bIns="36086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MINISTRY OF PLANNING, DEVELOPMENT 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 SPECIAL INITIATIVES 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923" y="232239"/>
            <a:ext cx="870857" cy="986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201400" y="232240"/>
            <a:ext cx="771007" cy="9869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5644539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Dated: 25-06-2021</a:t>
            </a:r>
          </a:p>
        </p:txBody>
      </p:sp>
    </p:spTree>
    <p:extLst>
      <p:ext uri="{BB962C8B-B14F-4D97-AF65-F5344CB8AC3E}">
        <p14:creationId xmlns:p14="http://schemas.microsoft.com/office/powerpoint/2010/main" val="35693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901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320367" y="191249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9716" y="55022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Considerations …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B6813-049A-4714-B237-3E05B4FA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Pakistan </a:t>
            </a:r>
            <a:r>
              <a:rPr lang="en-US" dirty="0"/>
              <a:t>Bureau of Statistics (PBS)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183" y="949531"/>
            <a:ext cx="11996833" cy="6009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tabLst>
                <a:tab pos="685800" algn="l"/>
              </a:tabLst>
            </a:pPr>
            <a:r>
              <a:rPr lang="en-US" sz="3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Operations:</a:t>
            </a:r>
          </a:p>
          <a:p>
            <a:pPr marL="342900" lvl="1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tagging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of all structures for 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Coverage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and robust 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&amp; Evaluation</a:t>
            </a:r>
          </a:p>
          <a:p>
            <a:pPr marL="342900" lvl="1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has to begin 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and extend right up to the release of the 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initial 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342900" lvl="1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Strategy with involvement of 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locals, Minbar/masjid, Hujra/ Bhaitak  etc.</a:t>
            </a:r>
          </a:p>
          <a:p>
            <a:pPr marL="34290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trainings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by adopting 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Interventions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with sufficient time at each level.</a:t>
            </a:r>
          </a:p>
          <a:p>
            <a:pPr marL="34290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conduct of 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Enumeration Survey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Quality &amp; Coverage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en-US" sz="3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47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204864"/>
            <a:ext cx="12192000" cy="1944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 algn="ctr"/>
            <a:r>
              <a:rPr lang="en-GB" sz="6600" b="1" dirty="0" smtClean="0"/>
              <a:t>THANK YOU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40553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Straight Connector 90"/>
          <p:cNvCxnSpPr>
            <a:endCxn id="88" idx="2"/>
          </p:cNvCxnSpPr>
          <p:nvPr/>
        </p:nvCxnSpPr>
        <p:spPr>
          <a:xfrm>
            <a:off x="9552384" y="3861048"/>
            <a:ext cx="601" cy="2974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964124" y="4149080"/>
            <a:ext cx="0" cy="2708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030" y="-59773"/>
            <a:ext cx="12192000" cy="6162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sng"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r>
              <a:rPr lang="en-GB" sz="2800" b="1" dirty="0" smtClean="0"/>
              <a:t>Census Command &amp; Operation Centre (CCOC) 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473239" y="-59773"/>
            <a:ext cx="718761" cy="670852"/>
          </a:xfrm>
          <a:prstGeom prst="rect">
            <a:avLst/>
          </a:prstGeom>
          <a:ln w="38100" cmpd="sng">
            <a:noFill/>
          </a:ln>
        </p:spPr>
      </p:pic>
      <p:sp>
        <p:nvSpPr>
          <p:cNvPr id="60" name="Action Button: Home 59">
            <a:hlinkClick r:id="rId4" action="ppaction://hlinksldjump" highlightClick="1"/>
          </p:cNvPr>
          <p:cNvSpPr/>
          <p:nvPr/>
        </p:nvSpPr>
        <p:spPr>
          <a:xfrm>
            <a:off x="11494412" y="6282611"/>
            <a:ext cx="603410" cy="501646"/>
          </a:xfrm>
          <a:prstGeom prst="actionButtonHome">
            <a:avLst/>
          </a:prstGeom>
          <a:ln w="381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107416442"/>
              </p:ext>
            </p:extLst>
          </p:nvPr>
        </p:nvGraphicFramePr>
        <p:xfrm>
          <a:off x="551384" y="875742"/>
          <a:ext cx="11377264" cy="4373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3431704" y="4437112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31704" y="414908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512297" y="414908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3431704" y="4612451"/>
            <a:ext cx="3096344" cy="562855"/>
            <a:chOff x="4681630" y="1809672"/>
            <a:chExt cx="1948231" cy="67674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4" name="Rounded Rectangle 63"/>
            <p:cNvSpPr/>
            <p:nvPr/>
          </p:nvSpPr>
          <p:spPr>
            <a:xfrm>
              <a:off x="4681630" y="1809672"/>
              <a:ext cx="1948231" cy="67674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Rounded Rectangle 4"/>
            <p:cNvSpPr txBox="1"/>
            <p:nvPr/>
          </p:nvSpPr>
          <p:spPr>
            <a:xfrm>
              <a:off x="4701451" y="1829493"/>
              <a:ext cx="1908589" cy="6371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400" b="1" kern="1200" dirty="0" smtClean="0">
                  <a:solidFill>
                    <a:schemeClr val="tx2"/>
                  </a:solidFill>
                </a:rPr>
                <a:t>Commissioner (Divisional Census Commissioner) </a:t>
              </a:r>
              <a:endParaRPr lang="en-US" sz="1400" b="1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426710" y="5226843"/>
            <a:ext cx="3101338" cy="350013"/>
            <a:chOff x="2875480" y="2462242"/>
            <a:chExt cx="3289068" cy="350013"/>
          </a:xfrm>
        </p:grpSpPr>
        <p:sp>
          <p:nvSpPr>
            <p:cNvPr id="71" name="Rounded Rectangle 70"/>
            <p:cNvSpPr/>
            <p:nvPr/>
          </p:nvSpPr>
          <p:spPr>
            <a:xfrm>
              <a:off x="2875480" y="2462242"/>
              <a:ext cx="3289068" cy="34162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Rounded Rectangle 4"/>
            <p:cNvSpPr txBox="1"/>
            <p:nvPr/>
          </p:nvSpPr>
          <p:spPr>
            <a:xfrm>
              <a:off x="2890940" y="2473151"/>
              <a:ext cx="3210038" cy="33910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2"/>
                  </a:solidFill>
                </a:rPr>
                <a:t>Deputy  Commissioner </a:t>
              </a:r>
              <a:endParaRPr lang="en-US" sz="1400" b="1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398890" y="5685641"/>
            <a:ext cx="3129158" cy="492882"/>
            <a:chOff x="3431750" y="3554644"/>
            <a:chExt cx="2465305" cy="779293"/>
          </a:xfrm>
        </p:grpSpPr>
        <p:sp>
          <p:nvSpPr>
            <p:cNvPr id="69" name="Rounded Rectangle 68"/>
            <p:cNvSpPr/>
            <p:nvPr/>
          </p:nvSpPr>
          <p:spPr>
            <a:xfrm>
              <a:off x="3431750" y="3554644"/>
              <a:ext cx="2465305" cy="779293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Rounded Rectangle 6"/>
            <p:cNvSpPr txBox="1"/>
            <p:nvPr/>
          </p:nvSpPr>
          <p:spPr>
            <a:xfrm>
              <a:off x="3454575" y="3577469"/>
              <a:ext cx="2419655" cy="73364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2"/>
                  </a:solidFill>
                </a:rPr>
                <a:t>Census District Officer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2"/>
                  </a:solidFill>
                </a:rPr>
                <a:t>(Assistant Census Commissioner )</a:t>
              </a:r>
              <a:endParaRPr lang="en-US" sz="1400" b="1" kern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68" name="Rounded Rectangle 67"/>
          <p:cNvSpPr/>
          <p:nvPr/>
        </p:nvSpPr>
        <p:spPr>
          <a:xfrm>
            <a:off x="4149432" y="7282272"/>
            <a:ext cx="2008563" cy="798741"/>
          </a:xfrm>
          <a:prstGeom prst="roundRect">
            <a:avLst>
              <a:gd name="adj" fmla="val 10000"/>
            </a:avLst>
          </a:prstGeom>
          <a:solidFill>
            <a:schemeClr val="accent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5" name="Rounded Rectangle 74"/>
          <p:cNvSpPr/>
          <p:nvPr/>
        </p:nvSpPr>
        <p:spPr>
          <a:xfrm>
            <a:off x="81806" y="4293096"/>
            <a:ext cx="1803236" cy="576064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Coordination and Management of Census in the province 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45992" y="4924156"/>
            <a:ext cx="1884370" cy="1918042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714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Video Wall Monitoring through Dashboard for real time monitoring and rectification by using CATI approach</a:t>
            </a:r>
          </a:p>
          <a:p>
            <a:pPr indent="-1714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Weekly meetings will be conducted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1930116" y="6517330"/>
            <a:ext cx="15015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8040219" y="414908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074207" y="386104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1154800" y="386104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8626298" y="4249738"/>
            <a:ext cx="1871516" cy="5468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chemeClr val="tx2"/>
                </a:solidFill>
              </a:rPr>
              <a:t>Divisional Census Commissioner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8608156" y="5665328"/>
            <a:ext cx="1889657" cy="11698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tx2"/>
                </a:solidFill>
              </a:rPr>
              <a:t>Census Support </a:t>
            </a:r>
            <a:r>
              <a:rPr lang="en-US" sz="1400" b="1" dirty="0" smtClean="0">
                <a:solidFill>
                  <a:schemeClr val="tx2"/>
                </a:solidFill>
              </a:rPr>
              <a:t>Center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8647774" y="4910609"/>
            <a:ext cx="1850039" cy="6407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chemeClr val="tx2"/>
                </a:solidFill>
              </a:rPr>
              <a:t>Deputy  Commissioner </a:t>
            </a:r>
            <a:endParaRPr lang="en-US" sz="1400" b="1" dirty="0">
              <a:solidFill>
                <a:schemeClr val="tx2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3398889" y="6270889"/>
            <a:ext cx="3104071" cy="492882"/>
            <a:chOff x="3400195" y="3554644"/>
            <a:chExt cx="2496860" cy="77929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93" name="Rounded Rectangle 92"/>
            <p:cNvSpPr/>
            <p:nvPr/>
          </p:nvSpPr>
          <p:spPr>
            <a:xfrm>
              <a:off x="3431750" y="3554644"/>
              <a:ext cx="2465305" cy="779293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4" name="Rounded Rectangle 6"/>
            <p:cNvSpPr txBox="1"/>
            <p:nvPr/>
          </p:nvSpPr>
          <p:spPr>
            <a:xfrm>
              <a:off x="3400195" y="3600293"/>
              <a:ext cx="2419655" cy="7336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2"/>
                  </a:solidFill>
                </a:rPr>
                <a:t>Census Support Center </a:t>
              </a:r>
              <a:endParaRPr lang="en-US" sz="1400" b="1" kern="120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96" name="Straight Connector 95"/>
          <p:cNvCxnSpPr/>
          <p:nvPr/>
        </p:nvCxnSpPr>
        <p:spPr>
          <a:xfrm>
            <a:off x="5086486" y="2132856"/>
            <a:ext cx="3726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85042" y="4614796"/>
            <a:ext cx="307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276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5286F-B753-439C-BC2B-AC5EAB8F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000" b="1" dirty="0">
                <a:solidFill>
                  <a:schemeClr val="bg1"/>
                </a:solidFill>
              </a:rPr>
              <a:t>UN Principles/Guidelines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04EA3-68F4-475C-AABB-C059B4DD2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12072664" cy="5715000"/>
          </a:xfrm>
          <a:ln w="127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66FF"/>
                </a:solidFill>
              </a:rPr>
              <a:t>Agreement and Engagement of Public: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dirty="0"/>
              <a:t>is required for awareness, Participation and ownership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66FF"/>
                </a:solidFill>
              </a:rPr>
              <a:t>Individual enumeration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- information on each enumerated person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66FF"/>
                </a:solidFill>
              </a:rPr>
              <a:t>Simultaneity</a:t>
            </a:r>
            <a:r>
              <a:rPr lang="en-US" dirty="0"/>
              <a:t> - unique and well defined reference period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66FF"/>
                </a:solidFill>
              </a:rPr>
              <a:t>Universality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– Count every person residing and/or present in the country at a defined singular point in time.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b="1" dirty="0">
                <a:solidFill>
                  <a:srgbClr val="0066FF"/>
                </a:solidFill>
              </a:rPr>
              <a:t>Small area data</a:t>
            </a:r>
            <a:r>
              <a:rPr lang="en-US" dirty="0">
                <a:solidFill>
                  <a:srgbClr val="0066FF"/>
                </a:solidFill>
              </a:rPr>
              <a:t> - </a:t>
            </a:r>
            <a:r>
              <a:rPr lang="en-US" dirty="0" smtClean="0"/>
              <a:t>data </a:t>
            </a:r>
            <a:r>
              <a:rPr lang="en-US" dirty="0"/>
              <a:t>on the number and characteristics of the population and housing related to the smallest geographic areas of the country, with confidentiality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66FF"/>
                </a:solidFill>
              </a:rPr>
              <a:t>Defined periodicity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- the census should be taken at regular intervals </a:t>
            </a:r>
            <a:r>
              <a:rPr lang="en-US" dirty="0" smtClean="0"/>
              <a:t>(5 </a:t>
            </a:r>
            <a:r>
              <a:rPr lang="en-US" dirty="0"/>
              <a:t>or </a:t>
            </a:r>
            <a:r>
              <a:rPr lang="en-US" dirty="0" smtClean="0"/>
              <a:t>10 years).</a:t>
            </a:r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C1285-1211-4978-A48D-8626F669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5286F-B753-439C-BC2B-AC5EAB8F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000" b="1" dirty="0">
                <a:solidFill>
                  <a:schemeClr val="bg1"/>
                </a:solidFill>
              </a:rPr>
              <a:t>UN Principles/Guidelines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04EA3-68F4-475C-AABB-C059B4DD2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8" y="1268760"/>
            <a:ext cx="12132332" cy="5256584"/>
          </a:xfrm>
          <a:ln w="127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66FF"/>
                </a:solidFill>
              </a:rPr>
              <a:t>Training</a:t>
            </a:r>
            <a:r>
              <a:rPr lang="en-US" dirty="0" smtClean="0"/>
              <a:t>-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Guides/manuals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in local Languages, by using innovative  technology</a:t>
            </a: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66FF"/>
                </a:solidFill>
              </a:rPr>
              <a:t>Monitoring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/>
              <a:t>–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Effective System to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monitor the progress of the operation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correction of errors and to make necessary adjustments in the course of the fieldwork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66FF"/>
                </a:solidFill>
                <a:cs typeface="Times New Roman" panose="02020603050405020304" pitchFamily="18" charset="0"/>
              </a:rPr>
              <a:t>Evaluation</a:t>
            </a:r>
            <a:r>
              <a:rPr lang="en-US" dirty="0">
                <a:solidFill>
                  <a:srgbClr val="0066FF"/>
                </a:solidFill>
                <a:cs typeface="Times New Roman" panose="02020603050405020304" pitchFamily="18" charset="0"/>
              </a:rPr>
              <a:t>-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Post Enumeration Survey </a:t>
            </a:r>
            <a:r>
              <a:rPr lang="en-US" dirty="0">
                <a:cs typeface="Times New Roman" panose="02020603050405020304" pitchFamily="18" charset="0"/>
              </a:rPr>
              <a:t>and 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Demographic Analysis</a:t>
            </a:r>
            <a:r>
              <a:rPr lang="en-US" dirty="0">
                <a:cs typeface="Times New Roman" panose="02020603050405020304" pitchFamily="18" charset="0"/>
              </a:rPr>
              <a:t>.</a:t>
            </a:r>
            <a:endParaRPr lang="en-US" dirty="0"/>
          </a:p>
          <a:p>
            <a:r>
              <a:rPr lang="en-US" b="1" dirty="0" smtClean="0">
                <a:solidFill>
                  <a:srgbClr val="0066FF"/>
                </a:solidFill>
              </a:rPr>
              <a:t>Register </a:t>
            </a:r>
            <a:r>
              <a:rPr lang="en-US" b="1" dirty="0">
                <a:solidFill>
                  <a:srgbClr val="0066FF"/>
                </a:solidFill>
              </a:rPr>
              <a:t>Based Census </a:t>
            </a:r>
            <a:r>
              <a:rPr lang="en-US" dirty="0"/>
              <a:t>is the cost affective and modern technique but in the context of Pakistan due to non availability of registers cannot be considered </a:t>
            </a:r>
            <a:r>
              <a:rPr lang="en-US" dirty="0" smtClean="0"/>
              <a:t>for </a:t>
            </a:r>
            <a:r>
              <a:rPr lang="en-US" dirty="0"/>
              <a:t>upcoming census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C1285-1211-4978-A48D-8626F669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4693" y="6560463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11494412" y="6282611"/>
            <a:ext cx="603410" cy="501646"/>
          </a:xfrm>
          <a:prstGeom prst="actionButtonHome">
            <a:avLst/>
          </a:prstGeom>
          <a:ln w="381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F6FEC55-A32C-4307-B2C6-EA092009C662}"/>
              </a:ext>
            </a:extLst>
          </p:cNvPr>
          <p:cNvSpPr/>
          <p:nvPr/>
        </p:nvSpPr>
        <p:spPr>
          <a:xfrm rot="17152435">
            <a:off x="5747696" y="-900222"/>
            <a:ext cx="504725" cy="11989476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129781" y="2280393"/>
            <a:ext cx="2130454" cy="3301061"/>
            <a:chOff x="4955367" y="3099004"/>
            <a:chExt cx="2034443" cy="296939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4CEA324-95AF-4D2B-8827-80C73810DE8F}"/>
                </a:ext>
              </a:extLst>
            </p:cNvPr>
            <p:cNvSpPr/>
            <p:nvPr/>
          </p:nvSpPr>
          <p:spPr>
            <a:xfrm>
              <a:off x="5408367" y="5506224"/>
              <a:ext cx="1055521" cy="562179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F56A5E0-BE8C-4B40-B64F-28D4253240EF}"/>
                </a:ext>
              </a:extLst>
            </p:cNvPr>
            <p:cNvSpPr/>
            <p:nvPr/>
          </p:nvSpPr>
          <p:spPr>
            <a:xfrm>
              <a:off x="5901460" y="4855837"/>
              <a:ext cx="91970" cy="90412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50EBAE6-1DF9-485B-9020-DF3BD1609834}"/>
                </a:ext>
              </a:extLst>
            </p:cNvPr>
            <p:cNvSpPr/>
            <p:nvPr/>
          </p:nvSpPr>
          <p:spPr>
            <a:xfrm>
              <a:off x="5103813" y="3099004"/>
              <a:ext cx="1765991" cy="889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15F3967-E1CA-490D-B08C-D7A05E120741}"/>
                </a:ext>
              </a:extLst>
            </p:cNvPr>
            <p:cNvSpPr txBox="1"/>
            <p:nvPr/>
          </p:nvSpPr>
          <p:spPr>
            <a:xfrm>
              <a:off x="4955367" y="3243100"/>
              <a:ext cx="2034443" cy="1559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975" indent="4763">
                <a:lnSpc>
                  <a:spcPts val="13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Delayed publicity campaign.</a:t>
              </a:r>
            </a:p>
            <a:p>
              <a:pPr marL="53975" indent="4763">
                <a:lnSpc>
                  <a:spcPts val="13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No involvement of local levels  for appropriate delivery of objective.</a:t>
              </a:r>
            </a:p>
            <a:p>
              <a:pPr marL="53975" indent="4763">
                <a:lnSpc>
                  <a:spcPts val="13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Minimal use of social media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FBA1A1-12B0-44EF-9821-ECC6AC55077A}"/>
                </a:ext>
              </a:extLst>
            </p:cNvPr>
            <p:cNvSpPr/>
            <p:nvPr/>
          </p:nvSpPr>
          <p:spPr>
            <a:xfrm>
              <a:off x="5117751" y="4781755"/>
              <a:ext cx="1765991" cy="889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228444" y="2161217"/>
            <a:ext cx="1929837" cy="3900164"/>
            <a:chOff x="7181927" y="2105751"/>
            <a:chExt cx="1929837" cy="390016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15828BE-763B-4BFF-9C60-C8FDE527AE24}"/>
                </a:ext>
              </a:extLst>
            </p:cNvPr>
            <p:cNvSpPr/>
            <p:nvPr/>
          </p:nvSpPr>
          <p:spPr>
            <a:xfrm>
              <a:off x="7467305" y="5337893"/>
              <a:ext cx="1254246" cy="668022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9636F4D-31BE-4436-B1D8-96A0BA208778}"/>
                </a:ext>
              </a:extLst>
            </p:cNvPr>
            <p:cNvSpPr/>
            <p:nvPr/>
          </p:nvSpPr>
          <p:spPr>
            <a:xfrm>
              <a:off x="8025767" y="4691074"/>
              <a:ext cx="68661" cy="114056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A5041F9-6CEF-4A5E-A6DF-7C5CD0ED4263}"/>
                </a:ext>
              </a:extLst>
            </p:cNvPr>
            <p:cNvSpPr/>
            <p:nvPr/>
          </p:nvSpPr>
          <p:spPr>
            <a:xfrm>
              <a:off x="7196071" y="2711045"/>
              <a:ext cx="1765991" cy="889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E9B94E-4850-4659-8E27-3BC2FFAE24DD}"/>
                </a:ext>
              </a:extLst>
            </p:cNvPr>
            <p:cNvSpPr txBox="1"/>
            <p:nvPr/>
          </p:nvSpPr>
          <p:spPr>
            <a:xfrm>
              <a:off x="7204469" y="2800028"/>
              <a:ext cx="1765990" cy="175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6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Due to rapid growth of population, issues regarding block size was faced. Maps were not available / updated. Overlapping of Blocks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A26F89D-F038-4EB2-9378-A7A45A572EFB}"/>
                </a:ext>
              </a:extLst>
            </p:cNvPr>
            <p:cNvSpPr/>
            <p:nvPr/>
          </p:nvSpPr>
          <p:spPr>
            <a:xfrm>
              <a:off x="7224101" y="4602092"/>
              <a:ext cx="1765991" cy="889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1017F37-573F-44BB-B218-FB07C10B4665}"/>
                </a:ext>
              </a:extLst>
            </p:cNvPr>
            <p:cNvSpPr txBox="1"/>
            <p:nvPr/>
          </p:nvSpPr>
          <p:spPr>
            <a:xfrm>
              <a:off x="7181927" y="2105751"/>
              <a:ext cx="1929837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</a:rPr>
                <a:t>Block 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</a:rPr>
                <a:t>Up dation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</a:rPr>
                <a:t>/ Maps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69427" y="1466745"/>
            <a:ext cx="1976567" cy="3036450"/>
            <a:chOff x="532000" y="949885"/>
            <a:chExt cx="1976567" cy="303645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644C2AA-5B91-4DE2-98C4-BF210CEBCFE8}"/>
                </a:ext>
              </a:extLst>
            </p:cNvPr>
            <p:cNvSpPr/>
            <p:nvPr/>
          </p:nvSpPr>
          <p:spPr>
            <a:xfrm>
              <a:off x="1250256" y="3617408"/>
              <a:ext cx="692682" cy="368927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5232225-9D6C-43FA-ACB3-DC0C704C8BAA}"/>
                </a:ext>
              </a:extLst>
            </p:cNvPr>
            <p:cNvSpPr/>
            <p:nvPr/>
          </p:nvSpPr>
          <p:spPr>
            <a:xfrm flipH="1">
              <a:off x="1596596" y="2049586"/>
              <a:ext cx="91086" cy="177367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F60EF9-D04B-4D45-B6CC-6230FB64F054}"/>
                </a:ext>
              </a:extLst>
            </p:cNvPr>
            <p:cNvSpPr/>
            <p:nvPr/>
          </p:nvSpPr>
          <p:spPr>
            <a:xfrm>
              <a:off x="648902" y="1351104"/>
              <a:ext cx="1765991" cy="8898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7E7BDC-0FE8-4FBC-BFB2-886DA2ECCD16}"/>
                </a:ext>
              </a:extLst>
            </p:cNvPr>
            <p:cNvSpPr/>
            <p:nvPr/>
          </p:nvSpPr>
          <p:spPr>
            <a:xfrm>
              <a:off x="690060" y="2005095"/>
              <a:ext cx="1765991" cy="8898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58199A3-8787-4B04-ABE2-7377D8EB0E1C}"/>
                </a:ext>
              </a:extLst>
            </p:cNvPr>
            <p:cNvSpPr txBox="1"/>
            <p:nvPr/>
          </p:nvSpPr>
          <p:spPr>
            <a:xfrm>
              <a:off x="532000" y="949885"/>
              <a:ext cx="1976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</a:rPr>
                <a:t>Pilot Census </a:t>
              </a:r>
              <a:endPara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889C478-A7A0-480D-8E59-57DC711DA591}"/>
                </a:ext>
              </a:extLst>
            </p:cNvPr>
            <p:cNvSpPr txBox="1"/>
            <p:nvPr/>
          </p:nvSpPr>
          <p:spPr>
            <a:xfrm>
              <a:off x="665295" y="1524337"/>
              <a:ext cx="1733205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Pilot Census was</a:t>
              </a:r>
              <a:r>
                <a:rPr kumimoji="0" lang="en-US" sz="16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 not conducted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22400" y="1250751"/>
            <a:ext cx="2392851" cy="3822224"/>
            <a:chOff x="2381284" y="1318760"/>
            <a:chExt cx="2392851" cy="382222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DF16853-BF82-4076-84A9-584936A1B8B1}"/>
                </a:ext>
              </a:extLst>
            </p:cNvPr>
            <p:cNvSpPr/>
            <p:nvPr/>
          </p:nvSpPr>
          <p:spPr>
            <a:xfrm>
              <a:off x="3344604" y="4621532"/>
              <a:ext cx="852320" cy="453952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95CB270-A74B-49E6-9E80-F18C23F3D8D1}"/>
                </a:ext>
              </a:extLst>
            </p:cNvPr>
            <p:cNvSpPr/>
            <p:nvPr/>
          </p:nvSpPr>
          <p:spPr>
            <a:xfrm>
              <a:off x="3747313" y="4065913"/>
              <a:ext cx="77382" cy="1075071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11112B9-4A31-4347-8469-FDF9915458A3}"/>
                </a:ext>
              </a:extLst>
            </p:cNvPr>
            <p:cNvSpPr/>
            <p:nvPr/>
          </p:nvSpPr>
          <p:spPr>
            <a:xfrm>
              <a:off x="2777730" y="1899826"/>
              <a:ext cx="1765991" cy="8898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8295272-B5DC-4F04-8E7D-A08793F897F0}"/>
                </a:ext>
              </a:extLst>
            </p:cNvPr>
            <p:cNvSpPr/>
            <p:nvPr/>
          </p:nvSpPr>
          <p:spPr>
            <a:xfrm>
              <a:off x="2874106" y="3933597"/>
              <a:ext cx="1765991" cy="1443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963C418-3F6F-449B-B8E4-B842C76E9063}"/>
                </a:ext>
              </a:extLst>
            </p:cNvPr>
            <p:cNvSpPr txBox="1"/>
            <p:nvPr/>
          </p:nvSpPr>
          <p:spPr>
            <a:xfrm>
              <a:off x="2381284" y="1318760"/>
              <a:ext cx="2392851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</a:rPr>
                <a:t>Confidence</a:t>
              </a:r>
              <a:r>
                <a:rPr lang="en-US" sz="2400" b="1" noProof="0" dirty="0">
                  <a:solidFill>
                    <a:schemeClr val="accent5">
                      <a:lumMod val="75000"/>
                    </a:schemeClr>
                  </a:solidFill>
                </a:rPr>
                <a:t>/ Trust</a:t>
              </a:r>
              <a:r>
                <a:rPr lang="en-US" sz="2800" b="1" noProof="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sz="2400" b="1" noProof="0" dirty="0">
                  <a:solidFill>
                    <a:schemeClr val="accent5">
                      <a:lumMod val="75000"/>
                    </a:schemeClr>
                  </a:solidFill>
                </a:rPr>
                <a:t>Deficit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15F3967-E1CA-490D-B08C-D7A05E120741}"/>
                </a:ext>
              </a:extLst>
            </p:cNvPr>
            <p:cNvSpPr txBox="1"/>
            <p:nvPr/>
          </p:nvSpPr>
          <p:spPr>
            <a:xfrm>
              <a:off x="2744781" y="2060325"/>
              <a:ext cx="1831888" cy="1938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975" indent="4763">
                <a:lnSpc>
                  <a:spcPts val="13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Controversies generated due to lack of involvement of all stakeholders in whole census process (especially Provinces / Political Parties in data compilation process)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B1B6B331-F68D-41EE-ACB8-CC0F9F696F3B}"/>
              </a:ext>
            </a:extLst>
          </p:cNvPr>
          <p:cNvSpPr/>
          <p:nvPr/>
        </p:nvSpPr>
        <p:spPr>
          <a:xfrm>
            <a:off x="0" y="-5147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Comprehensive Review of 2017 Census and Issues Faced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-217791" y="933987"/>
            <a:ext cx="2680211" cy="2962657"/>
            <a:chOff x="205312" y="1048731"/>
            <a:chExt cx="2873303" cy="228067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644C2AA-5B91-4DE2-98C4-BF210CEBCFE8}"/>
                </a:ext>
              </a:extLst>
            </p:cNvPr>
            <p:cNvSpPr/>
            <p:nvPr/>
          </p:nvSpPr>
          <p:spPr>
            <a:xfrm>
              <a:off x="1272581" y="2960479"/>
              <a:ext cx="692682" cy="368927"/>
            </a:xfrm>
            <a:prstGeom prst="ellipse">
              <a:avLst/>
            </a:prstGeom>
            <a:solidFill>
              <a:srgbClr val="00B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20">
              <a:extLst>
                <a:ext uri="{FF2B5EF4-FFF2-40B4-BE49-F238E27FC236}">
                  <a16:creationId xmlns:a16="http://schemas.microsoft.com/office/drawing/2014/main" id="{55232225-9D6C-43FA-ACB3-DC0C704C8BAA}"/>
                </a:ext>
              </a:extLst>
            </p:cNvPr>
            <p:cNvSpPr/>
            <p:nvPr/>
          </p:nvSpPr>
          <p:spPr>
            <a:xfrm>
              <a:off x="1531897" y="2537173"/>
              <a:ext cx="110067" cy="619148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0F60EF9-D04B-4D45-B6CC-6230FB64F054}"/>
                </a:ext>
              </a:extLst>
            </p:cNvPr>
            <p:cNvSpPr/>
            <p:nvPr/>
          </p:nvSpPr>
          <p:spPr>
            <a:xfrm>
              <a:off x="713066" y="1595454"/>
              <a:ext cx="1765991" cy="8898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A7E7BDC-0FE8-4FBC-BFB2-886DA2ECCD16}"/>
                </a:ext>
              </a:extLst>
            </p:cNvPr>
            <p:cNvSpPr/>
            <p:nvPr/>
          </p:nvSpPr>
          <p:spPr>
            <a:xfrm>
              <a:off x="720540" y="2494328"/>
              <a:ext cx="1765991" cy="8898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58199A3-8787-4B04-ABE2-7377D8EB0E1C}"/>
                </a:ext>
              </a:extLst>
            </p:cNvPr>
            <p:cNvSpPr txBox="1"/>
            <p:nvPr/>
          </p:nvSpPr>
          <p:spPr>
            <a:xfrm>
              <a:off x="205312" y="1048731"/>
              <a:ext cx="2873303" cy="544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rgbClr val="00B050"/>
                  </a:solidFill>
                  <a:latin typeface="+mj-lt"/>
                </a:rPr>
                <a:t>Clarity about Census Objectives</a:t>
              </a:r>
              <a:endPara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889C478-A7A0-480D-8E59-57DC711DA591}"/>
                </a:ext>
              </a:extLst>
            </p:cNvPr>
            <p:cNvSpPr txBox="1"/>
            <p:nvPr/>
          </p:nvSpPr>
          <p:spPr>
            <a:xfrm>
              <a:off x="758787" y="1685131"/>
              <a:ext cx="1720271" cy="850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General public</a:t>
              </a:r>
              <a:r>
                <a:rPr kumimoji="0" lang="en-US" sz="16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 was </a:t>
              </a:r>
              <a:r>
                <a:rPr kumimoji="0" lang="en-US" sz="16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</a:rPr>
                <a:t>not fully </a:t>
              </a:r>
              <a:r>
                <a:rPr kumimoji="0" lang="en-US" sz="16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aware </a:t>
              </a:r>
              <a:r>
                <a:rPr kumimoji="0" lang="en-US" sz="16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</a:rPr>
                <a:t>about true  </a:t>
              </a:r>
              <a:r>
                <a:rPr kumimoji="0" lang="en-US" sz="16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census </a:t>
              </a:r>
              <a:r>
                <a:rPr kumimoji="0" lang="en-US" sz="16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</a:rPr>
                <a:t>objectives </a:t>
              </a:r>
              <a:r>
                <a:rPr kumimoji="0" lang="en-US" sz="16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and importance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9865938" y="2314893"/>
            <a:ext cx="2547354" cy="4164311"/>
            <a:chOff x="8975073" y="2401609"/>
            <a:chExt cx="2547354" cy="4164311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814463A-D35A-4BA9-8052-DA1586A65673}"/>
                </a:ext>
              </a:extLst>
            </p:cNvPr>
            <p:cNvSpPr/>
            <p:nvPr/>
          </p:nvSpPr>
          <p:spPr>
            <a:xfrm>
              <a:off x="9583668" y="5796300"/>
              <a:ext cx="1445002" cy="769620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Rounded Corners 4">
              <a:extLst>
                <a:ext uri="{FF2B5EF4-FFF2-40B4-BE49-F238E27FC236}">
                  <a16:creationId xmlns:a16="http://schemas.microsoft.com/office/drawing/2014/main" id="{8ED6800A-FD7A-47F2-83B9-4268725530FF}"/>
                </a:ext>
              </a:extLst>
            </p:cNvPr>
            <p:cNvSpPr/>
            <p:nvPr/>
          </p:nvSpPr>
          <p:spPr>
            <a:xfrm>
              <a:off x="10251620" y="5402539"/>
              <a:ext cx="54549" cy="86315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9D279D1-58E0-4FA5-AC78-9B45B7956430}"/>
                </a:ext>
              </a:extLst>
            </p:cNvPr>
            <p:cNvSpPr/>
            <p:nvPr/>
          </p:nvSpPr>
          <p:spPr>
            <a:xfrm>
              <a:off x="9211873" y="3012054"/>
              <a:ext cx="20265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6DEF1CD-CFFB-4BA4-A688-0ECE97AF0906}"/>
                </a:ext>
              </a:extLst>
            </p:cNvPr>
            <p:cNvSpPr txBox="1"/>
            <p:nvPr/>
          </p:nvSpPr>
          <p:spPr>
            <a:xfrm>
              <a:off x="9211873" y="3110051"/>
              <a:ext cx="1991544" cy="2438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/>
                <a:t>Definitions  were not clear and issues regarding identification of usual place of residence faced.</a:t>
              </a:r>
            </a:p>
            <a:p>
              <a:pPr marL="0" marR="0" lvl="0" indent="0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Noto Sans" panose="020B0502040504020204" pitchFamily="34"/>
                  <a:cs typeface="Noto Sans" panose="020B0502040504020204" pitchFamily="34"/>
                </a:rPr>
                <a:t>Trainings</a:t>
              </a:r>
              <a:r>
                <a:rPr kumimoji="0" lang="en-US" sz="16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kumimoji="0" lang="en-US" sz="16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ea typeface="Noto Sans" panose="020B0502040504020204" pitchFamily="34"/>
                  <a:cs typeface="Noto Sans" panose="020B0502040504020204" pitchFamily="34"/>
                </a:rPr>
                <a:t>were not comprehensive and non usage of modern technologies </a:t>
              </a:r>
            </a:p>
            <a:p>
              <a:pPr marL="0" marR="0" lvl="0" indent="0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baseline="0" dirty="0">
                  <a:ea typeface="Noto Sans" panose="020B0502040504020204" pitchFamily="34"/>
                  <a:cs typeface="Noto Sans" panose="020B0502040504020204" pitchFamily="34"/>
                </a:rPr>
                <a:t>No proper mechanism for evaluation of trainings</a:t>
              </a:r>
              <a:r>
                <a:rPr lang="en-US" sz="1600" b="1" dirty="0">
                  <a:ea typeface="Noto Sans" panose="020B0502040504020204" pitchFamily="34"/>
                  <a:cs typeface="Noto Sans" panose="020B0502040504020204" pitchFamily="34"/>
                </a:rPr>
                <a:t> 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1361391-0CBD-4CF8-834E-3B0A825D1CFF}"/>
                </a:ext>
              </a:extLst>
            </p:cNvPr>
            <p:cNvSpPr/>
            <p:nvPr/>
          </p:nvSpPr>
          <p:spPr>
            <a:xfrm>
              <a:off x="9213078" y="5451290"/>
              <a:ext cx="193511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D6CEA0D-4A05-4954-907C-EA61B06BB0BC}"/>
                </a:ext>
              </a:extLst>
            </p:cNvPr>
            <p:cNvSpPr txBox="1"/>
            <p:nvPr/>
          </p:nvSpPr>
          <p:spPr>
            <a:xfrm>
              <a:off x="8975073" y="2401609"/>
              <a:ext cx="25473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</a:rPr>
                <a:t>Trainings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6195839" y="1466745"/>
            <a:ext cx="199833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</a:rPr>
              <a:t>Census Communication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</a:rPr>
              <a:t> Strategy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34325" y="6493263"/>
            <a:ext cx="25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55941AAF-E4D7-47E8-AA21-4544F3F3FDCD}"/>
              </a:ext>
            </a:extLst>
          </p:cNvPr>
          <p:cNvSpPr txBox="1"/>
          <p:nvPr/>
        </p:nvSpPr>
        <p:spPr>
          <a:xfrm>
            <a:off x="0" y="5237171"/>
            <a:ext cx="6088618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To address these issues and ownership of Census process, following are required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Prudent Planning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Broder Involvement of stakeholders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Affective Methodology/ Modern Techniques 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F6FEC55-A32C-4307-B2C6-EA092009C662}"/>
              </a:ext>
            </a:extLst>
          </p:cNvPr>
          <p:cNvSpPr/>
          <p:nvPr/>
        </p:nvSpPr>
        <p:spPr>
          <a:xfrm rot="17152435">
            <a:off x="5973464" y="-951222"/>
            <a:ext cx="504725" cy="12044384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814463A-D35A-4BA9-8052-DA1586A65673}"/>
              </a:ext>
            </a:extLst>
          </p:cNvPr>
          <p:cNvSpPr/>
          <p:nvPr/>
        </p:nvSpPr>
        <p:spPr>
          <a:xfrm>
            <a:off x="10588109" y="5896702"/>
            <a:ext cx="1445002" cy="76962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5828BE-763B-4BFF-9C60-C8FDE527AE24}"/>
              </a:ext>
            </a:extLst>
          </p:cNvPr>
          <p:cNvSpPr/>
          <p:nvPr/>
        </p:nvSpPr>
        <p:spPr>
          <a:xfrm>
            <a:off x="8701187" y="5470646"/>
            <a:ext cx="1254246" cy="668022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CEA324-95AF-4D2B-8827-80C73810DE8F}"/>
              </a:ext>
            </a:extLst>
          </p:cNvPr>
          <p:cNvSpPr/>
          <p:nvPr/>
        </p:nvSpPr>
        <p:spPr>
          <a:xfrm>
            <a:off x="6754585" y="4908467"/>
            <a:ext cx="1055521" cy="562179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DF16853-BF82-4076-84A9-584936A1B8B1}"/>
              </a:ext>
            </a:extLst>
          </p:cNvPr>
          <p:cNvSpPr/>
          <p:nvPr/>
        </p:nvSpPr>
        <p:spPr>
          <a:xfrm>
            <a:off x="4763578" y="4436897"/>
            <a:ext cx="852320" cy="453952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44C2AA-5B91-4DE2-98C4-BF210CEBCFE8}"/>
              </a:ext>
            </a:extLst>
          </p:cNvPr>
          <p:cNvSpPr/>
          <p:nvPr/>
        </p:nvSpPr>
        <p:spPr>
          <a:xfrm>
            <a:off x="2863980" y="3987816"/>
            <a:ext cx="692682" cy="368927"/>
          </a:xfrm>
          <a:prstGeom prst="ellipse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D6800A-FD7A-47F2-83B9-4268725530FF}"/>
              </a:ext>
            </a:extLst>
          </p:cNvPr>
          <p:cNvSpPr/>
          <p:nvPr/>
        </p:nvSpPr>
        <p:spPr>
          <a:xfrm>
            <a:off x="11223066" y="5034047"/>
            <a:ext cx="175088" cy="124746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9636F4D-31BE-4436-B1D8-96A0BA208778}"/>
              </a:ext>
            </a:extLst>
          </p:cNvPr>
          <p:cNvSpPr/>
          <p:nvPr/>
        </p:nvSpPr>
        <p:spPr>
          <a:xfrm>
            <a:off x="9229991" y="4134550"/>
            <a:ext cx="83080" cy="1549943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F56A5E0-BE8C-4B40-B64F-28D4253240EF}"/>
              </a:ext>
            </a:extLst>
          </p:cNvPr>
          <p:cNvSpPr/>
          <p:nvPr/>
        </p:nvSpPr>
        <p:spPr>
          <a:xfrm>
            <a:off x="7172278" y="3798271"/>
            <a:ext cx="110067" cy="14389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95CB270-A74B-49E6-9E80-F18C23F3D8D1}"/>
              </a:ext>
            </a:extLst>
          </p:cNvPr>
          <p:cNvSpPr/>
          <p:nvPr/>
        </p:nvSpPr>
        <p:spPr>
          <a:xfrm>
            <a:off x="5134705" y="3815308"/>
            <a:ext cx="110067" cy="862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5232225-9D6C-43FA-ACB3-DC0C704C8BAA}"/>
              </a:ext>
            </a:extLst>
          </p:cNvPr>
          <p:cNvSpPr/>
          <p:nvPr/>
        </p:nvSpPr>
        <p:spPr>
          <a:xfrm>
            <a:off x="3155287" y="3063408"/>
            <a:ext cx="110067" cy="1095012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F60EF9-D04B-4D45-B6CC-6230FB64F054}"/>
              </a:ext>
            </a:extLst>
          </p:cNvPr>
          <p:cNvSpPr/>
          <p:nvPr/>
        </p:nvSpPr>
        <p:spPr>
          <a:xfrm>
            <a:off x="2382358" y="2014227"/>
            <a:ext cx="1765991" cy="8898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7E7BDC-0FE8-4FBC-BFB2-886DA2ECCD16}"/>
              </a:ext>
            </a:extLst>
          </p:cNvPr>
          <p:cNvSpPr/>
          <p:nvPr/>
        </p:nvSpPr>
        <p:spPr>
          <a:xfrm>
            <a:off x="2382358" y="3064276"/>
            <a:ext cx="1765991" cy="8898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D279D1-58E0-4FA5-AC78-9B45B7956430}"/>
              </a:ext>
            </a:extLst>
          </p:cNvPr>
          <p:cNvSpPr/>
          <p:nvPr/>
        </p:nvSpPr>
        <p:spPr>
          <a:xfrm>
            <a:off x="10415014" y="4061235"/>
            <a:ext cx="1765991" cy="889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361391-0CBD-4CF8-834E-3B0A825D1CFF}"/>
              </a:ext>
            </a:extLst>
          </p:cNvPr>
          <p:cNvSpPr/>
          <p:nvPr/>
        </p:nvSpPr>
        <p:spPr>
          <a:xfrm>
            <a:off x="10414443" y="4979894"/>
            <a:ext cx="1765991" cy="889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5041F9-6CEF-4A5E-A6DF-7C5CD0ED4263}"/>
              </a:ext>
            </a:extLst>
          </p:cNvPr>
          <p:cNvSpPr/>
          <p:nvPr/>
        </p:nvSpPr>
        <p:spPr>
          <a:xfrm>
            <a:off x="8238359" y="2669152"/>
            <a:ext cx="2050884" cy="59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E9B94E-4850-4659-8E27-3BC2FFAE24DD}"/>
              </a:ext>
            </a:extLst>
          </p:cNvPr>
          <p:cNvSpPr txBox="1"/>
          <p:nvPr/>
        </p:nvSpPr>
        <p:spPr>
          <a:xfrm>
            <a:off x="8219789" y="2783341"/>
            <a:ext cx="2050884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b="1" dirty="0"/>
              <a:t>No proper mechanism designed to evaluate </a:t>
            </a:r>
            <a:r>
              <a:rPr lang="en-US" sz="1500" b="1" dirty="0">
                <a:solidFill>
                  <a:srgbClr val="FF0000"/>
                </a:solidFill>
              </a:rPr>
              <a:t>FQCs forms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R="0" lvl="0" algn="just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Modern monitoring Techniques  were not used</a:t>
            </a:r>
          </a:p>
          <a:p>
            <a:pPr marR="0" lvl="0" algn="just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b="1" dirty="0">
                <a:ea typeface="Noto Sans" panose="020B0502040504020204" pitchFamily="34"/>
                <a:cs typeface="Noto Sans" panose="020B0502040504020204" pitchFamily="34"/>
              </a:rPr>
              <a:t>Real time monitoring was not carried out 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26F89D-F038-4EB2-9378-A7A45A572EFB}"/>
              </a:ext>
            </a:extLst>
          </p:cNvPr>
          <p:cNvSpPr/>
          <p:nvPr/>
        </p:nvSpPr>
        <p:spPr>
          <a:xfrm>
            <a:off x="8248872" y="4127789"/>
            <a:ext cx="2021801" cy="889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50EBAE6-1DF9-485B-9020-DF3BD1609834}"/>
              </a:ext>
            </a:extLst>
          </p:cNvPr>
          <p:cNvSpPr/>
          <p:nvPr/>
        </p:nvSpPr>
        <p:spPr>
          <a:xfrm>
            <a:off x="6317162" y="2639845"/>
            <a:ext cx="1765991" cy="889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5F3967-E1CA-490D-B08C-D7A05E120741}"/>
              </a:ext>
            </a:extLst>
          </p:cNvPr>
          <p:cNvSpPr txBox="1"/>
          <p:nvPr/>
        </p:nvSpPr>
        <p:spPr>
          <a:xfrm>
            <a:off x="6168008" y="2781752"/>
            <a:ext cx="1893849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 indent="4763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Army was involved in parallel data collection. Against International Laws/UN principles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FBA1A1-12B0-44EF-9821-ECC6AC55077A}"/>
              </a:ext>
            </a:extLst>
          </p:cNvPr>
          <p:cNvSpPr/>
          <p:nvPr/>
        </p:nvSpPr>
        <p:spPr>
          <a:xfrm>
            <a:off x="6331674" y="3770817"/>
            <a:ext cx="1765991" cy="889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11112B9-4A31-4347-8469-FDF9915458A3}"/>
              </a:ext>
            </a:extLst>
          </p:cNvPr>
          <p:cNvSpPr/>
          <p:nvPr/>
        </p:nvSpPr>
        <p:spPr>
          <a:xfrm>
            <a:off x="4400926" y="2321258"/>
            <a:ext cx="1687691" cy="897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8295272-B5DC-4F04-8E7D-A08793F897F0}"/>
              </a:ext>
            </a:extLst>
          </p:cNvPr>
          <p:cNvSpPr/>
          <p:nvPr/>
        </p:nvSpPr>
        <p:spPr>
          <a:xfrm>
            <a:off x="4326601" y="3786095"/>
            <a:ext cx="1765991" cy="889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8199A3-8787-4B04-ABE2-7377D8EB0E1C}"/>
              </a:ext>
            </a:extLst>
          </p:cNvPr>
          <p:cNvSpPr txBox="1"/>
          <p:nvPr/>
        </p:nvSpPr>
        <p:spPr>
          <a:xfrm>
            <a:off x="2350034" y="1527284"/>
            <a:ext cx="1798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Phases</a:t>
            </a:r>
            <a:endParaRPr kumimoji="0" lang="en-GB" sz="24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963C418-3F6F-449B-B8E4-B842C76E9063}"/>
              </a:ext>
            </a:extLst>
          </p:cNvPr>
          <p:cNvSpPr txBox="1"/>
          <p:nvPr/>
        </p:nvSpPr>
        <p:spPr>
          <a:xfrm>
            <a:off x="4251709" y="1649266"/>
            <a:ext cx="176599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CNIC/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Confidentiality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4B4E00-D72B-45DB-9FC0-C14F8E586B3B}"/>
              </a:ext>
            </a:extLst>
          </p:cNvPr>
          <p:cNvSpPr txBox="1"/>
          <p:nvPr/>
        </p:nvSpPr>
        <p:spPr>
          <a:xfrm>
            <a:off x="6168008" y="1732804"/>
            <a:ext cx="19296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</a:rPr>
              <a:t>Involvement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</a:rPr>
              <a:t> of Army in Data Collection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1017F37-573F-44BB-B218-FB07C10B4665}"/>
              </a:ext>
            </a:extLst>
          </p:cNvPr>
          <p:cNvSpPr txBox="1"/>
          <p:nvPr/>
        </p:nvSpPr>
        <p:spPr>
          <a:xfrm>
            <a:off x="8083153" y="2104528"/>
            <a:ext cx="2195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Monitoring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6CEA0D-4A05-4954-907C-EA61B06BB0BC}"/>
              </a:ext>
            </a:extLst>
          </p:cNvPr>
          <p:cNvSpPr txBox="1"/>
          <p:nvPr/>
        </p:nvSpPr>
        <p:spPr>
          <a:xfrm>
            <a:off x="10397259" y="3567439"/>
            <a:ext cx="1783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schemeClr val="accent1"/>
                </a:solidFill>
              </a:rPr>
              <a:t>Evaluation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2377923" y="2113988"/>
            <a:ext cx="1770426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  <a:defRPr/>
            </a:pPr>
            <a:r>
              <a:rPr lang="en-US" sz="1500" b="1" dirty="0"/>
              <a:t>Overlapping issues .</a:t>
            </a:r>
          </a:p>
          <a:p>
            <a:pPr algn="just">
              <a:lnSpc>
                <a:spcPts val="1300"/>
              </a:lnSpc>
              <a:defRPr/>
            </a:pPr>
            <a:r>
              <a:rPr lang="en-US" sz="1500" b="1" dirty="0">
                <a:ea typeface="Noto Sans" panose="020B0502040504020204" pitchFamily="34"/>
                <a:cs typeface="Noto Sans" panose="020B0502040504020204" pitchFamily="34"/>
              </a:rPr>
              <a:t>Double counting  due movement of population. </a:t>
            </a:r>
          </a:p>
          <a:p>
            <a:pPr algn="just">
              <a:lnSpc>
                <a:spcPts val="1300"/>
              </a:lnSpc>
              <a:defRPr/>
            </a:pPr>
            <a:endParaRPr kumimoji="0" lang="en-GB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15F3967-E1CA-490D-B08C-D7A05E120741}"/>
              </a:ext>
            </a:extLst>
          </p:cNvPr>
          <p:cNvSpPr txBox="1"/>
          <p:nvPr/>
        </p:nvSpPr>
        <p:spPr>
          <a:xfrm>
            <a:off x="4251709" y="2455897"/>
            <a:ext cx="1844291" cy="12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 indent="4763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Verification of CNIC from NADRA created controversies may have led to under counting of population 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1B6B331-F68D-41EE-ACB8-CC0F9F696F3B}"/>
              </a:ext>
            </a:extLst>
          </p:cNvPr>
          <p:cNvSpPr/>
          <p:nvPr/>
        </p:nvSpPr>
        <p:spPr>
          <a:xfrm>
            <a:off x="0" y="57478"/>
            <a:ext cx="12192000" cy="9172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Comprehensive Review of 2017 Census and Issues Faced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00321" y="4200059"/>
            <a:ext cx="1720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/>
              <a:t>Post Enumeration Survey not conducted 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644C2AA-5B91-4DE2-98C4-BF210CEBCFE8}"/>
              </a:ext>
            </a:extLst>
          </p:cNvPr>
          <p:cNvSpPr/>
          <p:nvPr/>
        </p:nvSpPr>
        <p:spPr>
          <a:xfrm>
            <a:off x="695220" y="3575707"/>
            <a:ext cx="692682" cy="368927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20">
            <a:extLst>
              <a:ext uri="{FF2B5EF4-FFF2-40B4-BE49-F238E27FC236}">
                <a16:creationId xmlns:a16="http://schemas.microsoft.com/office/drawing/2014/main" id="{55232225-9D6C-43FA-ACB3-DC0C704C8BAA}"/>
              </a:ext>
            </a:extLst>
          </p:cNvPr>
          <p:cNvSpPr/>
          <p:nvPr/>
        </p:nvSpPr>
        <p:spPr>
          <a:xfrm flipH="1">
            <a:off x="1041561" y="3408222"/>
            <a:ext cx="45719" cy="16329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8199A3-8787-4B04-ABE2-7377D8EB0E1C}"/>
              </a:ext>
            </a:extLst>
          </p:cNvPr>
          <p:cNvSpPr txBox="1"/>
          <p:nvPr/>
        </p:nvSpPr>
        <p:spPr>
          <a:xfrm>
            <a:off x="27084" y="1084428"/>
            <a:ext cx="1898303" cy="71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ts val="1600"/>
              </a:lnSpc>
              <a:defRPr/>
            </a:pPr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Noto Sans" panose="020B0502040504020204" pitchFamily="34"/>
                <a:cs typeface="Noto Sans" panose="020B0502040504020204" pitchFamily="34"/>
              </a:rPr>
              <a:t>Ineffective</a:t>
            </a:r>
            <a:r>
              <a:rPr kumimoji="0" lang="en-GB" b="1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Noto Sans" panose="020B0502040504020204" pitchFamily="34"/>
                <a:cs typeface="Noto Sans" panose="020B0502040504020204" pitchFamily="34"/>
              </a:rPr>
              <a:t> role of Provincial Committees </a:t>
            </a:r>
            <a:endParaRPr kumimoji="0" lang="en-GB" b="1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A7E7BDC-0FE8-4FBC-BFB2-886DA2ECCD16}"/>
              </a:ext>
            </a:extLst>
          </p:cNvPr>
          <p:cNvSpPr/>
          <p:nvPr/>
        </p:nvSpPr>
        <p:spPr>
          <a:xfrm flipV="1">
            <a:off x="93239" y="3436256"/>
            <a:ext cx="1765991" cy="664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0F60EF9-D04B-4D45-B6CC-6230FB64F054}"/>
              </a:ext>
            </a:extLst>
          </p:cNvPr>
          <p:cNvSpPr/>
          <p:nvPr/>
        </p:nvSpPr>
        <p:spPr>
          <a:xfrm>
            <a:off x="93239" y="1759209"/>
            <a:ext cx="1765991" cy="889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74468" y="1797979"/>
            <a:ext cx="1898303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defRPr/>
            </a:pPr>
            <a:r>
              <a:rPr lang="en-GB" sz="1400" b="1" dirty="0">
                <a:ea typeface="Noto Sans" panose="020B0502040504020204" pitchFamily="34"/>
                <a:cs typeface="Noto Sans" panose="020B0502040504020204" pitchFamily="34"/>
              </a:rPr>
              <a:t>Weak / sluggish coordination / Reporting Mechanism with District management .</a:t>
            </a:r>
          </a:p>
          <a:p>
            <a:pPr>
              <a:lnSpc>
                <a:spcPts val="1300"/>
              </a:lnSpc>
              <a:defRPr/>
            </a:pPr>
            <a:r>
              <a:rPr lang="en-GB" sz="1400" b="1" dirty="0">
                <a:ea typeface="Noto Sans" panose="020B0502040504020204" pitchFamily="34"/>
                <a:cs typeface="Noto Sans" panose="020B0502040504020204" pitchFamily="34"/>
              </a:rPr>
              <a:t>Committees performance </a:t>
            </a:r>
            <a:r>
              <a:rPr lang="en-GB" sz="1400" b="1" dirty="0" smtClean="0">
                <a:ea typeface="Noto Sans" panose="020B0502040504020204" pitchFamily="34"/>
                <a:cs typeface="Noto Sans" panose="020B0502040504020204" pitchFamily="34"/>
              </a:rPr>
              <a:t>was </a:t>
            </a:r>
            <a:r>
              <a:rPr lang="en-GB" sz="1400" b="1" dirty="0">
                <a:ea typeface="Noto Sans" panose="020B0502040504020204" pitchFamily="34"/>
                <a:cs typeface="Noto Sans" panose="020B0502040504020204" pitchFamily="34"/>
              </a:rPr>
              <a:t>not adequate  and unable to </a:t>
            </a:r>
            <a:r>
              <a:rPr lang="en-GB" sz="1400" b="1" dirty="0" smtClean="0">
                <a:ea typeface="Noto Sans" panose="020B0502040504020204" pitchFamily="34"/>
                <a:cs typeface="Noto Sans" panose="020B0502040504020204" pitchFamily="34"/>
              </a:rPr>
              <a:t>fully achieve </a:t>
            </a:r>
            <a:r>
              <a:rPr lang="en-GB" sz="1400" b="1" dirty="0">
                <a:ea typeface="Noto Sans" panose="020B0502040504020204" pitchFamily="34"/>
                <a:cs typeface="Noto Sans" panose="020B0502040504020204" pitchFamily="34"/>
              </a:rPr>
              <a:t>objectives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939722" y="6494102"/>
            <a:ext cx="25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Vertical Scroll 5"/>
          <p:cNvSpPr/>
          <p:nvPr/>
        </p:nvSpPr>
        <p:spPr>
          <a:xfrm rot="1037563">
            <a:off x="9753481" y="294005"/>
            <a:ext cx="2769507" cy="2097885"/>
          </a:xfrm>
          <a:prstGeom prst="verticalScroll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Due to  conventional method of enumeration issues  regarding instant changes in questionnaire was not communicated  properly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819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4F17247-BD4F-43ED-94F2-CAA98B4F0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725090"/>
              </p:ext>
            </p:extLst>
          </p:nvPr>
        </p:nvGraphicFramePr>
        <p:xfrm>
          <a:off x="0" y="742034"/>
          <a:ext cx="12119949" cy="6122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4313">
                  <a:extLst>
                    <a:ext uri="{9D8B030D-6E8A-4147-A177-3AD203B41FA5}">
                      <a16:colId xmlns:a16="http://schemas.microsoft.com/office/drawing/2014/main" val="1071485800"/>
                    </a:ext>
                  </a:extLst>
                </a:gridCol>
                <a:gridCol w="2767951">
                  <a:extLst>
                    <a:ext uri="{9D8B030D-6E8A-4147-A177-3AD203B41FA5}">
                      <a16:colId xmlns:a16="http://schemas.microsoft.com/office/drawing/2014/main" val="869510095"/>
                    </a:ext>
                  </a:extLst>
                </a:gridCol>
                <a:gridCol w="2761509">
                  <a:extLst>
                    <a:ext uri="{9D8B030D-6E8A-4147-A177-3AD203B41FA5}">
                      <a16:colId xmlns:a16="http://schemas.microsoft.com/office/drawing/2014/main" val="2070175095"/>
                    </a:ext>
                  </a:extLst>
                </a:gridCol>
                <a:gridCol w="2432587">
                  <a:extLst>
                    <a:ext uri="{9D8B030D-6E8A-4147-A177-3AD203B41FA5}">
                      <a16:colId xmlns:a16="http://schemas.microsoft.com/office/drawing/2014/main" val="940945543"/>
                    </a:ext>
                  </a:extLst>
                </a:gridCol>
                <a:gridCol w="2783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4739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865568"/>
                  </a:ext>
                </a:extLst>
              </a:tr>
              <a:tr h="2507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Country 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 BANGLADESH 2021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  INDIA 2021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IRAN 2016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PAKISTAN </a:t>
                      </a: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3154445992"/>
                  </a:ext>
                </a:extLst>
              </a:tr>
              <a:tr h="2507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years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years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years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Since 2008</a:t>
                      </a: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1967305877"/>
                  </a:ext>
                </a:extLst>
              </a:tr>
              <a:tr h="2507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Periodicity 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Ten Years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Ten Years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five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years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 years </a:t>
                      </a: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2452598064"/>
                  </a:ext>
                </a:extLst>
              </a:tr>
              <a:tr h="3713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Pilot Survey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3294962279"/>
                  </a:ext>
                </a:extLst>
              </a:tr>
              <a:tr h="9211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Enumeration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De- jure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De- jure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De- jure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De- jure</a:t>
                      </a: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1895533163"/>
                  </a:ext>
                </a:extLst>
              </a:tr>
              <a:tr h="16149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Frame Hierarchy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Country, Divisions, Districts ,  City Corporations ,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upazilas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Country ,  Province , Districts ,Sub District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Tehsil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Talukas ,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Villages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Province, Sub-province City/ Urban area,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 ,Village,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Avenue,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Street,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Floor/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Apartment,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Postal code,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Household’s fixed, telephone number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Province,</a:t>
                      </a:r>
                      <a:r>
                        <a:rPr lang="en-US" sz="18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Division,</a:t>
                      </a:r>
                      <a:r>
                        <a:rPr lang="en-US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Admin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District,</a:t>
                      </a:r>
                      <a:r>
                        <a:rPr lang="en-US" sz="18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Census District/Tehsil, Charge, Circle, Block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4055797138"/>
                  </a:ext>
                </a:extLst>
              </a:tr>
              <a:tr h="500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Enumeration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Areas/blocks 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4,00,000/</a:t>
                      </a:r>
                      <a:r>
                        <a:rPr lang="en-US" sz="18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120  </a:t>
                      </a:r>
                      <a:r>
                        <a:rPr lang="en-US" sz="18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houses 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2,500,000</a:t>
                      </a:r>
                      <a:r>
                        <a:rPr lang="en-US" sz="18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/150-180  houses 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95,192/</a:t>
                      </a:r>
                      <a:r>
                        <a:rPr lang="en-US" sz="18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  </a:t>
                      </a:r>
                      <a:r>
                        <a:rPr lang="en-US" sz="18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houses 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168,943/200-250 houses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97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Digitize</a:t>
                      </a:r>
                      <a:r>
                        <a:rPr lang="en-US" sz="16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Maps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Blocks Boundaries formation/</a:t>
                      </a:r>
                      <a:r>
                        <a:rPr lang="en-US" sz="18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frame updations 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complete</a:t>
                      </a:r>
                      <a:r>
                        <a:rPr lang="en-US" sz="18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 one year before the census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Digital (urban)</a:t>
                      </a:r>
                      <a:r>
                        <a:rPr lang="en-US" sz="18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aseline="0" dirty="0">
                          <a:effectLst/>
                          <a:latin typeface="+mn-lt"/>
                        </a:rPr>
                        <a:t>and </a:t>
                      </a:r>
                      <a:r>
                        <a:rPr lang="en-US" sz="1800" baseline="0" dirty="0" smtClean="0">
                          <a:effectLst/>
                          <a:latin typeface="+mn-lt"/>
                        </a:rPr>
                        <a:t>manual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Map (rural).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Updation  of urban completed in 2013 and rural blocks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was initiated in 2015 but not completed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358648579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D1A16-3B04-44C0-9ECA-F18A0098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AutoShape 4" descr="Vector American Usa Flag, HD Png Download , Transparent Png Image - PNGitem"/>
          <p:cNvSpPr>
            <a:spLocks noChangeAspect="1" noChangeArrowheads="1"/>
          </p:cNvSpPr>
          <p:nvPr/>
        </p:nvSpPr>
        <p:spPr bwMode="auto">
          <a:xfrm>
            <a:off x="2639616" y="2949873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Vector American Usa Flag, HD Png Download , Transparent Png Image - PNGitem"/>
          <p:cNvSpPr>
            <a:spLocks noChangeAspect="1" noChangeArrowheads="1"/>
          </p:cNvSpPr>
          <p:nvPr/>
        </p:nvSpPr>
        <p:spPr bwMode="auto">
          <a:xfrm>
            <a:off x="8180090" y="3796009"/>
            <a:ext cx="56391" cy="5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140FF4-8035-42DD-8C6A-FDBCB12296DF}"/>
              </a:ext>
            </a:extLst>
          </p:cNvPr>
          <p:cNvSpPr/>
          <p:nvPr/>
        </p:nvSpPr>
        <p:spPr>
          <a:xfrm>
            <a:off x="-33916" y="-10911"/>
            <a:ext cx="121920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defRPr/>
            </a:pPr>
            <a:r>
              <a:rPr lang="en-US" sz="2400" b="1" dirty="0"/>
              <a:t>REVIEW OF REGIONAL  COUNTRIES- FIELD OPERATION MECHANISM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82400" y="116633"/>
            <a:ext cx="520848" cy="635072"/>
          </a:xfrm>
          <a:prstGeom prst="rect">
            <a:avLst/>
          </a:prstGeom>
        </p:spPr>
      </p:pic>
      <p:pic>
        <p:nvPicPr>
          <p:cNvPr id="19" name="Picture 2" descr="Flag Of Bangladesh Flag Of Jamaica Flag Of Cuba PNG, Clipart, Bangladesh,  Bulgarian, Commonwealth Of Nations,">
            <a:extLst>
              <a:ext uri="{FF2B5EF4-FFF2-40B4-BE49-F238E27FC236}">
                <a16:creationId xmlns:a16="http://schemas.microsoft.com/office/drawing/2014/main" id="{FD9D6A70-0A98-4ED5-948E-91152C3EB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82" t="15249" r="23884" b="16065"/>
          <a:stretch/>
        </p:blipFill>
        <p:spPr bwMode="auto">
          <a:xfrm>
            <a:off x="1343472" y="759539"/>
            <a:ext cx="452762" cy="4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India flag PNG">
            <a:extLst>
              <a:ext uri="{FF2B5EF4-FFF2-40B4-BE49-F238E27FC236}">
                <a16:creationId xmlns:a16="http://schemas.microsoft.com/office/drawing/2014/main" id="{F01B8456-55DA-4358-86BA-1CFB60431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 r="11737" b="2361"/>
          <a:stretch/>
        </p:blipFill>
        <p:spPr bwMode="auto">
          <a:xfrm>
            <a:off x="4277379" y="809327"/>
            <a:ext cx="508503" cy="34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ile:Flag of Iran in map.svg - Wikimedia Commons">
            <a:extLst>
              <a:ext uri="{FF2B5EF4-FFF2-40B4-BE49-F238E27FC236}">
                <a16:creationId xmlns:a16="http://schemas.microsoft.com/office/drawing/2014/main" id="{33A32E85-F85E-46AD-B0F1-59FCA0D2D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56" y="909995"/>
            <a:ext cx="479410" cy="2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akistan Flag Png By Mtc Tutorials - Pakistani Flag In Png, Transparent Png  - kindpng">
            <a:extLst>
              <a:ext uri="{FF2B5EF4-FFF2-40B4-BE49-F238E27FC236}">
                <a16:creationId xmlns:a16="http://schemas.microsoft.com/office/drawing/2014/main" id="{A1FA0731-5B7A-44BF-B99A-5AB1D1495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9593" r="3011" b="6890"/>
          <a:stretch/>
        </p:blipFill>
        <p:spPr bwMode="auto">
          <a:xfrm>
            <a:off x="9448217" y="874677"/>
            <a:ext cx="392200" cy="31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Multiply 22"/>
          <p:cNvSpPr/>
          <p:nvPr/>
        </p:nvSpPr>
        <p:spPr>
          <a:xfrm flipV="1">
            <a:off x="10416480" y="1796549"/>
            <a:ext cx="288032" cy="2447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939722" y="6494102"/>
            <a:ext cx="25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4F17247-BD4F-43ED-94F2-CAA98B4F0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607173"/>
              </p:ext>
            </p:extLst>
          </p:nvPr>
        </p:nvGraphicFramePr>
        <p:xfrm>
          <a:off x="3413" y="819691"/>
          <a:ext cx="12119949" cy="6047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7489">
                  <a:extLst>
                    <a:ext uri="{9D8B030D-6E8A-4147-A177-3AD203B41FA5}">
                      <a16:colId xmlns:a16="http://schemas.microsoft.com/office/drawing/2014/main" val="1071485800"/>
                    </a:ext>
                  </a:extLst>
                </a:gridCol>
                <a:gridCol w="2654775">
                  <a:extLst>
                    <a:ext uri="{9D8B030D-6E8A-4147-A177-3AD203B41FA5}">
                      <a16:colId xmlns:a16="http://schemas.microsoft.com/office/drawing/2014/main" val="869510095"/>
                    </a:ext>
                  </a:extLst>
                </a:gridCol>
                <a:gridCol w="2761509">
                  <a:extLst>
                    <a:ext uri="{9D8B030D-6E8A-4147-A177-3AD203B41FA5}">
                      <a16:colId xmlns:a16="http://schemas.microsoft.com/office/drawing/2014/main" val="2070175095"/>
                    </a:ext>
                  </a:extLst>
                </a:gridCol>
                <a:gridCol w="2608088">
                  <a:extLst>
                    <a:ext uri="{9D8B030D-6E8A-4147-A177-3AD203B41FA5}">
                      <a16:colId xmlns:a16="http://schemas.microsoft.com/office/drawing/2014/main" val="940945543"/>
                    </a:ext>
                  </a:extLst>
                </a:gridCol>
                <a:gridCol w="2608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248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865568"/>
                  </a:ext>
                </a:extLst>
              </a:tr>
              <a:tr h="3595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Country 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 BANGLADESH 2021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  INDIA 2021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IRAN 2016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PAKISTAN 2017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3154445992"/>
                  </a:ext>
                </a:extLst>
              </a:tr>
              <a:tr h="19727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Involvement of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Stakeholders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Digitization of documentation of Census reports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expert committee decided for the census in consultation with the experts and stakeholders.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data users’ conference with various stakeholders( Central ministries, state governments, academic institutions and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International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Organizations )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stakeholders were involved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stakeholder were involved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International workshop for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whole census process July 2016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4126883003"/>
                  </a:ext>
                </a:extLst>
              </a:tr>
              <a:tr h="10406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Trainers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470,000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 National Trainer,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1800 master trainers     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43,500 field trainers,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 lac enumerators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324</a:t>
                      </a:r>
                      <a:r>
                        <a:rPr lang="en-US" sz="1800" baseline="0" dirty="0">
                          <a:effectLst/>
                          <a:latin typeface="+mn-lt"/>
                        </a:rPr>
                        <a:t> Master Trainers </a:t>
                      </a: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aseline="0" dirty="0">
                          <a:effectLst/>
                          <a:latin typeface="+mn-lt"/>
                        </a:rPr>
                        <a:t>3500 trainers </a:t>
                      </a: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22,000 enumerators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Master Trainers – 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65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Trainers –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700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120,000</a:t>
                      </a:r>
                      <a:r>
                        <a:rPr lang="en-US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 staff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1895533163"/>
                  </a:ext>
                </a:extLst>
              </a:tr>
              <a:tr h="879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Modern Technology for Training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Enumerator will use own devices</a:t>
                      </a:r>
                      <a:endParaRPr lang="en-GB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47% data collection through internet(self enumeration)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Manual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using ICR Forms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4055797138"/>
                  </a:ext>
                </a:extLst>
              </a:tr>
              <a:tr h="5333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Diploma, degree holder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staff,    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57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%,          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 : 43%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effectLst/>
                          <a:latin typeface="+mn-lt"/>
                        </a:rPr>
                        <a:t> Teachers (2% Female)</a:t>
                      </a:r>
                      <a:endParaRPr lang="en-US" sz="1800" b="0" dirty="0">
                        <a:effectLst/>
                        <a:latin typeface="+mn-lt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4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/Web portal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3586485798"/>
                  </a:ext>
                </a:extLst>
              </a:tr>
              <a:tr h="36623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 Eva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l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uati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D1A16-3B04-44C0-9ECA-F18A0098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713" y="6605418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AutoShape 4" descr="Vector American Usa Flag, HD Png Download , Transparent Png Image - PNGitem"/>
          <p:cNvSpPr>
            <a:spLocks noChangeAspect="1" noChangeArrowheads="1"/>
          </p:cNvSpPr>
          <p:nvPr/>
        </p:nvSpPr>
        <p:spPr bwMode="auto">
          <a:xfrm>
            <a:off x="2639616" y="2949873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Vector American Usa Flag, HD Png Download , Transparent Png Image - PNGitem"/>
          <p:cNvSpPr>
            <a:spLocks noChangeAspect="1" noChangeArrowheads="1"/>
          </p:cNvSpPr>
          <p:nvPr/>
        </p:nvSpPr>
        <p:spPr bwMode="auto">
          <a:xfrm>
            <a:off x="8180090" y="3796009"/>
            <a:ext cx="56391" cy="5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140FF4-8035-42DD-8C6A-FDBCB12296DF}"/>
              </a:ext>
            </a:extLst>
          </p:cNvPr>
          <p:cNvSpPr/>
          <p:nvPr/>
        </p:nvSpPr>
        <p:spPr>
          <a:xfrm>
            <a:off x="-41474" y="6412"/>
            <a:ext cx="121920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defRPr/>
            </a:pPr>
            <a:r>
              <a:rPr lang="en-US" sz="2400" b="1" dirty="0"/>
              <a:t>REVIEW OF REGIONAL  COUNTRIES- FIELD OPERATION MECHANISM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82400" y="181624"/>
            <a:ext cx="344350" cy="389001"/>
          </a:xfrm>
          <a:prstGeom prst="rect">
            <a:avLst/>
          </a:prstGeom>
        </p:spPr>
      </p:pic>
      <p:pic>
        <p:nvPicPr>
          <p:cNvPr id="19" name="Picture 2" descr="Flag Of Bangladesh Flag Of Jamaica Flag Of Cuba PNG, Clipart, Bangladesh,  Bulgarian, Commonwealth Of Nations,">
            <a:extLst>
              <a:ext uri="{FF2B5EF4-FFF2-40B4-BE49-F238E27FC236}">
                <a16:creationId xmlns:a16="http://schemas.microsoft.com/office/drawing/2014/main" id="{FD9D6A70-0A98-4ED5-948E-91152C3EB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82" t="15249" r="23884" b="16065"/>
          <a:stretch/>
        </p:blipFill>
        <p:spPr bwMode="auto">
          <a:xfrm>
            <a:off x="1471740" y="960873"/>
            <a:ext cx="445166" cy="40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India flag PNG">
            <a:extLst>
              <a:ext uri="{FF2B5EF4-FFF2-40B4-BE49-F238E27FC236}">
                <a16:creationId xmlns:a16="http://schemas.microsoft.com/office/drawing/2014/main" id="{F01B8456-55DA-4358-86BA-1CFB60431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 r="11737" b="2361"/>
          <a:stretch/>
        </p:blipFill>
        <p:spPr bwMode="auto">
          <a:xfrm>
            <a:off x="4208547" y="991464"/>
            <a:ext cx="547897" cy="3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ile:Flag of Iran in map.svg - Wikimedia Commons">
            <a:extLst>
              <a:ext uri="{FF2B5EF4-FFF2-40B4-BE49-F238E27FC236}">
                <a16:creationId xmlns:a16="http://schemas.microsoft.com/office/drawing/2014/main" id="{33A32E85-F85E-46AD-B0F1-59FCA0D2D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085" y="1088714"/>
            <a:ext cx="479410" cy="2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akistan Flag Png By Mtc Tutorials - Pakistani Flag In Png, Transparent Png  - kindpng">
            <a:extLst>
              <a:ext uri="{FF2B5EF4-FFF2-40B4-BE49-F238E27FC236}">
                <a16:creationId xmlns:a16="http://schemas.microsoft.com/office/drawing/2014/main" id="{A1FA0731-5B7A-44BF-B99A-5AB1D1495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9593" r="3011" b="6890"/>
          <a:stretch/>
        </p:blipFill>
        <p:spPr bwMode="auto">
          <a:xfrm>
            <a:off x="9602635" y="1064361"/>
            <a:ext cx="448459" cy="27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ltiply 1"/>
          <p:cNvSpPr/>
          <p:nvPr/>
        </p:nvSpPr>
        <p:spPr>
          <a:xfrm flipV="1">
            <a:off x="10488488" y="6111607"/>
            <a:ext cx="288032" cy="2447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 flipV="1">
            <a:off x="10488488" y="6562848"/>
            <a:ext cx="288032" cy="2447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D1A16-3B04-44C0-9ECA-F18A0098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AutoShape 4" descr="Vector American Usa Flag, HD Png Download , Transparent Png Image - PNGitem"/>
          <p:cNvSpPr>
            <a:spLocks noChangeAspect="1" noChangeArrowheads="1"/>
          </p:cNvSpPr>
          <p:nvPr/>
        </p:nvSpPr>
        <p:spPr bwMode="auto">
          <a:xfrm>
            <a:off x="2639616" y="2949873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Vector American Usa Flag, HD Png Download , Transparent Png Image - PNGitem"/>
          <p:cNvSpPr>
            <a:spLocks noChangeAspect="1" noChangeArrowheads="1"/>
          </p:cNvSpPr>
          <p:nvPr/>
        </p:nvSpPr>
        <p:spPr bwMode="auto">
          <a:xfrm>
            <a:off x="8180090" y="3796009"/>
            <a:ext cx="56391" cy="5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B4F17247-BD4F-43ED-94F2-CAA98B4F0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581239"/>
              </p:ext>
            </p:extLst>
          </p:nvPr>
        </p:nvGraphicFramePr>
        <p:xfrm>
          <a:off x="-1" y="-171453"/>
          <a:ext cx="12192000" cy="7047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6518">
                  <a:extLst>
                    <a:ext uri="{9D8B030D-6E8A-4147-A177-3AD203B41FA5}">
                      <a16:colId xmlns:a16="http://schemas.microsoft.com/office/drawing/2014/main" val="1071485800"/>
                    </a:ext>
                  </a:extLst>
                </a:gridCol>
                <a:gridCol w="3932903">
                  <a:extLst>
                    <a:ext uri="{9D8B030D-6E8A-4147-A177-3AD203B41FA5}">
                      <a16:colId xmlns:a16="http://schemas.microsoft.com/office/drawing/2014/main" val="869510095"/>
                    </a:ext>
                  </a:extLst>
                </a:gridCol>
                <a:gridCol w="3738908">
                  <a:extLst>
                    <a:ext uri="{9D8B030D-6E8A-4147-A177-3AD203B41FA5}">
                      <a16:colId xmlns:a16="http://schemas.microsoft.com/office/drawing/2014/main" val="2070175095"/>
                    </a:ext>
                  </a:extLst>
                </a:gridCol>
                <a:gridCol w="3143671">
                  <a:extLst>
                    <a:ext uri="{9D8B030D-6E8A-4147-A177-3AD203B41FA5}">
                      <a16:colId xmlns:a16="http://schemas.microsoft.com/office/drawing/2014/main" val="940945543"/>
                    </a:ext>
                  </a:extLst>
                </a:gridCol>
              </a:tblGrid>
              <a:tr h="410497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dirty="0">
                          <a:solidFill>
                            <a:schemeClr val="bg1"/>
                          </a:solidFill>
                          <a:effectLst/>
                        </a:rPr>
                        <a:t>REVIEW OF DEVELOPED COUNTRIES- FIELD OPERATION MECHANISM</a:t>
                      </a:r>
                      <a:endParaRPr lang="en-US" sz="1800" b="1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865568"/>
                  </a:ext>
                </a:extLst>
              </a:tr>
              <a:tr h="2905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Country 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 USA  April 2020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                            UK (2021 Postponed)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                      Australia, August 2021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3154445992"/>
                  </a:ext>
                </a:extLst>
              </a:tr>
              <a:tr h="2535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2015-2020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2015-2020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years/before releasing 2016 </a:t>
                      </a: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1967305877"/>
                  </a:ext>
                </a:extLst>
              </a:tr>
              <a:tr h="2535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Frequency 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Ten Years</a:t>
                      </a:r>
                      <a:endParaRPr lang="en-US" sz="1600" b="1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Ten Years</a:t>
                      </a:r>
                      <a:endParaRPr lang="en-US" sz="1600" b="1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Five</a:t>
                      </a:r>
                      <a:r>
                        <a:rPr lang="en-US" sz="1600" b="1" baseline="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years</a:t>
                      </a:r>
                      <a:endParaRPr lang="en-US" sz="1600" b="1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2452598064"/>
                  </a:ext>
                </a:extLst>
              </a:tr>
              <a:tr h="9918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Use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satellite and GPS imagery in 2020 census to identify areas </a:t>
                      </a:r>
                      <a:r>
                        <a:rPr lang="en-US" sz="1600" dirty="0" smtClean="0">
                          <a:latin typeface="+mn-lt"/>
                        </a:rPr>
                        <a:t>with changes</a:t>
                      </a:r>
                      <a:endParaRPr lang="en-US" sz="1600" dirty="0">
                        <a:latin typeface="+mn-lt"/>
                      </a:endParaRP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Verification</a:t>
                      </a:r>
                      <a:r>
                        <a:rPr lang="en-US" sz="1600" baseline="0" dirty="0">
                          <a:latin typeface="+mn-lt"/>
                        </a:rPr>
                        <a:t> of </a:t>
                      </a:r>
                      <a:r>
                        <a:rPr lang="en-US" sz="1600" dirty="0">
                          <a:latin typeface="+mn-lt"/>
                        </a:rPr>
                        <a:t> those addresses in person. 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invitation to complete the </a:t>
                      </a:r>
                      <a:r>
                        <a:rPr lang="en-US" sz="1600" b="1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 online</a:t>
                      </a:r>
                      <a:endParaRPr lang="en-US" sz="1600" b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providing a unique access </a:t>
                      </a:r>
                      <a:r>
                        <a:rPr lang="en-US" sz="1600" b="1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code (UAC) and website address.</a:t>
                      </a:r>
                      <a:endParaRPr lang="en-US" sz="1600" b="1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Unique id code sent to  household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self enumeration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1895533163"/>
                  </a:ext>
                </a:extLst>
              </a:tr>
              <a:tr h="5188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Paper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4055797138"/>
                  </a:ext>
                </a:extLst>
              </a:tr>
              <a:tr h="9918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Field Work 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Internet based, 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non response and areas with</a:t>
                      </a:r>
                      <a:r>
                        <a:rPr lang="en-US" sz="1600" b="0" dirty="0">
                          <a:latin typeface="+mn-lt"/>
                        </a:rPr>
                        <a:t>o</a:t>
                      </a: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 internet access paper based questionnaire were sent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Internet based 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Language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questionnaire used as well 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Internet based, 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non response and areas with</a:t>
                      </a:r>
                      <a:r>
                        <a:rPr lang="en-US" sz="1600" b="0" dirty="0">
                          <a:latin typeface="+mn-lt"/>
                        </a:rPr>
                        <a:t>o</a:t>
                      </a: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 internet access paper based questionnaire were sent </a:t>
                      </a: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3586485798"/>
                  </a:ext>
                </a:extLst>
              </a:tr>
              <a:tr h="9918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Hired </a:t>
                      </a: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temporary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 time w</a:t>
                      </a:r>
                      <a:r>
                        <a:rPr lang="en-US" sz="1600" b="1" dirty="0">
                          <a:latin typeface="+mn-lt"/>
                        </a:rPr>
                        <a:t>o</a:t>
                      </a: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rkers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Retirees, College students job less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Flexible working hours include days/ evenings/ weekends.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one can register online and</a:t>
                      </a:r>
                      <a:r>
                        <a:rPr lang="en-US" sz="16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training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Hiring </a:t>
                      </a: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30,000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 staff, online registration and training</a:t>
                      </a: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3469913230"/>
                  </a:ext>
                </a:extLst>
              </a:tr>
              <a:tr h="14877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</a:t>
                      </a:r>
                      <a:r>
                        <a:rPr lang="en-US" sz="1600" dirty="0">
                          <a:latin typeface="+mn-lt"/>
                        </a:rPr>
                        <a:t>olo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 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Census takers use secure smartphones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Special software is designed to optimize assignments, and</a:t>
                      </a:r>
                      <a:r>
                        <a:rPr lang="en-US" sz="1600" baseline="0" dirty="0">
                          <a:latin typeface="+mn-lt"/>
                        </a:rPr>
                        <a:t> real time monitoring </a:t>
                      </a:r>
                      <a:endParaRPr lang="en-US" sz="1600" dirty="0">
                        <a:latin typeface="+mn-lt"/>
                      </a:endParaRP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software was used to avoid multiple responses for the same person across census records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 application, Dashboards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 2020 pretest 0.1 million  household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separate Data Operations Centre will process the information collected from all digital and paper Census forms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156099884"/>
                  </a:ext>
                </a:extLst>
              </a:tr>
              <a:tr h="83936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Demographic 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Analysis 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1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Results </a:t>
                      </a:r>
                      <a:r>
                        <a:rPr lang="en-US" sz="1800" b="1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</a:t>
                      </a:r>
                      <a:r>
                        <a:rPr lang="en-US" sz="1800" b="1" dirty="0">
                          <a:solidFill>
                            <a:srgbClr val="FF6600"/>
                          </a:solidFill>
                        </a:rPr>
                        <a:t>ll be release in Nov 2021</a:t>
                      </a:r>
                      <a:endParaRPr lang="en-US" sz="1800" b="1" dirty="0">
                        <a:solidFill>
                          <a:srgbClr val="FF66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ts val="1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1" u="sng" dirty="0">
                          <a:solidFill>
                            <a:srgbClr val="FF6600"/>
                          </a:solidFill>
                        </a:rPr>
                        <a:t>Est. sample size= 10 050 blocks  </a:t>
                      </a: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61" marR="59161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u="sng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 </a:t>
                      </a:r>
                      <a:r>
                        <a:rPr lang="en-US" sz="1800" b="1" u="sng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sample size 2011= 40,000 households</a:t>
                      </a:r>
                    </a:p>
                  </a:txBody>
                  <a:tcPr marL="59161" marR="59161" marT="0" marB="0" anchor="ctr"/>
                </a:tc>
                <a:extLst>
                  <a:ext uri="{0D108BD9-81ED-4DB2-BD59-A6C34878D82A}">
                    <a16:rowId xmlns:a16="http://schemas.microsoft.com/office/drawing/2014/main" val="3822961182"/>
                  </a:ext>
                </a:extLst>
              </a:tr>
            </a:tbl>
          </a:graphicData>
        </a:graphic>
      </p:graphicFrame>
      <p:pic>
        <p:nvPicPr>
          <p:cNvPr id="17" name="Picture 2" descr="United Kingdom Flag Png Transparent Images - Uk Flag Png Icon Clipart | Uk  flag, United kingdom flag, Png icon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t="11876" r="14785" b="11306"/>
          <a:stretch/>
        </p:blipFill>
        <p:spPr bwMode="auto">
          <a:xfrm>
            <a:off x="5663952" y="259930"/>
            <a:ext cx="627563" cy="32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Vector American Usa Flag, HD Png Download , Transparent Png Image - PNGi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15267"/>
            <a:ext cx="661039" cy="39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Australia Flag Map Png, Transparent Png - kind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696" y="221437"/>
            <a:ext cx="777604" cy="39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939722" y="6494102"/>
            <a:ext cx="25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677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320367" y="127327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77000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54" y="93257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Considerations  … </a:t>
            </a:r>
            <a:endParaRPr lang="en-US" sz="4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B6813-049A-4714-B237-3E05B4FA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38918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  <p:sp>
        <p:nvSpPr>
          <p:cNvPr id="9" name="Rectangle 8"/>
          <p:cNvSpPr/>
          <p:nvPr/>
        </p:nvSpPr>
        <p:spPr>
          <a:xfrm>
            <a:off x="195167" y="1064123"/>
            <a:ext cx="11801666" cy="5628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tabLst>
                <a:tab pos="685800" algn="l"/>
              </a:tabLst>
            </a:pPr>
            <a:r>
              <a:rPr lang="en-US" sz="32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&amp; Confidence Building Measures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Universality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: Counting of whole population residing in country at time of census irrespective of it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Status/ Holder of CNIC or not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Clarity regarding the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Primary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objective of Census </a:t>
            </a:r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(Policy Planning Purposes)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awareness of General Public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Census 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be 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conducted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“Digitally” 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monitoring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Census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 be 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conducted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simultaneously 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shortest possible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 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83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9796" y="948138"/>
            <a:ext cx="11996833" cy="527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tabLst>
                <a:tab pos="685800" algn="l"/>
              </a:tabLst>
            </a:pPr>
            <a:r>
              <a:rPr lang="en-US" sz="32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&amp; Confidence Building Measures</a:t>
            </a:r>
          </a:p>
          <a:p>
            <a:pPr marL="3429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Ownership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 &amp; Results: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Engagement of  all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stakeholders:-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79362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85800" algn="l"/>
              </a:tabLs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Provincial Governments, Elected representatives 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Notables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Academia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Proper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Coordination,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Effective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Monitoring, Credibility and Ownership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whole census process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 action="ppaction://hlinksldjump"/>
              </a:rPr>
              <a:t>Census Command &amp; Control Center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 of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NCOC)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be established</a:t>
            </a: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Clearly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define methodology :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De-jure/ De-facto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Adoption of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 action="ppaction://hlinksldjump"/>
              </a:rPr>
              <a:t>UN guidelines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aligning them to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ground realities</a:t>
            </a: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not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link/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cross check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any data with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NADRA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785" y="-53565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320367" y="191249"/>
            <a:ext cx="524066" cy="670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34831" y="6446283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798" y="42369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Considerations …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B6813-049A-4714-B237-3E05B4FA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6400" y="6558307"/>
            <a:ext cx="3860800" cy="365125"/>
          </a:xfrm>
        </p:spPr>
        <p:txBody>
          <a:bodyPr/>
          <a:lstStyle/>
          <a:p>
            <a:r>
              <a:rPr lang="en-US" dirty="0"/>
              <a:t>Pakistan Bureau of Statistics (PBS)</a:t>
            </a:r>
          </a:p>
        </p:txBody>
      </p:sp>
    </p:spTree>
    <p:extLst>
      <p:ext uri="{BB962C8B-B14F-4D97-AF65-F5344CB8AC3E}">
        <p14:creationId xmlns:p14="http://schemas.microsoft.com/office/powerpoint/2010/main" val="2394511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293" tIns="43646" rIns="87293" bIns="43646" anchor="b"/>
          <a:lstStyle/>
          <a:p>
            <a:pPr algn="r">
              <a:defRPr/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060" y="-35468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3" tIns="43646" rIns="87293" bIns="43646" rtlCol="0" anchor="ctr"/>
          <a:lstStyle/>
          <a:p>
            <a:pPr lvl="0"/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6"/>
          <a:stretch/>
        </p:blipFill>
        <p:spPr>
          <a:xfrm>
            <a:off x="11586047" y="48206"/>
            <a:ext cx="524066" cy="67085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B6813-049A-4714-B237-3E05B4FA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Pakistan </a:t>
            </a:r>
            <a:r>
              <a:rPr lang="en-US" dirty="0"/>
              <a:t>Bureau of Statistics (PBS)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65313" y="64928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755" y="29689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Considerations </a:t>
            </a:r>
            <a:r>
              <a:rPr lang="en-US" sz="4000" b="1" dirty="0" smtClean="0">
                <a:solidFill>
                  <a:schemeClr val="lt1"/>
                </a:solidFill>
              </a:rPr>
              <a:t>… </a:t>
            </a:r>
            <a:endParaRPr lang="en-US" sz="4000" b="1" dirty="0">
              <a:solidFill>
                <a:schemeClr val="l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649" y="862643"/>
            <a:ext cx="11996464" cy="6067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tabLst>
                <a:tab pos="685800" algn="l"/>
              </a:tabLst>
            </a:pPr>
            <a:r>
              <a:rPr lang="en-US" sz="3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Operations:</a:t>
            </a:r>
          </a:p>
          <a:p>
            <a:pPr marL="342900" indent="-34290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Exhaustive Frame for Complete Coverage</a:t>
            </a:r>
          </a:p>
          <a:p>
            <a:pPr marL="342900" indent="-34290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Availability of  </a:t>
            </a:r>
            <a:r>
              <a:rPr lang="en-US" sz="27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r>
              <a:rPr lang="en-US" sz="27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7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Digitized maps </a:t>
            </a:r>
          </a:p>
          <a:p>
            <a:pPr marL="342900" indent="-34290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onduct of </a:t>
            </a:r>
            <a:r>
              <a:rPr lang="en-US" sz="27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Survey </a:t>
            </a:r>
          </a:p>
          <a:p>
            <a:pPr marL="342900" indent="-34290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en-US" sz="27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form should be </a:t>
            </a:r>
            <a:r>
              <a:rPr lang="en-US" sz="27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short,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relevance to </a:t>
            </a:r>
            <a:r>
              <a:rPr lang="en-US" sz="27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of Census</a:t>
            </a:r>
          </a:p>
          <a:p>
            <a:pPr marL="457200" indent="-45720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Detailed questionnaire on key sectors should be on </a:t>
            </a:r>
            <a:r>
              <a:rPr lang="en-US" sz="27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basis  </a:t>
            </a:r>
          </a:p>
          <a:p>
            <a:pPr marL="342900" lvl="1" indent="-34290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Along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7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&amp; Revenue </a:t>
            </a:r>
            <a:r>
              <a:rPr lang="en-US" sz="27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option of using </a:t>
            </a:r>
            <a:r>
              <a:rPr lang="en-US" sz="27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LHWs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may be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</a:p>
          <a:p>
            <a:pPr marL="342900" lvl="1" indent="-34290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of female enumerators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will be Increased</a:t>
            </a:r>
          </a:p>
          <a:p>
            <a:pPr marL="342900" lvl="1" indent="-34290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of </a:t>
            </a:r>
            <a:r>
              <a:rPr lang="en-US" sz="27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 Support Centers at tehsil level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for effective coordination, monitoring and IT Support </a:t>
            </a:r>
          </a:p>
          <a:p>
            <a:pPr marL="342900" lvl="1" indent="-34290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file"/>
              </a:rPr>
              <a:t>Block Size.xlsx</a:t>
            </a:r>
            <a:endParaRPr 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83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3117303</TotalTime>
  <Words>1593</Words>
  <Application>Microsoft Office PowerPoint</Application>
  <PresentationFormat>Widescreen</PresentationFormat>
  <Paragraphs>302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 Unicode MS</vt:lpstr>
      <vt:lpstr>Arial</vt:lpstr>
      <vt:lpstr>Calibri</vt:lpstr>
      <vt:lpstr>Noto Sans</vt:lpstr>
      <vt:lpstr>Symbol</vt:lpstr>
      <vt:lpstr>Tahoma</vt:lpstr>
      <vt:lpstr>Times New Roman</vt:lpstr>
      <vt:lpstr>Wingdings</vt:lpstr>
      <vt:lpstr>Office Theme</vt:lpstr>
      <vt:lpstr>Contents Slide Master</vt:lpstr>
      <vt:lpstr> To Review the Best Practices of Field Operations Including Monitoring/supervision to Minimize the Omission/Errors and Complete Coverage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 Principles/Guidelines </vt:lpstr>
      <vt:lpstr>UN Principles/Guidelines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</dc:creator>
  <cp:lastModifiedBy>Rabia Awan</cp:lastModifiedBy>
  <cp:revision>1909</cp:revision>
  <cp:lastPrinted>2017-07-26T13:29:22Z</cp:lastPrinted>
  <dcterms:created xsi:type="dcterms:W3CDTF">2006-08-16T00:00:00Z</dcterms:created>
  <dcterms:modified xsi:type="dcterms:W3CDTF">2021-06-25T03:44:50Z</dcterms:modified>
</cp:coreProperties>
</file>