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5.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ppt/media/image32.jpg" ContentType="image/jpg"/>
  <Override PartName="/ppt/media/image35.jpg" ContentType="image/jpg"/>
  <Override PartName="/ppt/media/image36.jpg" ContentType="image/jpg"/>
  <Override PartName="/ppt/media/image37.jpg" ContentType="image/jpg"/>
  <Override PartName="/ppt/media/image38.jpg" ContentType="image/jpg"/>
  <Override PartName="/ppt/media/image40.jpg" ContentType="image/jp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handoutMasterIdLst>
    <p:handoutMasterId r:id="rId50"/>
  </p:handoutMasterIdLst>
  <p:sldIdLst>
    <p:sldId id="1782" r:id="rId2"/>
    <p:sldId id="2296" r:id="rId3"/>
    <p:sldId id="2073" r:id="rId4"/>
    <p:sldId id="2169" r:id="rId5"/>
    <p:sldId id="2146" r:id="rId6"/>
    <p:sldId id="2170" r:id="rId7"/>
    <p:sldId id="2171" r:id="rId8"/>
    <p:sldId id="2148" r:id="rId9"/>
    <p:sldId id="2181" r:id="rId10"/>
    <p:sldId id="2180" r:id="rId11"/>
    <p:sldId id="2305" r:id="rId12"/>
    <p:sldId id="2306" r:id="rId13"/>
    <p:sldId id="2307" r:id="rId14"/>
    <p:sldId id="2316" r:id="rId15"/>
    <p:sldId id="2317" r:id="rId16"/>
    <p:sldId id="2311" r:id="rId17"/>
    <p:sldId id="2318" r:id="rId18"/>
    <p:sldId id="2199" r:id="rId19"/>
    <p:sldId id="2212" r:id="rId20"/>
    <p:sldId id="2203" r:id="rId21"/>
    <p:sldId id="2258" r:id="rId22"/>
    <p:sldId id="2208" r:id="rId23"/>
    <p:sldId id="2225" r:id="rId24"/>
    <p:sldId id="2226" r:id="rId25"/>
    <p:sldId id="2325" r:id="rId26"/>
    <p:sldId id="2142" r:id="rId27"/>
    <p:sldId id="2297" r:id="rId28"/>
    <p:sldId id="2174" r:id="rId29"/>
    <p:sldId id="2175" r:id="rId30"/>
    <p:sldId id="2176" r:id="rId31"/>
    <p:sldId id="2177" r:id="rId32"/>
    <p:sldId id="2178" r:id="rId33"/>
    <p:sldId id="2179" r:id="rId34"/>
    <p:sldId id="2187" r:id="rId35"/>
    <p:sldId id="2188" r:id="rId36"/>
    <p:sldId id="2189" r:id="rId37"/>
    <p:sldId id="2213" r:id="rId38"/>
    <p:sldId id="2302" r:id="rId39"/>
    <p:sldId id="2303" r:id="rId40"/>
    <p:sldId id="2304" r:id="rId41"/>
    <p:sldId id="2168" r:id="rId42"/>
    <p:sldId id="2262" r:id="rId43"/>
    <p:sldId id="2292" r:id="rId44"/>
    <p:sldId id="2323" r:id="rId45"/>
    <p:sldId id="2324" r:id="rId46"/>
    <p:sldId id="2321" r:id="rId47"/>
    <p:sldId id="2322" r:id="rId48"/>
  </p:sldIdLst>
  <p:sldSz cx="12192000" cy="6858000"/>
  <p:notesSz cx="7010400" cy="9296400"/>
  <p:defaultTextStyle>
    <a:defPPr>
      <a:defRPr lang="en-US"/>
    </a:defPPr>
    <a:lvl1pPr marL="0" algn="l" defTabSz="872922" rtl="0" eaLnBrk="1" latinLnBrk="0" hangingPunct="1">
      <a:defRPr sz="1700" kern="1200">
        <a:solidFill>
          <a:schemeClr val="tx1"/>
        </a:solidFill>
        <a:latin typeface="+mn-lt"/>
        <a:ea typeface="+mn-ea"/>
        <a:cs typeface="+mn-cs"/>
      </a:defRPr>
    </a:lvl1pPr>
    <a:lvl2pPr marL="436462" algn="l" defTabSz="872922" rtl="0" eaLnBrk="1" latinLnBrk="0" hangingPunct="1">
      <a:defRPr sz="1700" kern="1200">
        <a:solidFill>
          <a:schemeClr val="tx1"/>
        </a:solidFill>
        <a:latin typeface="+mn-lt"/>
        <a:ea typeface="+mn-ea"/>
        <a:cs typeface="+mn-cs"/>
      </a:defRPr>
    </a:lvl2pPr>
    <a:lvl3pPr marL="872922" algn="l" defTabSz="872922" rtl="0" eaLnBrk="1" latinLnBrk="0" hangingPunct="1">
      <a:defRPr sz="1700" kern="1200">
        <a:solidFill>
          <a:schemeClr val="tx1"/>
        </a:solidFill>
        <a:latin typeface="+mn-lt"/>
        <a:ea typeface="+mn-ea"/>
        <a:cs typeface="+mn-cs"/>
      </a:defRPr>
    </a:lvl3pPr>
    <a:lvl4pPr marL="1309384" algn="l" defTabSz="872922" rtl="0" eaLnBrk="1" latinLnBrk="0" hangingPunct="1">
      <a:defRPr sz="1700" kern="1200">
        <a:solidFill>
          <a:schemeClr val="tx1"/>
        </a:solidFill>
        <a:latin typeface="+mn-lt"/>
        <a:ea typeface="+mn-ea"/>
        <a:cs typeface="+mn-cs"/>
      </a:defRPr>
    </a:lvl4pPr>
    <a:lvl5pPr marL="1745847" algn="l" defTabSz="872922" rtl="0" eaLnBrk="1" latinLnBrk="0" hangingPunct="1">
      <a:defRPr sz="1700" kern="1200">
        <a:solidFill>
          <a:schemeClr val="tx1"/>
        </a:solidFill>
        <a:latin typeface="+mn-lt"/>
        <a:ea typeface="+mn-ea"/>
        <a:cs typeface="+mn-cs"/>
      </a:defRPr>
    </a:lvl5pPr>
    <a:lvl6pPr marL="2182307" algn="l" defTabSz="872922" rtl="0" eaLnBrk="1" latinLnBrk="0" hangingPunct="1">
      <a:defRPr sz="1700" kern="1200">
        <a:solidFill>
          <a:schemeClr val="tx1"/>
        </a:solidFill>
        <a:latin typeface="+mn-lt"/>
        <a:ea typeface="+mn-ea"/>
        <a:cs typeface="+mn-cs"/>
      </a:defRPr>
    </a:lvl6pPr>
    <a:lvl7pPr marL="2618767" algn="l" defTabSz="872922" rtl="0" eaLnBrk="1" latinLnBrk="0" hangingPunct="1">
      <a:defRPr sz="1700" kern="1200">
        <a:solidFill>
          <a:schemeClr val="tx1"/>
        </a:solidFill>
        <a:latin typeface="+mn-lt"/>
        <a:ea typeface="+mn-ea"/>
        <a:cs typeface="+mn-cs"/>
      </a:defRPr>
    </a:lvl7pPr>
    <a:lvl8pPr marL="3055230" algn="l" defTabSz="872922" rtl="0" eaLnBrk="1" latinLnBrk="0" hangingPunct="1">
      <a:defRPr sz="1700" kern="1200">
        <a:solidFill>
          <a:schemeClr val="tx1"/>
        </a:solidFill>
        <a:latin typeface="+mn-lt"/>
        <a:ea typeface="+mn-ea"/>
        <a:cs typeface="+mn-cs"/>
      </a:defRPr>
    </a:lvl8pPr>
    <a:lvl9pPr marL="3491691" algn="l" defTabSz="872922"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352" userDrawn="1">
          <p15:clr>
            <a:srgbClr val="A4A3A4"/>
          </p15:clr>
        </p15:guide>
        <p15:guide id="4" pos="5376" userDrawn="1">
          <p15:clr>
            <a:srgbClr val="A4A3A4"/>
          </p15:clr>
        </p15:guide>
        <p15:guide id="5" orient="horz" pos="1984" userDrawn="1">
          <p15:clr>
            <a:srgbClr val="A4A3A4"/>
          </p15:clr>
        </p15:guide>
        <p15:guide id="6" pos="2743"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00"/>
    <a:srgbClr val="00CC00"/>
    <a:srgbClr val="0000FF"/>
    <a:srgbClr val="BB6917"/>
    <a:srgbClr val="DA8200"/>
    <a:srgbClr val="003399"/>
    <a:srgbClr val="00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293" autoAdjust="0"/>
  </p:normalViewPr>
  <p:slideViewPr>
    <p:cSldViewPr>
      <p:cViewPr varScale="1">
        <p:scale>
          <a:sx n="70" d="100"/>
          <a:sy n="70" d="100"/>
        </p:scale>
        <p:origin x="756" y="66"/>
      </p:cViewPr>
      <p:guideLst>
        <p:guide orient="horz" pos="2160"/>
        <p:guide pos="3840"/>
        <p:guide orient="horz" pos="2352"/>
        <p:guide pos="5376"/>
        <p:guide orient="horz" pos="1984"/>
        <p:guide pos="2743"/>
      </p:guideLst>
    </p:cSldViewPr>
  </p:slideViewPr>
  <p:notesTextViewPr>
    <p:cViewPr>
      <p:scale>
        <a:sx n="300" d="100"/>
        <a:sy n="300" d="100"/>
      </p:scale>
      <p:origin x="0" y="0"/>
    </p:cViewPr>
  </p:notesTextViewPr>
  <p:sorterViewPr>
    <p:cViewPr>
      <p:scale>
        <a:sx n="70" d="100"/>
        <a:sy n="70" d="100"/>
      </p:scale>
      <p:origin x="0" y="0"/>
    </p:cViewPr>
  </p:sorterViewPr>
  <p:notesViewPr>
    <p:cSldViewPr>
      <p:cViewPr varScale="1">
        <p:scale>
          <a:sx n="52" d="100"/>
          <a:sy n="52" d="100"/>
        </p:scale>
        <p:origin x="-2808" y="-96"/>
      </p:cViewPr>
      <p:guideLst>
        <p:guide orient="horz" pos="3127"/>
        <p:guide pos="2141"/>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3297" y="9"/>
            <a:ext cx="3037116" cy="465118"/>
          </a:xfrm>
          <a:prstGeom prst="rect">
            <a:avLst/>
          </a:prstGeom>
        </p:spPr>
        <p:txBody>
          <a:bodyPr vert="horz" lIns="91569" tIns="45784" rIns="91569" bIns="45784" rtlCol="1"/>
          <a:lstStyle>
            <a:lvl1pPr algn="r">
              <a:defRPr sz="1200"/>
            </a:lvl1pPr>
          </a:lstStyle>
          <a:p>
            <a:endParaRPr lang="ur-PK"/>
          </a:p>
        </p:txBody>
      </p:sp>
      <p:sp>
        <p:nvSpPr>
          <p:cNvPr id="3" name="Date Placeholder 2"/>
          <p:cNvSpPr>
            <a:spLocks noGrp="1"/>
          </p:cNvSpPr>
          <p:nvPr>
            <p:ph type="dt" sz="quarter" idx="1"/>
          </p:nvPr>
        </p:nvSpPr>
        <p:spPr>
          <a:xfrm>
            <a:off x="1678" y="9"/>
            <a:ext cx="3037116" cy="465118"/>
          </a:xfrm>
          <a:prstGeom prst="rect">
            <a:avLst/>
          </a:prstGeom>
        </p:spPr>
        <p:txBody>
          <a:bodyPr vert="horz" lIns="91569" tIns="45784" rIns="91569" bIns="45784" rtlCol="1"/>
          <a:lstStyle>
            <a:lvl1pPr algn="l">
              <a:defRPr sz="1200"/>
            </a:lvl1pPr>
          </a:lstStyle>
          <a:p>
            <a:fld id="{0B3E622E-0953-4115-A872-B92629383951}" type="datetime4">
              <a:rPr lang="en-US" smtClean="0"/>
              <a:t>June 29, 2021</a:t>
            </a:fld>
            <a:endParaRPr lang="ur-PK"/>
          </a:p>
        </p:txBody>
      </p:sp>
      <p:sp>
        <p:nvSpPr>
          <p:cNvPr id="4" name="Footer Placeholder 3"/>
          <p:cNvSpPr>
            <a:spLocks noGrp="1"/>
          </p:cNvSpPr>
          <p:nvPr>
            <p:ph type="ftr" sz="quarter" idx="2"/>
          </p:nvPr>
        </p:nvSpPr>
        <p:spPr>
          <a:xfrm>
            <a:off x="3973297" y="8829797"/>
            <a:ext cx="3037116" cy="465118"/>
          </a:xfrm>
          <a:prstGeom prst="rect">
            <a:avLst/>
          </a:prstGeom>
        </p:spPr>
        <p:txBody>
          <a:bodyPr vert="horz" lIns="91569" tIns="45784" rIns="91569" bIns="45784" rtlCol="1" anchor="b"/>
          <a:lstStyle>
            <a:lvl1pPr algn="r">
              <a:defRPr sz="1200"/>
            </a:lvl1pPr>
          </a:lstStyle>
          <a:p>
            <a:endParaRPr lang="ur-PK"/>
          </a:p>
        </p:txBody>
      </p:sp>
      <p:sp>
        <p:nvSpPr>
          <p:cNvPr id="5" name="Slide Number Placeholder 4"/>
          <p:cNvSpPr>
            <a:spLocks noGrp="1"/>
          </p:cNvSpPr>
          <p:nvPr>
            <p:ph type="sldNum" sz="quarter" idx="3"/>
          </p:nvPr>
        </p:nvSpPr>
        <p:spPr>
          <a:xfrm>
            <a:off x="1678" y="8829797"/>
            <a:ext cx="3037116" cy="465118"/>
          </a:xfrm>
          <a:prstGeom prst="rect">
            <a:avLst/>
          </a:prstGeom>
        </p:spPr>
        <p:txBody>
          <a:bodyPr vert="horz" lIns="91569" tIns="45784" rIns="91569" bIns="45784" rtlCol="1" anchor="b"/>
          <a:lstStyle>
            <a:lvl1pPr algn="l">
              <a:defRPr sz="1200"/>
            </a:lvl1pPr>
          </a:lstStyle>
          <a:p>
            <a:fld id="{6DC0B743-6C2B-446E-A71B-9370C4F30FBE}" type="slidenum">
              <a:rPr lang="ur-PK" smtClean="0"/>
              <a:pPr/>
              <a:t>‹#›</a:t>
            </a:fld>
            <a:endParaRPr lang="ur-PK"/>
          </a:p>
        </p:txBody>
      </p:sp>
    </p:spTree>
    <p:extLst>
      <p:ext uri="{BB962C8B-B14F-4D97-AF65-F5344CB8AC3E}">
        <p14:creationId xmlns:p14="http://schemas.microsoft.com/office/powerpoint/2010/main" val="27794338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6" y="9"/>
            <a:ext cx="3037840" cy="464820"/>
          </a:xfrm>
          <a:prstGeom prst="rect">
            <a:avLst/>
          </a:prstGeom>
        </p:spPr>
        <p:txBody>
          <a:bodyPr vert="horz" lIns="91569" tIns="45784" rIns="91569" bIns="45784" rtlCol="0"/>
          <a:lstStyle>
            <a:lvl1pPr algn="l">
              <a:defRPr sz="1200"/>
            </a:lvl1pPr>
          </a:lstStyle>
          <a:p>
            <a:endParaRPr lang="en-US"/>
          </a:p>
        </p:txBody>
      </p:sp>
      <p:sp>
        <p:nvSpPr>
          <p:cNvPr id="3" name="Date Placeholder 2"/>
          <p:cNvSpPr>
            <a:spLocks noGrp="1"/>
          </p:cNvSpPr>
          <p:nvPr>
            <p:ph type="dt" idx="1"/>
          </p:nvPr>
        </p:nvSpPr>
        <p:spPr>
          <a:xfrm>
            <a:off x="3970955" y="9"/>
            <a:ext cx="3037840" cy="464820"/>
          </a:xfrm>
          <a:prstGeom prst="rect">
            <a:avLst/>
          </a:prstGeom>
        </p:spPr>
        <p:txBody>
          <a:bodyPr vert="horz" lIns="91569" tIns="45784" rIns="91569" bIns="45784" rtlCol="0"/>
          <a:lstStyle>
            <a:lvl1pPr algn="r">
              <a:defRPr sz="1200"/>
            </a:lvl1pPr>
          </a:lstStyle>
          <a:p>
            <a:fld id="{DEB695B4-FEC5-4C43-A11B-EC88E6491882}" type="datetime4">
              <a:rPr lang="en-US" smtClean="0"/>
              <a:t>June 29, 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569" tIns="45784" rIns="91569" bIns="45784" rtlCol="0" anchor="ctr"/>
          <a:lstStyle/>
          <a:p>
            <a:endParaRPr lang="en-US"/>
          </a:p>
        </p:txBody>
      </p:sp>
      <p:sp>
        <p:nvSpPr>
          <p:cNvPr id="5" name="Notes Placeholder 4"/>
          <p:cNvSpPr>
            <a:spLocks noGrp="1"/>
          </p:cNvSpPr>
          <p:nvPr>
            <p:ph type="body" sz="quarter" idx="3"/>
          </p:nvPr>
        </p:nvSpPr>
        <p:spPr>
          <a:xfrm>
            <a:off x="701065" y="4415797"/>
            <a:ext cx="5608319" cy="4183381"/>
          </a:xfrm>
          <a:prstGeom prst="rect">
            <a:avLst/>
          </a:prstGeom>
        </p:spPr>
        <p:txBody>
          <a:bodyPr vert="horz" lIns="91569" tIns="45784" rIns="91569" bIns="45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6" y="8829977"/>
            <a:ext cx="3037840" cy="464820"/>
          </a:xfrm>
          <a:prstGeom prst="rect">
            <a:avLst/>
          </a:prstGeom>
        </p:spPr>
        <p:txBody>
          <a:bodyPr vert="horz" lIns="91569" tIns="45784" rIns="91569" bIns="45784" rtlCol="0" anchor="b"/>
          <a:lstStyle>
            <a:lvl1pPr algn="l">
              <a:defRPr sz="1200"/>
            </a:lvl1pPr>
          </a:lstStyle>
          <a:p>
            <a:endParaRPr lang="en-US"/>
          </a:p>
        </p:txBody>
      </p:sp>
      <p:sp>
        <p:nvSpPr>
          <p:cNvPr id="7" name="Slide Number Placeholder 6"/>
          <p:cNvSpPr>
            <a:spLocks noGrp="1"/>
          </p:cNvSpPr>
          <p:nvPr>
            <p:ph type="sldNum" sz="quarter" idx="5"/>
          </p:nvPr>
        </p:nvSpPr>
        <p:spPr>
          <a:xfrm>
            <a:off x="3970955" y="8829977"/>
            <a:ext cx="3037840" cy="464820"/>
          </a:xfrm>
          <a:prstGeom prst="rect">
            <a:avLst/>
          </a:prstGeom>
        </p:spPr>
        <p:txBody>
          <a:bodyPr vert="horz" lIns="91569" tIns="45784" rIns="91569" bIns="45784" rtlCol="0" anchor="b"/>
          <a:lstStyle>
            <a:lvl1pPr algn="r">
              <a:defRPr sz="1200"/>
            </a:lvl1pPr>
          </a:lstStyle>
          <a:p>
            <a:fld id="{4D4B268D-CF16-4860-8244-DAF546A5B5E0}" type="slidenum">
              <a:rPr lang="en-US" smtClean="0"/>
              <a:pPr/>
              <a:t>‹#›</a:t>
            </a:fld>
            <a:endParaRPr lang="en-US"/>
          </a:p>
        </p:txBody>
      </p:sp>
    </p:spTree>
    <p:extLst>
      <p:ext uri="{BB962C8B-B14F-4D97-AF65-F5344CB8AC3E}">
        <p14:creationId xmlns:p14="http://schemas.microsoft.com/office/powerpoint/2010/main" val="2567671331"/>
      </p:ext>
    </p:extLst>
  </p:cSld>
  <p:clrMap bg1="lt1" tx1="dk1" bg2="lt2" tx2="dk2" accent1="accent1" accent2="accent2" accent3="accent3" accent4="accent4" accent5="accent5" accent6="accent6" hlink="hlink" folHlink="folHlink"/>
  <p:hf hdr="0" ftr="0"/>
  <p:notesStyle>
    <a:lvl1pPr marL="0" algn="l" defTabSz="872922" rtl="0" eaLnBrk="1" latinLnBrk="0" hangingPunct="1">
      <a:defRPr sz="1200" kern="1200">
        <a:solidFill>
          <a:schemeClr val="tx1"/>
        </a:solidFill>
        <a:latin typeface="+mn-lt"/>
        <a:ea typeface="+mn-ea"/>
        <a:cs typeface="+mn-cs"/>
      </a:defRPr>
    </a:lvl1pPr>
    <a:lvl2pPr marL="436462" algn="l" defTabSz="872922" rtl="0" eaLnBrk="1" latinLnBrk="0" hangingPunct="1">
      <a:defRPr sz="1200" kern="1200">
        <a:solidFill>
          <a:schemeClr val="tx1"/>
        </a:solidFill>
        <a:latin typeface="+mn-lt"/>
        <a:ea typeface="+mn-ea"/>
        <a:cs typeface="+mn-cs"/>
      </a:defRPr>
    </a:lvl2pPr>
    <a:lvl3pPr marL="872922" algn="l" defTabSz="872922" rtl="0" eaLnBrk="1" latinLnBrk="0" hangingPunct="1">
      <a:defRPr sz="1200" kern="1200">
        <a:solidFill>
          <a:schemeClr val="tx1"/>
        </a:solidFill>
        <a:latin typeface="+mn-lt"/>
        <a:ea typeface="+mn-ea"/>
        <a:cs typeface="+mn-cs"/>
      </a:defRPr>
    </a:lvl3pPr>
    <a:lvl4pPr marL="1309384" algn="l" defTabSz="872922" rtl="0" eaLnBrk="1" latinLnBrk="0" hangingPunct="1">
      <a:defRPr sz="1200" kern="1200">
        <a:solidFill>
          <a:schemeClr val="tx1"/>
        </a:solidFill>
        <a:latin typeface="+mn-lt"/>
        <a:ea typeface="+mn-ea"/>
        <a:cs typeface="+mn-cs"/>
      </a:defRPr>
    </a:lvl4pPr>
    <a:lvl5pPr marL="1745847" algn="l" defTabSz="872922" rtl="0" eaLnBrk="1" latinLnBrk="0" hangingPunct="1">
      <a:defRPr sz="1200" kern="1200">
        <a:solidFill>
          <a:schemeClr val="tx1"/>
        </a:solidFill>
        <a:latin typeface="+mn-lt"/>
        <a:ea typeface="+mn-ea"/>
        <a:cs typeface="+mn-cs"/>
      </a:defRPr>
    </a:lvl5pPr>
    <a:lvl6pPr marL="2182307" algn="l" defTabSz="872922" rtl="0" eaLnBrk="1" latinLnBrk="0" hangingPunct="1">
      <a:defRPr sz="1200" kern="1200">
        <a:solidFill>
          <a:schemeClr val="tx1"/>
        </a:solidFill>
        <a:latin typeface="+mn-lt"/>
        <a:ea typeface="+mn-ea"/>
        <a:cs typeface="+mn-cs"/>
      </a:defRPr>
    </a:lvl6pPr>
    <a:lvl7pPr marL="2618767" algn="l" defTabSz="872922" rtl="0" eaLnBrk="1" latinLnBrk="0" hangingPunct="1">
      <a:defRPr sz="1200" kern="1200">
        <a:solidFill>
          <a:schemeClr val="tx1"/>
        </a:solidFill>
        <a:latin typeface="+mn-lt"/>
        <a:ea typeface="+mn-ea"/>
        <a:cs typeface="+mn-cs"/>
      </a:defRPr>
    </a:lvl7pPr>
    <a:lvl8pPr marL="3055230" algn="l" defTabSz="872922" rtl="0" eaLnBrk="1" latinLnBrk="0" hangingPunct="1">
      <a:defRPr sz="1200" kern="1200">
        <a:solidFill>
          <a:schemeClr val="tx1"/>
        </a:solidFill>
        <a:latin typeface="+mn-lt"/>
        <a:ea typeface="+mn-ea"/>
        <a:cs typeface="+mn-cs"/>
      </a:defRPr>
    </a:lvl8pPr>
    <a:lvl9pPr marL="3491691" algn="l" defTabSz="87292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54050"/>
            <a:ext cx="5810250" cy="3268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B268D-CF16-4860-8244-DAF546A5B5E0}" type="slidenum">
              <a:rPr lang="en-US" smtClean="0"/>
              <a:pPr/>
              <a:t>1</a:t>
            </a:fld>
            <a:endParaRPr lang="en-US" dirty="0"/>
          </a:p>
        </p:txBody>
      </p:sp>
      <p:sp>
        <p:nvSpPr>
          <p:cNvPr id="5" name="Date Placeholder 4"/>
          <p:cNvSpPr>
            <a:spLocks noGrp="1"/>
          </p:cNvSpPr>
          <p:nvPr>
            <p:ph type="dt" idx="11"/>
          </p:nvPr>
        </p:nvSpPr>
        <p:spPr/>
        <p:txBody>
          <a:bodyPr/>
          <a:lstStyle/>
          <a:p>
            <a:fld id="{65D974CE-3B14-4B0B-B0A9-AE31F5D0DFBA}" type="datetime4">
              <a:rPr lang="en-US" smtClean="0"/>
              <a:t>June 29, 2021</a:t>
            </a:fld>
            <a:endParaRPr lang="en-US" dirty="0"/>
          </a:p>
        </p:txBody>
      </p:sp>
    </p:spTree>
    <p:extLst>
      <p:ext uri="{BB962C8B-B14F-4D97-AF65-F5344CB8AC3E}">
        <p14:creationId xmlns:p14="http://schemas.microsoft.com/office/powerpoint/2010/main" val="1716051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12</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12</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12</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18726BEA-9246-49E2-8BDE-2F2A6F33B123}"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415612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13</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13</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13</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18726BEA-9246-49E2-8BDE-2F2A6F33B123}"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1389588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14</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14</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14</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18726BEA-9246-49E2-8BDE-2F2A6F33B123}"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2569501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15</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15</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15</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18726BEA-9246-49E2-8BDE-2F2A6F33B123}"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948350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17</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17</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17</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18726BEA-9246-49E2-8BDE-2F2A6F33B123}"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2355074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18</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18</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18</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548AEF5D-2B16-4F13-8E48-C70AC5F46763}"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3432442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19</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19</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19</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5E4E5CA6-61A2-497D-AEA3-E0D6C6277F67}"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1116710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22</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22</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22</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F3F8DFFE-34FB-4EAF-BC6D-BEC2B92A664F}"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1763825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23</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23</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23</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94507330-7563-49F2-834A-93FFC94CBFA6}"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4053140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25</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25</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25</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94507330-7563-49F2-834A-93FFC94CBFA6}"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170396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3</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3</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3</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723578F1-4484-416F-8E4D-8674332F7FE7}"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1276150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54050"/>
            <a:ext cx="5810250" cy="326866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921412C1-DA68-466A-B002-C892409FB9D2}" type="datetime4">
              <a:rPr lang="en-US" smtClean="0"/>
              <a:t>June 29, 2021</a:t>
            </a:fld>
            <a:endParaRPr lang="en-US" dirty="0"/>
          </a:p>
        </p:txBody>
      </p:sp>
      <p:sp>
        <p:nvSpPr>
          <p:cNvPr id="5" name="Slide Number Placeholder 4"/>
          <p:cNvSpPr>
            <a:spLocks noGrp="1"/>
          </p:cNvSpPr>
          <p:nvPr>
            <p:ph type="sldNum" sz="quarter" idx="11"/>
          </p:nvPr>
        </p:nvSpPr>
        <p:spPr/>
        <p:txBody>
          <a:bodyPr/>
          <a:lstStyle/>
          <a:p>
            <a:fld id="{4D4B268D-CF16-4860-8244-DAF546A5B5E0}" type="slidenum">
              <a:rPr lang="en-US" smtClean="0"/>
              <a:pPr/>
              <a:t>26</a:t>
            </a:fld>
            <a:endParaRPr lang="en-US" dirty="0"/>
          </a:p>
        </p:txBody>
      </p:sp>
    </p:spTree>
    <p:extLst>
      <p:ext uri="{BB962C8B-B14F-4D97-AF65-F5344CB8AC3E}">
        <p14:creationId xmlns:p14="http://schemas.microsoft.com/office/powerpoint/2010/main" val="3501699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pPr/>
              <a:t>38</a:t>
            </a:fld>
            <a:endParaRPr lang="en-US" dirty="0"/>
          </a:p>
        </p:txBody>
      </p:sp>
      <p:sp>
        <p:nvSpPr>
          <p:cNvPr id="46083" name="Rectangle 7"/>
          <p:cNvSpPr txBox="1">
            <a:spLocks noGrp="1" noChangeArrowheads="1"/>
          </p:cNvSpPr>
          <p:nvPr/>
        </p:nvSpPr>
        <p:spPr bwMode="auto">
          <a:xfrm>
            <a:off x="3970950" y="8829972"/>
            <a:ext cx="3037840" cy="464819"/>
          </a:xfrm>
          <a:prstGeom prst="rect">
            <a:avLst/>
          </a:prstGeom>
          <a:noFill/>
          <a:ln w="9525">
            <a:noFill/>
            <a:miter lim="800000"/>
            <a:headEnd/>
            <a:tailEnd/>
          </a:ln>
        </p:spPr>
        <p:txBody>
          <a:bodyPr lIns="90565" tIns="45284" rIns="90565" bIns="45284" anchor="b"/>
          <a:lstStyle/>
          <a:p>
            <a:pPr algn="r" eaLnBrk="1" hangingPunct="1"/>
            <a:fld id="{991E0FFC-7942-4E48-A61C-4DD5AE9D7643}" type="slidenum">
              <a:rPr lang="en-US" sz="1200"/>
              <a:pPr algn="r" eaLnBrk="1" hangingPunct="1"/>
              <a:t>38</a:t>
            </a:fld>
            <a:endParaRPr lang="en-US" sz="1200" dirty="0"/>
          </a:p>
        </p:txBody>
      </p:sp>
      <p:sp>
        <p:nvSpPr>
          <p:cNvPr id="46084" name="Rectangle 7"/>
          <p:cNvSpPr txBox="1">
            <a:spLocks noGrp="1" noChangeArrowheads="1"/>
          </p:cNvSpPr>
          <p:nvPr/>
        </p:nvSpPr>
        <p:spPr bwMode="auto">
          <a:xfrm>
            <a:off x="3972572" y="8831585"/>
            <a:ext cx="3037840" cy="464819"/>
          </a:xfrm>
          <a:prstGeom prst="rect">
            <a:avLst/>
          </a:prstGeom>
          <a:noFill/>
          <a:ln w="9525">
            <a:noFill/>
            <a:miter lim="800000"/>
            <a:headEnd/>
            <a:tailEnd/>
          </a:ln>
        </p:spPr>
        <p:txBody>
          <a:bodyPr lIns="90538" tIns="45270" rIns="90538" bIns="45270" anchor="b"/>
          <a:lstStyle/>
          <a:p>
            <a:pPr algn="r" eaLnBrk="1" hangingPunct="1"/>
            <a:fld id="{A0499FC1-550A-4329-B420-582902166DDE}" type="slidenum">
              <a:rPr lang="en-US" sz="1200">
                <a:latin typeface="Times New Roman" pitchFamily="18" charset="0"/>
              </a:rPr>
              <a:pPr algn="r" eaLnBrk="1" hangingPunct="1"/>
              <a:t>38</a:t>
            </a:fld>
            <a:endParaRPr lang="en-US" sz="1200" dirty="0">
              <a:latin typeface="Times New Roman" pitchFamily="18" charset="0"/>
            </a:endParaRPr>
          </a:p>
        </p:txBody>
      </p:sp>
      <p:sp>
        <p:nvSpPr>
          <p:cNvPr id="46085" name="Rectangle 2"/>
          <p:cNvSpPr>
            <a:spLocks noGrp="1" noRot="1" noChangeAspect="1" noChangeArrowheads="1" noTextEdit="1"/>
          </p:cNvSpPr>
          <p:nvPr>
            <p:ph type="sldImg"/>
          </p:nvPr>
        </p:nvSpPr>
        <p:spPr>
          <a:xfrm>
            <a:off x="407988" y="696913"/>
            <a:ext cx="6199187" cy="3487737"/>
          </a:xfrm>
          <a:ln/>
        </p:spPr>
      </p:sp>
      <p:sp>
        <p:nvSpPr>
          <p:cNvPr id="46086" name="Rectangle 3"/>
          <p:cNvSpPr>
            <a:spLocks noGrp="1" noChangeArrowheads="1"/>
          </p:cNvSpPr>
          <p:nvPr>
            <p:ph type="body" idx="1"/>
          </p:nvPr>
        </p:nvSpPr>
        <p:spPr>
          <a:xfrm>
            <a:off x="936352" y="4415795"/>
            <a:ext cx="5137714" cy="4183380"/>
          </a:xfrm>
          <a:noFill/>
          <a:ln/>
        </p:spPr>
        <p:txBody>
          <a:bodyPr lIns="90538" tIns="45270" rIns="90538" bIns="45270"/>
          <a:lstStyle/>
          <a:p>
            <a:pPr eaLnBrk="1" hangingPunct="1"/>
            <a:endParaRPr lang="en-US" dirty="0"/>
          </a:p>
        </p:txBody>
      </p:sp>
      <p:sp>
        <p:nvSpPr>
          <p:cNvPr id="2" name="Date Placeholder 1"/>
          <p:cNvSpPr>
            <a:spLocks noGrp="1"/>
          </p:cNvSpPr>
          <p:nvPr>
            <p:ph type="dt" idx="10"/>
          </p:nvPr>
        </p:nvSpPr>
        <p:spPr/>
        <p:txBody>
          <a:bodyPr/>
          <a:lstStyle/>
          <a:p>
            <a:fld id="{1DEE400B-5110-4F98-98BE-70CCC2180300}" type="datetime4">
              <a:rPr lang="en-US" smtClean="0"/>
              <a:pPr/>
              <a:t>June 29, 2021</a:t>
            </a:fld>
            <a:endParaRPr lang="en-US"/>
          </a:p>
        </p:txBody>
      </p:sp>
    </p:spTree>
    <p:extLst>
      <p:ext uri="{BB962C8B-B14F-4D97-AF65-F5344CB8AC3E}">
        <p14:creationId xmlns:p14="http://schemas.microsoft.com/office/powerpoint/2010/main" val="1913838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pPr/>
              <a:t>39</a:t>
            </a:fld>
            <a:endParaRPr lang="en-US" dirty="0"/>
          </a:p>
        </p:txBody>
      </p:sp>
      <p:sp>
        <p:nvSpPr>
          <p:cNvPr id="46083" name="Rectangle 7"/>
          <p:cNvSpPr txBox="1">
            <a:spLocks noGrp="1" noChangeArrowheads="1"/>
          </p:cNvSpPr>
          <p:nvPr/>
        </p:nvSpPr>
        <p:spPr bwMode="auto">
          <a:xfrm>
            <a:off x="3970950" y="8829972"/>
            <a:ext cx="3037840" cy="464819"/>
          </a:xfrm>
          <a:prstGeom prst="rect">
            <a:avLst/>
          </a:prstGeom>
          <a:noFill/>
          <a:ln w="9525">
            <a:noFill/>
            <a:miter lim="800000"/>
            <a:headEnd/>
            <a:tailEnd/>
          </a:ln>
        </p:spPr>
        <p:txBody>
          <a:bodyPr lIns="90565" tIns="45284" rIns="90565" bIns="45284" anchor="b"/>
          <a:lstStyle/>
          <a:p>
            <a:pPr algn="r" eaLnBrk="1" hangingPunct="1"/>
            <a:fld id="{991E0FFC-7942-4E48-A61C-4DD5AE9D7643}" type="slidenum">
              <a:rPr lang="en-US" sz="1200"/>
              <a:pPr algn="r" eaLnBrk="1" hangingPunct="1"/>
              <a:t>39</a:t>
            </a:fld>
            <a:endParaRPr lang="en-US" sz="1200" dirty="0"/>
          </a:p>
        </p:txBody>
      </p:sp>
      <p:sp>
        <p:nvSpPr>
          <p:cNvPr id="46084" name="Rectangle 7"/>
          <p:cNvSpPr txBox="1">
            <a:spLocks noGrp="1" noChangeArrowheads="1"/>
          </p:cNvSpPr>
          <p:nvPr/>
        </p:nvSpPr>
        <p:spPr bwMode="auto">
          <a:xfrm>
            <a:off x="3972572" y="8831585"/>
            <a:ext cx="3037840" cy="464819"/>
          </a:xfrm>
          <a:prstGeom prst="rect">
            <a:avLst/>
          </a:prstGeom>
          <a:noFill/>
          <a:ln w="9525">
            <a:noFill/>
            <a:miter lim="800000"/>
            <a:headEnd/>
            <a:tailEnd/>
          </a:ln>
        </p:spPr>
        <p:txBody>
          <a:bodyPr lIns="90538" tIns="45270" rIns="90538" bIns="45270" anchor="b"/>
          <a:lstStyle/>
          <a:p>
            <a:pPr algn="r" eaLnBrk="1" hangingPunct="1"/>
            <a:fld id="{A0499FC1-550A-4329-B420-582902166DDE}" type="slidenum">
              <a:rPr lang="en-US" sz="1200">
                <a:latin typeface="Times New Roman" pitchFamily="18" charset="0"/>
              </a:rPr>
              <a:pPr algn="r" eaLnBrk="1" hangingPunct="1"/>
              <a:t>39</a:t>
            </a:fld>
            <a:endParaRPr lang="en-US" sz="1200" dirty="0">
              <a:latin typeface="Times New Roman" pitchFamily="18" charset="0"/>
            </a:endParaRPr>
          </a:p>
        </p:txBody>
      </p:sp>
      <p:sp>
        <p:nvSpPr>
          <p:cNvPr id="46085" name="Rectangle 2"/>
          <p:cNvSpPr>
            <a:spLocks noGrp="1" noRot="1" noChangeAspect="1" noChangeArrowheads="1" noTextEdit="1"/>
          </p:cNvSpPr>
          <p:nvPr>
            <p:ph type="sldImg"/>
          </p:nvPr>
        </p:nvSpPr>
        <p:spPr>
          <a:xfrm>
            <a:off x="407988" y="696913"/>
            <a:ext cx="6199187" cy="3487737"/>
          </a:xfrm>
          <a:ln/>
        </p:spPr>
      </p:sp>
      <p:sp>
        <p:nvSpPr>
          <p:cNvPr id="46086" name="Rectangle 3"/>
          <p:cNvSpPr>
            <a:spLocks noGrp="1" noChangeArrowheads="1"/>
          </p:cNvSpPr>
          <p:nvPr>
            <p:ph type="body" idx="1"/>
          </p:nvPr>
        </p:nvSpPr>
        <p:spPr>
          <a:xfrm>
            <a:off x="936352" y="4415795"/>
            <a:ext cx="5137714" cy="4183380"/>
          </a:xfrm>
          <a:noFill/>
          <a:ln/>
        </p:spPr>
        <p:txBody>
          <a:bodyPr lIns="90538" tIns="45270" rIns="90538" bIns="45270"/>
          <a:lstStyle/>
          <a:p>
            <a:pPr eaLnBrk="1" hangingPunct="1"/>
            <a:endParaRPr lang="en-US" dirty="0"/>
          </a:p>
        </p:txBody>
      </p:sp>
      <p:sp>
        <p:nvSpPr>
          <p:cNvPr id="2" name="Date Placeholder 1"/>
          <p:cNvSpPr>
            <a:spLocks noGrp="1"/>
          </p:cNvSpPr>
          <p:nvPr>
            <p:ph type="dt" idx="10"/>
          </p:nvPr>
        </p:nvSpPr>
        <p:spPr/>
        <p:txBody>
          <a:bodyPr/>
          <a:lstStyle/>
          <a:p>
            <a:fld id="{1DEE400B-5110-4F98-98BE-70CCC2180300}" type="datetime4">
              <a:rPr lang="en-US" smtClean="0"/>
              <a:pPr/>
              <a:t>June 29, 2021</a:t>
            </a:fld>
            <a:endParaRPr lang="en-US"/>
          </a:p>
        </p:txBody>
      </p:sp>
    </p:spTree>
    <p:extLst>
      <p:ext uri="{BB962C8B-B14F-4D97-AF65-F5344CB8AC3E}">
        <p14:creationId xmlns:p14="http://schemas.microsoft.com/office/powerpoint/2010/main" val="694111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pPr/>
              <a:t>40</a:t>
            </a:fld>
            <a:endParaRPr lang="en-US" dirty="0"/>
          </a:p>
        </p:txBody>
      </p:sp>
      <p:sp>
        <p:nvSpPr>
          <p:cNvPr id="46083" name="Rectangle 7"/>
          <p:cNvSpPr txBox="1">
            <a:spLocks noGrp="1" noChangeArrowheads="1"/>
          </p:cNvSpPr>
          <p:nvPr/>
        </p:nvSpPr>
        <p:spPr bwMode="auto">
          <a:xfrm>
            <a:off x="3970950" y="8829972"/>
            <a:ext cx="3037840" cy="464819"/>
          </a:xfrm>
          <a:prstGeom prst="rect">
            <a:avLst/>
          </a:prstGeom>
          <a:noFill/>
          <a:ln w="9525">
            <a:noFill/>
            <a:miter lim="800000"/>
            <a:headEnd/>
            <a:tailEnd/>
          </a:ln>
        </p:spPr>
        <p:txBody>
          <a:bodyPr lIns="90565" tIns="45284" rIns="90565" bIns="45284" anchor="b"/>
          <a:lstStyle/>
          <a:p>
            <a:pPr algn="r" eaLnBrk="1" hangingPunct="1"/>
            <a:fld id="{991E0FFC-7942-4E48-A61C-4DD5AE9D7643}" type="slidenum">
              <a:rPr lang="en-US" sz="1200"/>
              <a:pPr algn="r" eaLnBrk="1" hangingPunct="1"/>
              <a:t>40</a:t>
            </a:fld>
            <a:endParaRPr lang="en-US" sz="1200" dirty="0"/>
          </a:p>
        </p:txBody>
      </p:sp>
      <p:sp>
        <p:nvSpPr>
          <p:cNvPr id="46084" name="Rectangle 7"/>
          <p:cNvSpPr txBox="1">
            <a:spLocks noGrp="1" noChangeArrowheads="1"/>
          </p:cNvSpPr>
          <p:nvPr/>
        </p:nvSpPr>
        <p:spPr bwMode="auto">
          <a:xfrm>
            <a:off x="3972572" y="8831585"/>
            <a:ext cx="3037840" cy="464819"/>
          </a:xfrm>
          <a:prstGeom prst="rect">
            <a:avLst/>
          </a:prstGeom>
          <a:noFill/>
          <a:ln w="9525">
            <a:noFill/>
            <a:miter lim="800000"/>
            <a:headEnd/>
            <a:tailEnd/>
          </a:ln>
        </p:spPr>
        <p:txBody>
          <a:bodyPr lIns="90538" tIns="45270" rIns="90538" bIns="45270" anchor="b"/>
          <a:lstStyle/>
          <a:p>
            <a:pPr algn="r" eaLnBrk="1" hangingPunct="1"/>
            <a:fld id="{A0499FC1-550A-4329-B420-582902166DDE}" type="slidenum">
              <a:rPr lang="en-US" sz="1200">
                <a:latin typeface="Times New Roman" pitchFamily="18" charset="0"/>
              </a:rPr>
              <a:pPr algn="r" eaLnBrk="1" hangingPunct="1"/>
              <a:t>40</a:t>
            </a:fld>
            <a:endParaRPr lang="en-US" sz="1200" dirty="0">
              <a:latin typeface="Times New Roman" pitchFamily="18" charset="0"/>
            </a:endParaRPr>
          </a:p>
        </p:txBody>
      </p:sp>
      <p:sp>
        <p:nvSpPr>
          <p:cNvPr id="46085" name="Rectangle 2"/>
          <p:cNvSpPr>
            <a:spLocks noGrp="1" noRot="1" noChangeAspect="1" noChangeArrowheads="1" noTextEdit="1"/>
          </p:cNvSpPr>
          <p:nvPr>
            <p:ph type="sldImg"/>
          </p:nvPr>
        </p:nvSpPr>
        <p:spPr>
          <a:xfrm>
            <a:off x="407988" y="696913"/>
            <a:ext cx="6199187" cy="3487737"/>
          </a:xfrm>
          <a:ln/>
        </p:spPr>
      </p:sp>
      <p:sp>
        <p:nvSpPr>
          <p:cNvPr id="46086" name="Rectangle 3"/>
          <p:cNvSpPr>
            <a:spLocks noGrp="1" noChangeArrowheads="1"/>
          </p:cNvSpPr>
          <p:nvPr>
            <p:ph type="body" idx="1"/>
          </p:nvPr>
        </p:nvSpPr>
        <p:spPr>
          <a:xfrm>
            <a:off x="936352" y="4415795"/>
            <a:ext cx="5137714" cy="4183380"/>
          </a:xfrm>
          <a:noFill/>
          <a:ln/>
        </p:spPr>
        <p:txBody>
          <a:bodyPr lIns="90538" tIns="45270" rIns="90538" bIns="45270"/>
          <a:lstStyle/>
          <a:p>
            <a:pPr eaLnBrk="1" hangingPunct="1"/>
            <a:endParaRPr lang="en-US" dirty="0"/>
          </a:p>
        </p:txBody>
      </p:sp>
      <p:sp>
        <p:nvSpPr>
          <p:cNvPr id="2" name="Date Placeholder 1"/>
          <p:cNvSpPr>
            <a:spLocks noGrp="1"/>
          </p:cNvSpPr>
          <p:nvPr>
            <p:ph type="dt" idx="10"/>
          </p:nvPr>
        </p:nvSpPr>
        <p:spPr/>
        <p:txBody>
          <a:bodyPr/>
          <a:lstStyle/>
          <a:p>
            <a:fld id="{1DEE400B-5110-4F98-98BE-70CCC2180300}" type="datetime4">
              <a:rPr lang="en-US" smtClean="0"/>
              <a:pPr/>
              <a:t>June 29, 2021</a:t>
            </a:fld>
            <a:endParaRPr lang="en-US"/>
          </a:p>
        </p:txBody>
      </p:sp>
    </p:spTree>
    <p:extLst>
      <p:ext uri="{BB962C8B-B14F-4D97-AF65-F5344CB8AC3E}">
        <p14:creationId xmlns:p14="http://schemas.microsoft.com/office/powerpoint/2010/main" val="1840871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41</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41</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41</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6FCD1AD1-5C7D-4119-B725-7F2478CD2074}"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1494989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42</a:t>
            </a:fld>
            <a:endParaRPr lang="en-US" dirty="0">
              <a:solidFill>
                <a:prstClr val="black"/>
              </a:solidFill>
            </a:endParaRPr>
          </a:p>
        </p:txBody>
      </p:sp>
      <p:sp>
        <p:nvSpPr>
          <p:cNvPr id="46083" name="Rectangle 7"/>
          <p:cNvSpPr txBox="1">
            <a:spLocks noGrp="1" noChangeArrowheads="1"/>
          </p:cNvSpPr>
          <p:nvPr/>
        </p:nvSpPr>
        <p:spPr bwMode="auto">
          <a:xfrm>
            <a:off x="3805501" y="9360740"/>
            <a:ext cx="2911263" cy="492759"/>
          </a:xfrm>
          <a:prstGeom prst="rect">
            <a:avLst/>
          </a:prstGeom>
          <a:noFill/>
          <a:ln w="9525">
            <a:noFill/>
            <a:miter lim="800000"/>
            <a:headEnd/>
            <a:tailEnd/>
          </a:ln>
        </p:spPr>
        <p:txBody>
          <a:bodyPr lIns="88900" tIns="44450" rIns="88900" bIns="44450" anchor="b"/>
          <a:lstStyle/>
          <a:p>
            <a:pPr algn="r"/>
            <a:fld id="{991E0FFC-7942-4E48-A61C-4DD5AE9D7643}" type="slidenum">
              <a:rPr lang="en-US" sz="1200">
                <a:solidFill>
                  <a:prstClr val="black"/>
                </a:solidFill>
              </a:rPr>
              <a:pPr algn="r"/>
              <a:t>42</a:t>
            </a:fld>
            <a:endParaRPr lang="en-US" sz="1200" dirty="0">
              <a:solidFill>
                <a:prstClr val="black"/>
              </a:solidFill>
            </a:endParaRPr>
          </a:p>
        </p:txBody>
      </p:sp>
      <p:sp>
        <p:nvSpPr>
          <p:cNvPr id="46084" name="Rectangle 7"/>
          <p:cNvSpPr txBox="1">
            <a:spLocks noGrp="1" noChangeArrowheads="1"/>
          </p:cNvSpPr>
          <p:nvPr/>
        </p:nvSpPr>
        <p:spPr bwMode="auto">
          <a:xfrm>
            <a:off x="3807051" y="9362447"/>
            <a:ext cx="2911263" cy="492759"/>
          </a:xfrm>
          <a:prstGeom prst="rect">
            <a:avLst/>
          </a:prstGeom>
          <a:noFill/>
          <a:ln w="9525">
            <a:noFill/>
            <a:miter lim="800000"/>
            <a:headEnd/>
            <a:tailEnd/>
          </a:ln>
        </p:spPr>
        <p:txBody>
          <a:bodyPr lIns="88872" tIns="44438" rIns="88872" bIns="44438" anchor="b"/>
          <a:lstStyle/>
          <a:p>
            <a:pPr algn="r"/>
            <a:fld id="{A0499FC1-550A-4329-B420-582902166DDE}" type="slidenum">
              <a:rPr lang="en-US" sz="1200">
                <a:solidFill>
                  <a:prstClr val="black"/>
                </a:solidFill>
                <a:latin typeface="Times New Roman" pitchFamily="18" charset="0"/>
              </a:rPr>
              <a:pPr algn="r"/>
              <a:t>42</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77788" y="741363"/>
            <a:ext cx="6569075" cy="3695700"/>
          </a:xfrm>
          <a:ln/>
        </p:spPr>
      </p:sp>
      <p:sp>
        <p:nvSpPr>
          <p:cNvPr id="46086" name="Rectangle 3"/>
          <p:cNvSpPr>
            <a:spLocks noGrp="1" noChangeArrowheads="1"/>
          </p:cNvSpPr>
          <p:nvPr>
            <p:ph type="body" idx="1"/>
          </p:nvPr>
        </p:nvSpPr>
        <p:spPr>
          <a:xfrm>
            <a:off x="897339" y="4681227"/>
            <a:ext cx="4923641" cy="4434840"/>
          </a:xfrm>
          <a:noFill/>
          <a:ln/>
        </p:spPr>
        <p:txBody>
          <a:bodyPr lIns="88872" tIns="44438" rIns="88872" bIns="44438"/>
          <a:lstStyle/>
          <a:p>
            <a:pPr eaLnBrk="1" hangingPunct="1"/>
            <a:endParaRPr lang="en-US" dirty="0"/>
          </a:p>
        </p:txBody>
      </p:sp>
      <p:sp>
        <p:nvSpPr>
          <p:cNvPr id="2" name="Date Placeholder 1"/>
          <p:cNvSpPr>
            <a:spLocks noGrp="1"/>
          </p:cNvSpPr>
          <p:nvPr>
            <p:ph type="dt" idx="10"/>
          </p:nvPr>
        </p:nvSpPr>
        <p:spPr/>
        <p:txBody>
          <a:bodyPr/>
          <a:lstStyle/>
          <a:p>
            <a:fld id="{1DEE400B-5110-4F98-98BE-70CCC2180300}" type="datetime4">
              <a:rPr lang="en-US" smtClean="0">
                <a:solidFill>
                  <a:prstClr val="black"/>
                </a:solidFill>
              </a:rPr>
              <a:pPr/>
              <a:t>June 29, 2021</a:t>
            </a:fld>
            <a:endParaRPr lang="en-US">
              <a:solidFill>
                <a:prstClr val="black"/>
              </a:solidFill>
            </a:endParaRPr>
          </a:p>
        </p:txBody>
      </p:sp>
    </p:spTree>
    <p:extLst>
      <p:ext uri="{BB962C8B-B14F-4D97-AF65-F5344CB8AC3E}">
        <p14:creationId xmlns:p14="http://schemas.microsoft.com/office/powerpoint/2010/main" val="2269109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55E92FD1-60F9-484E-9EED-C1073CDF5810}" type="datetime4">
              <a:rPr lang="en-US" smtClean="0"/>
              <a:t>June 29, 2021</a:t>
            </a:fld>
            <a:endParaRPr lang="en-US"/>
          </a:p>
        </p:txBody>
      </p:sp>
      <p:sp>
        <p:nvSpPr>
          <p:cNvPr id="5" name="Slide Number Placeholder 4"/>
          <p:cNvSpPr>
            <a:spLocks noGrp="1"/>
          </p:cNvSpPr>
          <p:nvPr>
            <p:ph type="sldNum" sz="quarter" idx="11"/>
          </p:nvPr>
        </p:nvSpPr>
        <p:spPr/>
        <p:txBody>
          <a:bodyPr/>
          <a:lstStyle/>
          <a:p>
            <a:fld id="{4D4B268D-CF16-4860-8244-DAF546A5B5E0}" type="slidenum">
              <a:rPr lang="en-US" smtClean="0"/>
              <a:pPr/>
              <a:t>43</a:t>
            </a:fld>
            <a:endParaRPr lang="en-US"/>
          </a:p>
        </p:txBody>
      </p:sp>
    </p:spTree>
    <p:extLst>
      <p:ext uri="{BB962C8B-B14F-4D97-AF65-F5344CB8AC3E}">
        <p14:creationId xmlns:p14="http://schemas.microsoft.com/office/powerpoint/2010/main" val="1629275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fld id="{115E39CA-FA23-441A-AAB5-6112F5539FDE}" type="slidenum">
              <a:rPr lang="en-US" smtClean="0"/>
              <a:t>44</a:t>
            </a:fld>
            <a:endParaRPr lang="en-US" dirty="0"/>
          </a:p>
        </p:txBody>
      </p:sp>
      <p:sp>
        <p:nvSpPr>
          <p:cNvPr id="4" name="Slide Number Placeholder 3"/>
          <p:cNvSpPr>
            <a:spLocks noGrp="1"/>
          </p:cNvSpPr>
          <p:nvPr>
            <p:ph type="sldNum" sz="quarter" idx="10"/>
          </p:nvPr>
        </p:nvSpPr>
        <p:spPr/>
        <p:txBody>
          <a:bodyPr/>
          <a:lstStyle/>
          <a:p>
            <a:fld id="{4D4B268D-CF16-4860-8244-DAF546A5B5E0}" type="slidenum">
              <a:rPr lang="en-US" smtClean="0"/>
              <a:pPr/>
              <a:t>44</a:t>
            </a:fld>
            <a:endParaRPr lang="en-US" dirty="0"/>
          </a:p>
        </p:txBody>
      </p:sp>
    </p:spTree>
    <p:extLst>
      <p:ext uri="{BB962C8B-B14F-4D97-AF65-F5344CB8AC3E}">
        <p14:creationId xmlns:p14="http://schemas.microsoft.com/office/powerpoint/2010/main" val="3273347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46</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46</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46</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94507330-7563-49F2-834A-93FFC94CBFA6}"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3991287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47</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47</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47</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94507330-7563-49F2-834A-93FFC94CBFA6}"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4267479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4</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4</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4</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F0115858-8557-40E7-AADD-1FF9160E1BF7}"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520264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5</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5</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5</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8715A1ED-697D-4C39-AF0F-52BD6B518052}"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1276150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6</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6</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6</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DCF91F61-C395-4E47-AAEE-9CC75293C423}"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256618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7</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7</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7</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725832CD-FA1A-46CD-8A21-1822CBFEB630}"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125243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8</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8</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8</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7D3BD608-7BBF-4653-9869-43B844704151}"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1276150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10</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10</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10</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18726BEA-9246-49E2-8BDE-2F2A6F33B123}"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3378577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D03C2C-F93C-4C17-AFF2-F314B2326C7B}" type="slidenum">
              <a:rPr lang="en-US" smtClean="0">
                <a:solidFill>
                  <a:prstClr val="black"/>
                </a:solidFill>
              </a:rPr>
              <a:pPr/>
              <a:t>11</a:t>
            </a:fld>
            <a:endParaRPr lang="en-US" dirty="0">
              <a:solidFill>
                <a:prstClr val="black"/>
              </a:solidFill>
            </a:endParaRPr>
          </a:p>
        </p:txBody>
      </p:sp>
      <p:sp>
        <p:nvSpPr>
          <p:cNvPr id="46083" name="Rectangle 7"/>
          <p:cNvSpPr txBox="1">
            <a:spLocks noGrp="1" noChangeArrowheads="1"/>
          </p:cNvSpPr>
          <p:nvPr/>
        </p:nvSpPr>
        <p:spPr bwMode="auto">
          <a:xfrm>
            <a:off x="3970958" y="8829974"/>
            <a:ext cx="3037840" cy="464819"/>
          </a:xfrm>
          <a:prstGeom prst="rect">
            <a:avLst/>
          </a:prstGeom>
          <a:noFill/>
          <a:ln w="9525">
            <a:noFill/>
            <a:miter lim="800000"/>
            <a:headEnd/>
            <a:tailEnd/>
          </a:ln>
        </p:spPr>
        <p:txBody>
          <a:bodyPr lIns="90631" tIns="45316" rIns="90631" bIns="45316" anchor="b"/>
          <a:lstStyle/>
          <a:p>
            <a:pPr algn="r"/>
            <a:fld id="{991E0FFC-7942-4E48-A61C-4DD5AE9D7643}" type="slidenum">
              <a:rPr lang="en-US" sz="1200">
                <a:solidFill>
                  <a:prstClr val="black"/>
                </a:solidFill>
              </a:rPr>
              <a:pPr algn="r"/>
              <a:t>11</a:t>
            </a:fld>
            <a:endParaRPr lang="en-US" sz="1200" dirty="0">
              <a:solidFill>
                <a:prstClr val="black"/>
              </a:solidFill>
            </a:endParaRPr>
          </a:p>
        </p:txBody>
      </p:sp>
      <p:sp>
        <p:nvSpPr>
          <p:cNvPr id="46084" name="Rectangle 7"/>
          <p:cNvSpPr txBox="1">
            <a:spLocks noGrp="1" noChangeArrowheads="1"/>
          </p:cNvSpPr>
          <p:nvPr/>
        </p:nvSpPr>
        <p:spPr bwMode="auto">
          <a:xfrm>
            <a:off x="3972576" y="8831590"/>
            <a:ext cx="3037840" cy="464819"/>
          </a:xfrm>
          <a:prstGeom prst="rect">
            <a:avLst/>
          </a:prstGeom>
          <a:noFill/>
          <a:ln w="9525">
            <a:noFill/>
            <a:miter lim="800000"/>
            <a:headEnd/>
            <a:tailEnd/>
          </a:ln>
        </p:spPr>
        <p:txBody>
          <a:bodyPr lIns="90602" tIns="45303" rIns="90602" bIns="45303" anchor="b"/>
          <a:lstStyle/>
          <a:p>
            <a:pPr algn="r"/>
            <a:fld id="{A0499FC1-550A-4329-B420-582902166DDE}" type="slidenum">
              <a:rPr lang="en-US" sz="1200">
                <a:solidFill>
                  <a:prstClr val="black"/>
                </a:solidFill>
                <a:latin typeface="Times New Roman" pitchFamily="18" charset="0"/>
              </a:rPr>
              <a:pPr algn="r"/>
              <a:t>11</a:t>
            </a:fld>
            <a:endParaRPr lang="en-US" sz="1200" dirty="0">
              <a:solidFill>
                <a:prstClr val="black"/>
              </a:solidFill>
              <a:latin typeface="Times New Roman" pitchFamily="18" charset="0"/>
            </a:endParaRPr>
          </a:p>
        </p:txBody>
      </p:sp>
      <p:sp>
        <p:nvSpPr>
          <p:cNvPr id="46085" name="Rectangle 2"/>
          <p:cNvSpPr>
            <a:spLocks noGrp="1" noRot="1" noChangeAspect="1" noChangeArrowheads="1" noTextEdit="1"/>
          </p:cNvSpPr>
          <p:nvPr>
            <p:ph type="sldImg"/>
          </p:nvPr>
        </p:nvSpPr>
        <p:spPr>
          <a:xfrm>
            <a:off x="409575" y="696913"/>
            <a:ext cx="6196013" cy="3486150"/>
          </a:xfrm>
          <a:ln/>
        </p:spPr>
      </p:sp>
      <p:sp>
        <p:nvSpPr>
          <p:cNvPr id="46086" name="Rectangle 3"/>
          <p:cNvSpPr>
            <a:spLocks noGrp="1" noChangeArrowheads="1"/>
          </p:cNvSpPr>
          <p:nvPr>
            <p:ph type="body" idx="1"/>
          </p:nvPr>
        </p:nvSpPr>
        <p:spPr>
          <a:xfrm>
            <a:off x="936352" y="4415803"/>
            <a:ext cx="5137714" cy="4183380"/>
          </a:xfrm>
          <a:noFill/>
          <a:ln/>
        </p:spPr>
        <p:txBody>
          <a:bodyPr lIns="90602" tIns="45303" rIns="90602" bIns="45303"/>
          <a:lstStyle/>
          <a:p>
            <a:pPr eaLnBrk="1" hangingPunct="1"/>
            <a:endParaRPr lang="en-US" dirty="0"/>
          </a:p>
        </p:txBody>
      </p:sp>
      <p:sp>
        <p:nvSpPr>
          <p:cNvPr id="2" name="Date Placeholder 1"/>
          <p:cNvSpPr>
            <a:spLocks noGrp="1"/>
          </p:cNvSpPr>
          <p:nvPr>
            <p:ph type="dt" idx="10"/>
          </p:nvPr>
        </p:nvSpPr>
        <p:spPr/>
        <p:txBody>
          <a:bodyPr/>
          <a:lstStyle/>
          <a:p>
            <a:fld id="{18726BEA-9246-49E2-8BDE-2F2A6F33B123}" type="datetime4">
              <a:rPr lang="en-US" smtClean="0">
                <a:solidFill>
                  <a:prstClr val="black"/>
                </a:solidFill>
              </a:rPr>
              <a:t>June 29, 2021</a:t>
            </a:fld>
            <a:endParaRPr lang="en-US" dirty="0">
              <a:solidFill>
                <a:prstClr val="black"/>
              </a:solidFill>
            </a:endParaRPr>
          </a:p>
        </p:txBody>
      </p:sp>
    </p:spTree>
    <p:extLst>
      <p:ext uri="{BB962C8B-B14F-4D97-AF65-F5344CB8AC3E}">
        <p14:creationId xmlns:p14="http://schemas.microsoft.com/office/powerpoint/2010/main" val="3012544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2"/>
            <a:ext cx="8534400" cy="1752600"/>
          </a:xfrm>
        </p:spPr>
        <p:txBody>
          <a:bodyPr/>
          <a:lstStyle>
            <a:lvl1pPr marL="0" indent="0" algn="ctr">
              <a:buNone/>
              <a:defRPr>
                <a:solidFill>
                  <a:schemeClr val="tx1">
                    <a:tint val="75000"/>
                  </a:schemeClr>
                </a:solidFill>
              </a:defRPr>
            </a:lvl1pPr>
            <a:lvl2pPr marL="436462" indent="0" algn="ctr">
              <a:buNone/>
              <a:defRPr>
                <a:solidFill>
                  <a:schemeClr val="tx1">
                    <a:tint val="75000"/>
                  </a:schemeClr>
                </a:solidFill>
              </a:defRPr>
            </a:lvl2pPr>
            <a:lvl3pPr marL="872922" indent="0" algn="ctr">
              <a:buNone/>
              <a:defRPr>
                <a:solidFill>
                  <a:schemeClr val="tx1">
                    <a:tint val="75000"/>
                  </a:schemeClr>
                </a:solidFill>
              </a:defRPr>
            </a:lvl3pPr>
            <a:lvl4pPr marL="1309384" indent="0" algn="ctr">
              <a:buNone/>
              <a:defRPr>
                <a:solidFill>
                  <a:schemeClr val="tx1">
                    <a:tint val="75000"/>
                  </a:schemeClr>
                </a:solidFill>
              </a:defRPr>
            </a:lvl4pPr>
            <a:lvl5pPr marL="1745847" indent="0" algn="ctr">
              <a:buNone/>
              <a:defRPr>
                <a:solidFill>
                  <a:schemeClr val="tx1">
                    <a:tint val="75000"/>
                  </a:schemeClr>
                </a:solidFill>
              </a:defRPr>
            </a:lvl5pPr>
            <a:lvl6pPr marL="2182307" indent="0" algn="ctr">
              <a:buNone/>
              <a:defRPr>
                <a:solidFill>
                  <a:schemeClr val="tx1">
                    <a:tint val="75000"/>
                  </a:schemeClr>
                </a:solidFill>
              </a:defRPr>
            </a:lvl6pPr>
            <a:lvl7pPr marL="2618767" indent="0" algn="ctr">
              <a:buNone/>
              <a:defRPr>
                <a:solidFill>
                  <a:schemeClr val="tx1">
                    <a:tint val="75000"/>
                  </a:schemeClr>
                </a:solidFill>
              </a:defRPr>
            </a:lvl7pPr>
            <a:lvl8pPr marL="3055230" indent="0" algn="ctr">
              <a:buNone/>
              <a:defRPr>
                <a:solidFill>
                  <a:schemeClr val="tx1">
                    <a:tint val="75000"/>
                  </a:schemeClr>
                </a:solidFill>
              </a:defRPr>
            </a:lvl8pPr>
            <a:lvl9pPr marL="34916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DB709A-F9A4-42A6-BBB0-F6CFA5426247}" type="datetime1">
              <a:rPr lang="en-US" smtClean="0"/>
              <a:t>6/29/2021</a:t>
            </a:fld>
            <a:endParaRPr lang="en-US"/>
          </a:p>
        </p:txBody>
      </p:sp>
      <p:sp>
        <p:nvSpPr>
          <p:cNvPr id="5" name="Footer Placeholder 4"/>
          <p:cNvSpPr>
            <a:spLocks noGrp="1"/>
          </p:cNvSpPr>
          <p:nvPr>
            <p:ph type="ftr" sz="quarter" idx="11"/>
          </p:nvPr>
        </p:nvSpPr>
        <p:spPr/>
        <p:txBody>
          <a:bodyPr/>
          <a:lstStyle/>
          <a:p>
            <a:r>
              <a:rPr lang="en-US"/>
              <a:t>Pakistan Bureau of Statistics (PBS)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239A41-43D9-402F-96A2-16A2218D1B10}" type="datetime1">
              <a:rPr lang="en-US" smtClean="0"/>
              <a:t>6/29/2021</a:t>
            </a:fld>
            <a:endParaRPr lang="en-US"/>
          </a:p>
        </p:txBody>
      </p:sp>
      <p:sp>
        <p:nvSpPr>
          <p:cNvPr id="5" name="Footer Placeholder 4"/>
          <p:cNvSpPr>
            <a:spLocks noGrp="1"/>
          </p:cNvSpPr>
          <p:nvPr>
            <p:ph type="ftr" sz="quarter" idx="11"/>
          </p:nvPr>
        </p:nvSpPr>
        <p:spPr/>
        <p:txBody>
          <a:bodyPr/>
          <a:lstStyle/>
          <a:p>
            <a:r>
              <a:rPr lang="en-US"/>
              <a:t>Pakistan Bureau of Statistics (PBS)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F8FFCF-A219-45BD-9D1C-210C651F73B5}" type="datetime1">
              <a:rPr lang="en-US" smtClean="0"/>
              <a:t>6/29/2021</a:t>
            </a:fld>
            <a:endParaRPr lang="en-US"/>
          </a:p>
        </p:txBody>
      </p:sp>
      <p:sp>
        <p:nvSpPr>
          <p:cNvPr id="5" name="Footer Placeholder 4"/>
          <p:cNvSpPr>
            <a:spLocks noGrp="1"/>
          </p:cNvSpPr>
          <p:nvPr>
            <p:ph type="ftr" sz="quarter" idx="11"/>
          </p:nvPr>
        </p:nvSpPr>
        <p:spPr/>
        <p:txBody>
          <a:bodyPr/>
          <a:lstStyle/>
          <a:p>
            <a:r>
              <a:rPr lang="en-US"/>
              <a:t>Pakistan Bureau of Statistics (PBS)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5A44F5-79E0-4F57-B150-507F84B6BC09}" type="datetime1">
              <a:rPr lang="en-US" smtClean="0"/>
              <a:t>6/29/2021</a:t>
            </a:fld>
            <a:endParaRPr lang="en-US"/>
          </a:p>
        </p:txBody>
      </p:sp>
      <p:sp>
        <p:nvSpPr>
          <p:cNvPr id="5" name="Footer Placeholder 4"/>
          <p:cNvSpPr>
            <a:spLocks noGrp="1"/>
          </p:cNvSpPr>
          <p:nvPr>
            <p:ph type="ftr" sz="quarter" idx="11"/>
          </p:nvPr>
        </p:nvSpPr>
        <p:spPr/>
        <p:txBody>
          <a:bodyPr/>
          <a:lstStyle/>
          <a:p>
            <a:r>
              <a:rPr lang="en-US"/>
              <a:t>Pakistan Bureau of Statistics (PBS)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1900">
                <a:solidFill>
                  <a:schemeClr val="tx1">
                    <a:tint val="75000"/>
                  </a:schemeClr>
                </a:solidFill>
              </a:defRPr>
            </a:lvl1pPr>
            <a:lvl2pPr marL="436462" indent="0">
              <a:buNone/>
              <a:defRPr sz="1700">
                <a:solidFill>
                  <a:schemeClr val="tx1">
                    <a:tint val="75000"/>
                  </a:schemeClr>
                </a:solidFill>
              </a:defRPr>
            </a:lvl2pPr>
            <a:lvl3pPr marL="872922" indent="0">
              <a:buNone/>
              <a:defRPr sz="1500">
                <a:solidFill>
                  <a:schemeClr val="tx1">
                    <a:tint val="75000"/>
                  </a:schemeClr>
                </a:solidFill>
              </a:defRPr>
            </a:lvl3pPr>
            <a:lvl4pPr marL="1309384" indent="0">
              <a:buNone/>
              <a:defRPr sz="1300">
                <a:solidFill>
                  <a:schemeClr val="tx1">
                    <a:tint val="75000"/>
                  </a:schemeClr>
                </a:solidFill>
              </a:defRPr>
            </a:lvl4pPr>
            <a:lvl5pPr marL="1745847" indent="0">
              <a:buNone/>
              <a:defRPr sz="1300">
                <a:solidFill>
                  <a:schemeClr val="tx1">
                    <a:tint val="75000"/>
                  </a:schemeClr>
                </a:solidFill>
              </a:defRPr>
            </a:lvl5pPr>
            <a:lvl6pPr marL="2182307" indent="0">
              <a:buNone/>
              <a:defRPr sz="1300">
                <a:solidFill>
                  <a:schemeClr val="tx1">
                    <a:tint val="75000"/>
                  </a:schemeClr>
                </a:solidFill>
              </a:defRPr>
            </a:lvl6pPr>
            <a:lvl7pPr marL="2618767" indent="0">
              <a:buNone/>
              <a:defRPr sz="1300">
                <a:solidFill>
                  <a:schemeClr val="tx1">
                    <a:tint val="75000"/>
                  </a:schemeClr>
                </a:solidFill>
              </a:defRPr>
            </a:lvl7pPr>
            <a:lvl8pPr marL="3055230" indent="0">
              <a:buNone/>
              <a:defRPr sz="1300">
                <a:solidFill>
                  <a:schemeClr val="tx1">
                    <a:tint val="75000"/>
                  </a:schemeClr>
                </a:solidFill>
              </a:defRPr>
            </a:lvl8pPr>
            <a:lvl9pPr marL="3491691"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47137C-D6DC-4D57-8259-A7439A48DE77}" type="datetime1">
              <a:rPr lang="en-US" smtClean="0"/>
              <a:t>6/29/2021</a:t>
            </a:fld>
            <a:endParaRPr lang="en-US"/>
          </a:p>
        </p:txBody>
      </p:sp>
      <p:sp>
        <p:nvSpPr>
          <p:cNvPr id="5" name="Footer Placeholder 4"/>
          <p:cNvSpPr>
            <a:spLocks noGrp="1"/>
          </p:cNvSpPr>
          <p:nvPr>
            <p:ph type="ftr" sz="quarter" idx="11"/>
          </p:nvPr>
        </p:nvSpPr>
        <p:spPr/>
        <p:txBody>
          <a:bodyPr/>
          <a:lstStyle/>
          <a:p>
            <a:r>
              <a:rPr lang="en-US"/>
              <a:t>Pakistan Bureau of Statistics (PBS)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F05880-AD17-494F-B18C-260A5AF2CC27}" type="datetime1">
              <a:rPr lang="en-US" smtClean="0"/>
              <a:t>6/29/2021</a:t>
            </a:fld>
            <a:endParaRPr lang="en-US"/>
          </a:p>
        </p:txBody>
      </p:sp>
      <p:sp>
        <p:nvSpPr>
          <p:cNvPr id="6" name="Footer Placeholder 5"/>
          <p:cNvSpPr>
            <a:spLocks noGrp="1"/>
          </p:cNvSpPr>
          <p:nvPr>
            <p:ph type="ftr" sz="quarter" idx="11"/>
          </p:nvPr>
        </p:nvSpPr>
        <p:spPr/>
        <p:txBody>
          <a:bodyPr/>
          <a:lstStyle/>
          <a:p>
            <a:r>
              <a:rPr lang="en-US"/>
              <a:t>Pakistan Bureau of Statistics (PBS)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300" b="1"/>
            </a:lvl1pPr>
            <a:lvl2pPr marL="436462" indent="0">
              <a:buNone/>
              <a:defRPr sz="1900" b="1"/>
            </a:lvl2pPr>
            <a:lvl3pPr marL="872922" indent="0">
              <a:buNone/>
              <a:defRPr sz="1700" b="1"/>
            </a:lvl3pPr>
            <a:lvl4pPr marL="1309384" indent="0">
              <a:buNone/>
              <a:defRPr sz="1500" b="1"/>
            </a:lvl4pPr>
            <a:lvl5pPr marL="1745847" indent="0">
              <a:buNone/>
              <a:defRPr sz="1500" b="1"/>
            </a:lvl5pPr>
            <a:lvl6pPr marL="2182307" indent="0">
              <a:buNone/>
              <a:defRPr sz="1500" b="1"/>
            </a:lvl6pPr>
            <a:lvl7pPr marL="2618767" indent="0">
              <a:buNone/>
              <a:defRPr sz="1500" b="1"/>
            </a:lvl7pPr>
            <a:lvl8pPr marL="3055230" indent="0">
              <a:buNone/>
              <a:defRPr sz="1500" b="1"/>
            </a:lvl8pPr>
            <a:lvl9pPr marL="3491691" indent="0">
              <a:buNone/>
              <a:defRPr sz="15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5" cy="639762"/>
          </a:xfrm>
        </p:spPr>
        <p:txBody>
          <a:bodyPr anchor="b"/>
          <a:lstStyle>
            <a:lvl1pPr marL="0" indent="0">
              <a:buNone/>
              <a:defRPr sz="2300" b="1"/>
            </a:lvl1pPr>
            <a:lvl2pPr marL="436462" indent="0">
              <a:buNone/>
              <a:defRPr sz="1900" b="1"/>
            </a:lvl2pPr>
            <a:lvl3pPr marL="872922" indent="0">
              <a:buNone/>
              <a:defRPr sz="1700" b="1"/>
            </a:lvl3pPr>
            <a:lvl4pPr marL="1309384" indent="0">
              <a:buNone/>
              <a:defRPr sz="1500" b="1"/>
            </a:lvl4pPr>
            <a:lvl5pPr marL="1745847" indent="0">
              <a:buNone/>
              <a:defRPr sz="1500" b="1"/>
            </a:lvl5pPr>
            <a:lvl6pPr marL="2182307" indent="0">
              <a:buNone/>
              <a:defRPr sz="1500" b="1"/>
            </a:lvl6pPr>
            <a:lvl7pPr marL="2618767" indent="0">
              <a:buNone/>
              <a:defRPr sz="1500" b="1"/>
            </a:lvl7pPr>
            <a:lvl8pPr marL="3055230" indent="0">
              <a:buNone/>
              <a:defRPr sz="1500" b="1"/>
            </a:lvl8pPr>
            <a:lvl9pPr marL="3491691"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872A6C-6483-4A2F-BBD5-B0FEF2B63E06}" type="datetime1">
              <a:rPr lang="en-US" smtClean="0"/>
              <a:t>6/29/2021</a:t>
            </a:fld>
            <a:endParaRPr lang="en-US"/>
          </a:p>
        </p:txBody>
      </p:sp>
      <p:sp>
        <p:nvSpPr>
          <p:cNvPr id="8" name="Footer Placeholder 7"/>
          <p:cNvSpPr>
            <a:spLocks noGrp="1"/>
          </p:cNvSpPr>
          <p:nvPr>
            <p:ph type="ftr" sz="quarter" idx="11"/>
          </p:nvPr>
        </p:nvSpPr>
        <p:spPr/>
        <p:txBody>
          <a:bodyPr/>
          <a:lstStyle/>
          <a:p>
            <a:r>
              <a:rPr lang="en-US"/>
              <a:t>Pakistan Bureau of Statistics (PBS)</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04014F-F4B5-496A-B2E2-78E2C092D09D}" type="datetime1">
              <a:rPr lang="en-US" smtClean="0"/>
              <a:t>6/29/2021</a:t>
            </a:fld>
            <a:endParaRPr lang="en-US"/>
          </a:p>
        </p:txBody>
      </p:sp>
      <p:sp>
        <p:nvSpPr>
          <p:cNvPr id="4" name="Footer Placeholder 3"/>
          <p:cNvSpPr>
            <a:spLocks noGrp="1"/>
          </p:cNvSpPr>
          <p:nvPr>
            <p:ph type="ftr" sz="quarter" idx="11"/>
          </p:nvPr>
        </p:nvSpPr>
        <p:spPr/>
        <p:txBody>
          <a:bodyPr/>
          <a:lstStyle/>
          <a:p>
            <a:r>
              <a:rPr lang="en-US"/>
              <a:t>Pakistan Bureau of Statistics (PBS)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CC9D7-F9E8-407C-A502-D11EAFF07925}" type="datetime1">
              <a:rPr lang="en-US" smtClean="0"/>
              <a:t>6/29/2021</a:t>
            </a:fld>
            <a:endParaRPr lang="en-US"/>
          </a:p>
        </p:txBody>
      </p:sp>
      <p:sp>
        <p:nvSpPr>
          <p:cNvPr id="3" name="Footer Placeholder 2"/>
          <p:cNvSpPr>
            <a:spLocks noGrp="1"/>
          </p:cNvSpPr>
          <p:nvPr>
            <p:ph type="ftr" sz="quarter" idx="11"/>
          </p:nvPr>
        </p:nvSpPr>
        <p:spPr/>
        <p:txBody>
          <a:bodyPr/>
          <a:lstStyle/>
          <a:p>
            <a:r>
              <a:rPr lang="en-US"/>
              <a:t>Pakistan Bureau of Statistics (PBS)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1"/>
            <a:ext cx="4011084"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6741" y="273056"/>
            <a:ext cx="6815668" cy="585311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3"/>
            <a:ext cx="4011084" cy="4691063"/>
          </a:xfrm>
        </p:spPr>
        <p:txBody>
          <a:bodyPr/>
          <a:lstStyle>
            <a:lvl1pPr marL="0" indent="0">
              <a:buNone/>
              <a:defRPr sz="1300"/>
            </a:lvl1pPr>
            <a:lvl2pPr marL="436462" indent="0">
              <a:buNone/>
              <a:defRPr sz="1200"/>
            </a:lvl2pPr>
            <a:lvl3pPr marL="872922" indent="0">
              <a:buNone/>
              <a:defRPr sz="900"/>
            </a:lvl3pPr>
            <a:lvl4pPr marL="1309384" indent="0">
              <a:buNone/>
              <a:defRPr sz="900"/>
            </a:lvl4pPr>
            <a:lvl5pPr marL="1745847" indent="0">
              <a:buNone/>
              <a:defRPr sz="900"/>
            </a:lvl5pPr>
            <a:lvl6pPr marL="2182307" indent="0">
              <a:buNone/>
              <a:defRPr sz="900"/>
            </a:lvl6pPr>
            <a:lvl7pPr marL="2618767" indent="0">
              <a:buNone/>
              <a:defRPr sz="900"/>
            </a:lvl7pPr>
            <a:lvl8pPr marL="3055230" indent="0">
              <a:buNone/>
              <a:defRPr sz="900"/>
            </a:lvl8pPr>
            <a:lvl9pPr marL="3491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A31C91-F6E7-4F8E-BFCA-4B679F2B1487}" type="datetime1">
              <a:rPr lang="en-US" smtClean="0"/>
              <a:t>6/29/2021</a:t>
            </a:fld>
            <a:endParaRPr lang="en-US"/>
          </a:p>
        </p:txBody>
      </p:sp>
      <p:sp>
        <p:nvSpPr>
          <p:cNvPr id="6" name="Footer Placeholder 5"/>
          <p:cNvSpPr>
            <a:spLocks noGrp="1"/>
          </p:cNvSpPr>
          <p:nvPr>
            <p:ph type="ftr" sz="quarter" idx="11"/>
          </p:nvPr>
        </p:nvSpPr>
        <p:spPr/>
        <p:txBody>
          <a:bodyPr/>
          <a:lstStyle/>
          <a:p>
            <a:r>
              <a:rPr lang="en-US"/>
              <a:t>Pakistan Bureau of Statistics (PBS)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00"/>
            </a:lvl1pPr>
            <a:lvl2pPr marL="436462" indent="0">
              <a:buNone/>
              <a:defRPr sz="2700"/>
            </a:lvl2pPr>
            <a:lvl3pPr marL="872922" indent="0">
              <a:buNone/>
              <a:defRPr sz="2300"/>
            </a:lvl3pPr>
            <a:lvl4pPr marL="1309384" indent="0">
              <a:buNone/>
              <a:defRPr sz="1900"/>
            </a:lvl4pPr>
            <a:lvl5pPr marL="1745847" indent="0">
              <a:buNone/>
              <a:defRPr sz="1900"/>
            </a:lvl5pPr>
            <a:lvl6pPr marL="2182307" indent="0">
              <a:buNone/>
              <a:defRPr sz="1900"/>
            </a:lvl6pPr>
            <a:lvl7pPr marL="2618767" indent="0">
              <a:buNone/>
              <a:defRPr sz="1900"/>
            </a:lvl7pPr>
            <a:lvl8pPr marL="3055230" indent="0">
              <a:buNone/>
              <a:defRPr sz="1900"/>
            </a:lvl8pPr>
            <a:lvl9pPr marL="3491691" indent="0">
              <a:buNone/>
              <a:defRPr sz="1900"/>
            </a:lvl9pPr>
          </a:lstStyle>
          <a:p>
            <a:endParaRPr lang="en-US"/>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300"/>
            </a:lvl1pPr>
            <a:lvl2pPr marL="436462" indent="0">
              <a:buNone/>
              <a:defRPr sz="1200"/>
            </a:lvl2pPr>
            <a:lvl3pPr marL="872922" indent="0">
              <a:buNone/>
              <a:defRPr sz="900"/>
            </a:lvl3pPr>
            <a:lvl4pPr marL="1309384" indent="0">
              <a:buNone/>
              <a:defRPr sz="900"/>
            </a:lvl4pPr>
            <a:lvl5pPr marL="1745847" indent="0">
              <a:buNone/>
              <a:defRPr sz="900"/>
            </a:lvl5pPr>
            <a:lvl6pPr marL="2182307" indent="0">
              <a:buNone/>
              <a:defRPr sz="900"/>
            </a:lvl6pPr>
            <a:lvl7pPr marL="2618767" indent="0">
              <a:buNone/>
              <a:defRPr sz="900"/>
            </a:lvl7pPr>
            <a:lvl8pPr marL="3055230" indent="0">
              <a:buNone/>
              <a:defRPr sz="900"/>
            </a:lvl8pPr>
            <a:lvl9pPr marL="3491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A261CF-826F-4654-8E7E-4BFF9B6E3726}" type="datetime1">
              <a:rPr lang="en-US" smtClean="0"/>
              <a:t>6/29/2021</a:t>
            </a:fld>
            <a:endParaRPr lang="en-US"/>
          </a:p>
        </p:txBody>
      </p:sp>
      <p:sp>
        <p:nvSpPr>
          <p:cNvPr id="6" name="Footer Placeholder 5"/>
          <p:cNvSpPr>
            <a:spLocks noGrp="1"/>
          </p:cNvSpPr>
          <p:nvPr>
            <p:ph type="ftr" sz="quarter" idx="11"/>
          </p:nvPr>
        </p:nvSpPr>
        <p:spPr/>
        <p:txBody>
          <a:bodyPr/>
          <a:lstStyle/>
          <a:p>
            <a:r>
              <a:rPr lang="en-US"/>
              <a:t>Pakistan Bureau of Statistics (PBS)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87293" tIns="43646" rIns="87293" bIns="43646"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87293" tIns="43646" rIns="87293" bIns="436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6"/>
            <a:ext cx="2844800" cy="365125"/>
          </a:xfrm>
          <a:prstGeom prst="rect">
            <a:avLst/>
          </a:prstGeom>
        </p:spPr>
        <p:txBody>
          <a:bodyPr vert="horz" lIns="87293" tIns="43646" rIns="87293" bIns="43646" rtlCol="0" anchor="ctr"/>
          <a:lstStyle>
            <a:lvl1pPr algn="l">
              <a:defRPr sz="1200">
                <a:solidFill>
                  <a:schemeClr val="tx1">
                    <a:tint val="75000"/>
                  </a:schemeClr>
                </a:solidFill>
              </a:defRPr>
            </a:lvl1pPr>
          </a:lstStyle>
          <a:p>
            <a:fld id="{EA9F709D-04E2-4148-B9A5-F30ECF44CDF8}" type="datetime1">
              <a:rPr lang="en-US" smtClean="0"/>
              <a:t>6/29/2021</a:t>
            </a:fld>
            <a:endParaRPr lang="en-US"/>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87293" tIns="43646" rIns="87293" bIns="43646" rtlCol="0" anchor="ctr"/>
          <a:lstStyle>
            <a:lvl1pPr algn="ctr">
              <a:defRPr sz="1200">
                <a:solidFill>
                  <a:schemeClr val="tx1">
                    <a:tint val="75000"/>
                  </a:schemeClr>
                </a:solidFill>
              </a:defRPr>
            </a:lvl1pPr>
          </a:lstStyle>
          <a:p>
            <a:r>
              <a:rPr lang="en-US"/>
              <a:t>Pakistan Bureau of Statistics (PBS)</a:t>
            </a:r>
          </a:p>
        </p:txBody>
      </p:sp>
      <p:sp>
        <p:nvSpPr>
          <p:cNvPr id="6" name="Slide Number Placeholder 5"/>
          <p:cNvSpPr>
            <a:spLocks noGrp="1"/>
          </p:cNvSpPr>
          <p:nvPr>
            <p:ph type="sldNum" sz="quarter" idx="4"/>
          </p:nvPr>
        </p:nvSpPr>
        <p:spPr>
          <a:xfrm>
            <a:off x="8737600" y="6356356"/>
            <a:ext cx="2844800" cy="365125"/>
          </a:xfrm>
          <a:prstGeom prst="rect">
            <a:avLst/>
          </a:prstGeom>
        </p:spPr>
        <p:txBody>
          <a:bodyPr vert="horz" lIns="87293" tIns="43646" rIns="87293" bIns="43646"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872922" rtl="0" eaLnBrk="1" latinLnBrk="0" hangingPunct="1">
        <a:spcBef>
          <a:spcPct val="0"/>
        </a:spcBef>
        <a:buNone/>
        <a:defRPr sz="4200" kern="1200">
          <a:solidFill>
            <a:schemeClr val="tx1"/>
          </a:solidFill>
          <a:latin typeface="+mj-lt"/>
          <a:ea typeface="+mj-ea"/>
          <a:cs typeface="+mj-cs"/>
        </a:defRPr>
      </a:lvl1pPr>
    </p:titleStyle>
    <p:bodyStyle>
      <a:lvl1pPr marL="327346" indent="-327346" algn="l" defTabSz="872922"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09250" indent="-272788" algn="l" defTabSz="872922"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91154" indent="-218231" algn="l" defTabSz="872922"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27615"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64076"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400538"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6999"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3461"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9921"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72922" rtl="0" eaLnBrk="1" latinLnBrk="0" hangingPunct="1">
        <a:defRPr sz="1700" kern="1200">
          <a:solidFill>
            <a:schemeClr val="tx1"/>
          </a:solidFill>
          <a:latin typeface="+mn-lt"/>
          <a:ea typeface="+mn-ea"/>
          <a:cs typeface="+mn-cs"/>
        </a:defRPr>
      </a:lvl1pPr>
      <a:lvl2pPr marL="436462" algn="l" defTabSz="872922" rtl="0" eaLnBrk="1" latinLnBrk="0" hangingPunct="1">
        <a:defRPr sz="1700" kern="1200">
          <a:solidFill>
            <a:schemeClr val="tx1"/>
          </a:solidFill>
          <a:latin typeface="+mn-lt"/>
          <a:ea typeface="+mn-ea"/>
          <a:cs typeface="+mn-cs"/>
        </a:defRPr>
      </a:lvl2pPr>
      <a:lvl3pPr marL="872922" algn="l" defTabSz="872922" rtl="0" eaLnBrk="1" latinLnBrk="0" hangingPunct="1">
        <a:defRPr sz="1700" kern="1200">
          <a:solidFill>
            <a:schemeClr val="tx1"/>
          </a:solidFill>
          <a:latin typeface="+mn-lt"/>
          <a:ea typeface="+mn-ea"/>
          <a:cs typeface="+mn-cs"/>
        </a:defRPr>
      </a:lvl3pPr>
      <a:lvl4pPr marL="1309384" algn="l" defTabSz="872922" rtl="0" eaLnBrk="1" latinLnBrk="0" hangingPunct="1">
        <a:defRPr sz="1700" kern="1200">
          <a:solidFill>
            <a:schemeClr val="tx1"/>
          </a:solidFill>
          <a:latin typeface="+mn-lt"/>
          <a:ea typeface="+mn-ea"/>
          <a:cs typeface="+mn-cs"/>
        </a:defRPr>
      </a:lvl4pPr>
      <a:lvl5pPr marL="1745847" algn="l" defTabSz="872922" rtl="0" eaLnBrk="1" latinLnBrk="0" hangingPunct="1">
        <a:defRPr sz="1700" kern="1200">
          <a:solidFill>
            <a:schemeClr val="tx1"/>
          </a:solidFill>
          <a:latin typeface="+mn-lt"/>
          <a:ea typeface="+mn-ea"/>
          <a:cs typeface="+mn-cs"/>
        </a:defRPr>
      </a:lvl5pPr>
      <a:lvl6pPr marL="2182307" algn="l" defTabSz="872922" rtl="0" eaLnBrk="1" latinLnBrk="0" hangingPunct="1">
        <a:defRPr sz="1700" kern="1200">
          <a:solidFill>
            <a:schemeClr val="tx1"/>
          </a:solidFill>
          <a:latin typeface="+mn-lt"/>
          <a:ea typeface="+mn-ea"/>
          <a:cs typeface="+mn-cs"/>
        </a:defRPr>
      </a:lvl6pPr>
      <a:lvl7pPr marL="2618767" algn="l" defTabSz="872922" rtl="0" eaLnBrk="1" latinLnBrk="0" hangingPunct="1">
        <a:defRPr sz="1700" kern="1200">
          <a:solidFill>
            <a:schemeClr val="tx1"/>
          </a:solidFill>
          <a:latin typeface="+mn-lt"/>
          <a:ea typeface="+mn-ea"/>
          <a:cs typeface="+mn-cs"/>
        </a:defRPr>
      </a:lvl7pPr>
      <a:lvl8pPr marL="3055230" algn="l" defTabSz="872922" rtl="0" eaLnBrk="1" latinLnBrk="0" hangingPunct="1">
        <a:defRPr sz="1700" kern="1200">
          <a:solidFill>
            <a:schemeClr val="tx1"/>
          </a:solidFill>
          <a:latin typeface="+mn-lt"/>
          <a:ea typeface="+mn-ea"/>
          <a:cs typeface="+mn-cs"/>
        </a:defRPr>
      </a:lvl8pPr>
      <a:lvl9pPr marL="3491691" algn="l" defTabSz="87292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slide" Target="slide45.xml"/><Relationship Id="rId10" Type="http://schemas.openxmlformats.org/officeDocument/2006/relationships/image" Target="../media/image22.png"/><Relationship Id="rId4" Type="http://schemas.openxmlformats.org/officeDocument/2006/relationships/slide" Target="slide44.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image" Target="../media/image35.jpg"/><Relationship Id="rId18" Type="http://schemas.openxmlformats.org/officeDocument/2006/relationships/image" Target="../media/image40.jp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7" Type="http://schemas.openxmlformats.org/officeDocument/2006/relationships/image" Target="../media/image29.jp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2" Type="http://schemas.openxmlformats.org/officeDocument/2006/relationships/image" Target="../media/image24.png"/><Relationship Id="rId16" Type="http://schemas.openxmlformats.org/officeDocument/2006/relationships/image" Target="../media/image38.jp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8.jp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jpg"/><Relationship Id="rId15" Type="http://schemas.openxmlformats.org/officeDocument/2006/relationships/image" Target="../media/image37.jpg"/><Relationship Id="rId23" Type="http://schemas.openxmlformats.org/officeDocument/2006/relationships/image" Target="../media/image45.png"/><Relationship Id="rId28" Type="http://schemas.openxmlformats.org/officeDocument/2006/relationships/image" Target="../media/image50.gif"/><Relationship Id="rId36" Type="http://schemas.openxmlformats.org/officeDocument/2006/relationships/image" Target="../media/image58.gif"/><Relationship Id="rId10" Type="http://schemas.openxmlformats.org/officeDocument/2006/relationships/image" Target="../media/image32.jp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jpg"/><Relationship Id="rId14" Type="http://schemas.openxmlformats.org/officeDocument/2006/relationships/image" Target="../media/image36.jp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gif"/><Relationship Id="rId8" Type="http://schemas.openxmlformats.org/officeDocument/2006/relationships/image" Target="../media/image30.jpg"/><Relationship Id="rId3"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slide" Target="slide3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2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detialed%20timelines%20new%20census%20(1).pptx" TargetMode="External"/><Relationship Id="rId4" Type="http://schemas.openxmlformats.org/officeDocument/2006/relationships/hyperlink" Target="letter%20to%20Finance%20Division.jpe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4.png"/><Relationship Id="rId4" Type="http://schemas.openxmlformats.org/officeDocument/2006/relationships/image" Target="../media/image73.jpeg"/><Relationship Id="rId9" Type="http://schemas.openxmlformats.org/officeDocument/2006/relationships/image" Target="../media/image7.gif"/></Relationships>
</file>

<file path=ppt/slides/_rels/slide2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4.png"/><Relationship Id="rId4" Type="http://schemas.openxmlformats.org/officeDocument/2006/relationships/image" Target="../media/image79.jpeg"/><Relationship Id="rId9" Type="http://schemas.openxmlformats.org/officeDocument/2006/relationships/image" Target="../media/image7.gif"/></Relationships>
</file>

<file path=ppt/slides/_rels/slide3.xml.rels><?xml version="1.0" encoding="UTF-8" standalone="yes"?>
<Relationships xmlns="http://schemas.openxmlformats.org/package/2006/relationships"><Relationship Id="rId8" Type="http://schemas.openxmlformats.org/officeDocument/2006/relationships/hyperlink" Target="Minutes%20of%20the%20Meeting/4TH%20MEETING%20DECISIONS.pdf" TargetMode="External"/><Relationship Id="rId3" Type="http://schemas.openxmlformats.org/officeDocument/2006/relationships/image" Target="../media/image4.png"/><Relationship Id="rId7" Type="http://schemas.openxmlformats.org/officeDocument/2006/relationships/hyperlink" Target="Minutes%20of%20the%20Meeting/3RD%20MEETING%20DECISIONS.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inutes%20of%20the%20Meeting/2ND%20MEETING%20DECISIONS.pdf" TargetMode="External"/><Relationship Id="rId11" Type="http://schemas.openxmlformats.org/officeDocument/2006/relationships/image" Target="../media/image5.JPG"/><Relationship Id="rId5" Type="http://schemas.openxmlformats.org/officeDocument/2006/relationships/hyperlink" Target="Minutes%20of%20the%20Meeting/1ST%20MEETING%20DECISIONS.pdf" TargetMode="External"/><Relationship Id="rId10" Type="http://schemas.openxmlformats.org/officeDocument/2006/relationships/slide" Target="slide27.xml"/><Relationship Id="rId4" Type="http://schemas.openxmlformats.org/officeDocument/2006/relationships/hyperlink" Target="FormatFactory%20Screen%20Record20210521_110049.mp4" TargetMode="External"/><Relationship Id="rId9" Type="http://schemas.openxmlformats.org/officeDocument/2006/relationships/slide" Target="slide41.xml"/></Relationships>
</file>

<file path=ppt/slides/_rels/slide3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4.png"/><Relationship Id="rId4" Type="http://schemas.openxmlformats.org/officeDocument/2006/relationships/image" Target="../media/image73.jpeg"/><Relationship Id="rId9" Type="http://schemas.openxmlformats.org/officeDocument/2006/relationships/image" Target="../media/image7.gif"/></Relationships>
</file>

<file path=ppt/slides/_rels/slide3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4.png"/><Relationship Id="rId4" Type="http://schemas.openxmlformats.org/officeDocument/2006/relationships/image" Target="../media/image73.jpeg"/><Relationship Id="rId9" Type="http://schemas.openxmlformats.org/officeDocument/2006/relationships/image" Target="../media/image7.gif"/></Relationships>
</file>

<file path=ppt/slides/_rels/slide3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4.png"/><Relationship Id="rId4" Type="http://schemas.openxmlformats.org/officeDocument/2006/relationships/image" Target="../media/image73.jpeg"/><Relationship Id="rId9" Type="http://schemas.openxmlformats.org/officeDocument/2006/relationships/image" Target="../media/image7.gif"/></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4.png"/><Relationship Id="rId10" Type="http://schemas.openxmlformats.org/officeDocument/2006/relationships/slide" Target="slide8.xml"/><Relationship Id="rId4" Type="http://schemas.openxmlformats.org/officeDocument/2006/relationships/image" Target="../media/image73.jpeg"/><Relationship Id="rId9" Type="http://schemas.openxmlformats.org/officeDocument/2006/relationships/image" Target="../media/image7.gif"/></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5.jpeg"/><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7.jpe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88.jpe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image" Target="../media/image91.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5.png"/><Relationship Id="rId5" Type="http://schemas.microsoft.com/office/2007/relationships/hdphoto" Target="../media/hdphoto3.wdp"/><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Working%20Group%20Office%20Order.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slide" Target="slide19.xml"/><Relationship Id="rId4" Type="http://schemas.openxmlformats.org/officeDocument/2006/relationships/image" Target="../media/image96.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slide" Target="slide6.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97.png"/><Relationship Id="rId7" Type="http://schemas.openxmlformats.org/officeDocument/2006/relationships/image" Target="../media/image10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99.png"/><Relationship Id="rId10" Type="http://schemas.openxmlformats.org/officeDocument/2006/relationships/slide" Target="slide11.xml"/><Relationship Id="rId4" Type="http://schemas.openxmlformats.org/officeDocument/2006/relationships/image" Target="../media/image98.jpeg"/><Relationship Id="rId9" Type="http://schemas.openxmlformats.org/officeDocument/2006/relationships/slide" Target="slide5.xml"/></Relationships>
</file>

<file path=ppt/slides/_rels/slide45.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98.jpe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5.xml"/><Relationship Id="rId4" Type="http://schemas.openxmlformats.org/officeDocument/2006/relationships/image" Target="../media/image100.jpeg"/></Relationships>
</file>

<file path=ppt/slides/_rels/slide4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4.png"/><Relationship Id="rId7" Type="http://schemas.openxmlformats.org/officeDocument/2006/relationships/image" Target="../media/image10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23.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Material%20Send%20to%20Members/Issues%20raised%20by%20Sub-committee%20%20of%20Governing%20council%20&amp;%20PBS%20view%20point.docx" TargetMode="External"/><Relationship Id="rId4" Type="http://schemas.openxmlformats.org/officeDocument/2006/relationships/slide" Target="slide4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7.gif"/><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7.xml"/><Relationship Id="rId16"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hyperlink" Target="Census%20Questionnaire%20of%20Diff%20Countries/TURKEY%202007.pdf" TargetMode="External"/><Relationship Id="rId11" Type="http://schemas.openxmlformats.org/officeDocument/2006/relationships/image" Target="../media/image11.jpeg"/><Relationship Id="rId5" Type="http://schemas.openxmlformats.org/officeDocument/2006/relationships/slide" Target="slide34.xm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slide" Target="slide28.xml"/><Relationship Id="rId9" Type="http://schemas.openxmlformats.org/officeDocument/2006/relationships/image" Target="../media/image9.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905000"/>
            <a:ext cx="9601200" cy="4187358"/>
          </a:xfrm>
          <a:noFill/>
        </p:spPr>
        <p:txBody>
          <a:bodyPr>
            <a:noAutofit/>
          </a:bodyPr>
          <a:lstStyle/>
          <a:p>
            <a:r>
              <a:rPr lang="en-US" sz="4800" b="1" dirty="0">
                <a:cs typeface="Arial" pitchFamily="34" charset="0"/>
              </a:rPr>
              <a:t/>
            </a:r>
            <a:br>
              <a:rPr lang="en-US" sz="4800" b="1" dirty="0">
                <a:cs typeface="Arial" pitchFamily="34" charset="0"/>
              </a:rPr>
            </a:br>
            <a:r>
              <a:rPr lang="en-GB" sz="3600" b="1" dirty="0">
                <a:solidFill>
                  <a:srgbClr val="003399"/>
                </a:solidFill>
              </a:rPr>
              <a:t>FIFTH MEETING OF THE COMMITTEE FOR RECOMMENDATIONS &amp; ADOPTION OF BEST PRACTICES FOR UPCOMING POPULATION CENSUS </a:t>
            </a:r>
            <a:r>
              <a:rPr lang="en-US" sz="4800" b="1" dirty="0">
                <a:solidFill>
                  <a:srgbClr val="003399"/>
                </a:solidFill>
                <a:cs typeface="Arial" pitchFamily="34" charset="0"/>
              </a:rPr>
              <a:t/>
            </a:r>
            <a:br>
              <a:rPr lang="en-US" sz="4800" b="1" dirty="0">
                <a:solidFill>
                  <a:srgbClr val="003399"/>
                </a:solidFill>
                <a:cs typeface="Arial" pitchFamily="34" charset="0"/>
              </a:rPr>
            </a:br>
            <a:r>
              <a:rPr lang="en-US" sz="4800" b="1" dirty="0">
                <a:solidFill>
                  <a:srgbClr val="003399"/>
                </a:solidFill>
                <a:cs typeface="Arial" pitchFamily="34" charset="0"/>
              </a:rPr>
              <a:t/>
            </a:r>
            <a:br>
              <a:rPr lang="en-US" sz="4800" b="1" dirty="0">
                <a:solidFill>
                  <a:srgbClr val="003399"/>
                </a:solidFill>
                <a:cs typeface="Arial" pitchFamily="34" charset="0"/>
              </a:rPr>
            </a:br>
            <a:r>
              <a:rPr lang="en-US" sz="2600" u="sng" dirty="0">
                <a:solidFill>
                  <a:srgbClr val="003399"/>
                </a:solidFill>
                <a:cs typeface="Arial" pitchFamily="34" charset="0"/>
              </a:rPr>
              <a:t>10.06.2021</a:t>
            </a:r>
            <a:r>
              <a:rPr lang="en-US" sz="4800" b="1" dirty="0">
                <a:solidFill>
                  <a:srgbClr val="7030A0"/>
                </a:solidFill>
                <a:latin typeface="+mn-lt"/>
                <a:cs typeface="Arial" pitchFamily="34" charset="0"/>
              </a:rPr>
              <a:t/>
            </a:r>
            <a:br>
              <a:rPr lang="en-US" sz="4800" b="1" dirty="0">
                <a:solidFill>
                  <a:srgbClr val="7030A0"/>
                </a:solidFill>
                <a:latin typeface="+mn-lt"/>
                <a:cs typeface="Arial" pitchFamily="34" charset="0"/>
              </a:rPr>
            </a:br>
            <a:endParaRPr lang="en-US" sz="4400" b="1" u="sng" dirty="0">
              <a:solidFill>
                <a:srgbClr val="006600"/>
              </a:solidFill>
              <a:effectLst>
                <a:outerShdw blurRad="38100" dist="38100" dir="2700000" algn="tl">
                  <a:srgbClr val="000000">
                    <a:alpha val="43137"/>
                  </a:srgbClr>
                </a:outerShdw>
              </a:effectLst>
              <a:latin typeface="+mn-lt"/>
              <a:cs typeface="Arial" pitchFamily="34" charset="0"/>
            </a:endParaRPr>
          </a:p>
        </p:txBody>
      </p:sp>
      <p:sp>
        <p:nvSpPr>
          <p:cNvPr id="5" name="TextBox 4"/>
          <p:cNvSpPr txBox="1"/>
          <p:nvPr/>
        </p:nvSpPr>
        <p:spPr>
          <a:xfrm>
            <a:off x="1371600" y="407659"/>
            <a:ext cx="9677400" cy="1057762"/>
          </a:xfrm>
          <a:prstGeom prst="rect">
            <a:avLst/>
          </a:prstGeom>
          <a:noFill/>
        </p:spPr>
        <p:txBody>
          <a:bodyPr wrap="square" lIns="72172" tIns="36086" rIns="72172" bIns="36086" rtlCol="0">
            <a:spAutoFit/>
          </a:bodyPr>
          <a:lstStyle/>
          <a:p>
            <a:pPr algn="ctr"/>
            <a:r>
              <a:rPr lang="en-US" sz="3200" b="1" dirty="0">
                <a:latin typeface="+mj-lt"/>
                <a:ea typeface="+mj-ea"/>
                <a:cs typeface="+mj-cs"/>
              </a:rPr>
              <a:t>MINISTRY OF PLANNING, DEVELOPMENT </a:t>
            </a:r>
          </a:p>
          <a:p>
            <a:pPr algn="ctr"/>
            <a:r>
              <a:rPr lang="en-US" sz="3200" b="1" dirty="0">
                <a:latin typeface="+mj-lt"/>
                <a:ea typeface="+mj-ea"/>
                <a:cs typeface="+mj-cs"/>
              </a:rPr>
              <a:t>&amp; SPECIAL INITIATIVES </a:t>
            </a:r>
          </a:p>
        </p:txBody>
      </p:sp>
      <p:pic>
        <p:nvPicPr>
          <p:cNvPr id="8" name="Picture 7" descr="logo.png"/>
          <p:cNvPicPr>
            <a:picLocks noChangeAspect="1"/>
          </p:cNvPicPr>
          <p:nvPr/>
        </p:nvPicPr>
        <p:blipFill>
          <a:blip r:embed="rId3" cstate="print"/>
          <a:stretch>
            <a:fillRect/>
          </a:stretch>
        </p:blipFill>
        <p:spPr>
          <a:xfrm>
            <a:off x="210923" y="232239"/>
            <a:ext cx="870857" cy="986959"/>
          </a:xfrm>
          <a:prstGeom prst="rect">
            <a:avLst/>
          </a:prstGeom>
        </p:spPr>
      </p:pic>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r="57996"/>
          <a:stretch/>
        </p:blipFill>
        <p:spPr>
          <a:xfrm>
            <a:off x="11201400" y="232240"/>
            <a:ext cx="771007" cy="986959"/>
          </a:xfrm>
          <a:prstGeom prst="rect">
            <a:avLst/>
          </a:prstGeom>
        </p:spPr>
      </p:pic>
    </p:spTree>
    <p:extLst>
      <p:ext uri="{BB962C8B-B14F-4D97-AF65-F5344CB8AC3E}">
        <p14:creationId xmlns:p14="http://schemas.microsoft.com/office/powerpoint/2010/main" val="1119738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71415"/>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pPr lvl="0"/>
            <a:endParaRPr lang="en-GB" sz="28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51693" y="124463"/>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dirty="0"/>
          </a:p>
        </p:txBody>
      </p:sp>
      <p:sp>
        <p:nvSpPr>
          <p:cNvPr id="2" name="Rectangle 1"/>
          <p:cNvSpPr/>
          <p:nvPr/>
        </p:nvSpPr>
        <p:spPr>
          <a:xfrm>
            <a:off x="457200" y="1339597"/>
            <a:ext cx="11353800" cy="4339650"/>
          </a:xfrm>
          <a:prstGeom prst="rect">
            <a:avLst/>
          </a:prstGeom>
        </p:spPr>
        <p:txBody>
          <a:bodyPr wrap="square">
            <a:spAutoFit/>
          </a:bodyPr>
          <a:lstStyle/>
          <a:p>
            <a:pPr lvl="0" algn="ctr"/>
            <a:r>
              <a:rPr lang="en-US" sz="3200" b="1" dirty="0">
                <a:solidFill>
                  <a:srgbClr val="0000FF"/>
                </a:solidFill>
              </a:rPr>
              <a:t>	</a:t>
            </a:r>
            <a:r>
              <a:rPr lang="en-US" sz="4000" b="1" u="sng" dirty="0">
                <a:solidFill>
                  <a:srgbClr val="0000FF"/>
                </a:solidFill>
              </a:rPr>
              <a:t>TOR-III</a:t>
            </a:r>
          </a:p>
          <a:p>
            <a:pPr lvl="0" algn="just"/>
            <a:endParaRPr lang="en-US" sz="3600" b="1" i="1" dirty="0"/>
          </a:p>
          <a:p>
            <a:pPr lvl="0" algn="just"/>
            <a:r>
              <a:rPr lang="en-US" sz="4000" b="1" i="1" dirty="0"/>
              <a:t>“To review mode of Data Collection (Manual / Electronic) for provision of timely &amp; credible results &amp; recommendations for adoption of innovative tools &amp; technologies for </a:t>
            </a:r>
            <a:r>
              <a:rPr lang="en-US" sz="4000" b="1" i="1" dirty="0">
                <a:solidFill>
                  <a:srgbClr val="0000FF"/>
                </a:solidFill>
              </a:rPr>
              <a:t>geo referred enumeration </a:t>
            </a:r>
            <a:r>
              <a:rPr lang="en-US" sz="4000" b="1" i="1" dirty="0"/>
              <a:t>up to the household level for upcoming census”</a:t>
            </a:r>
            <a:endParaRPr lang="x-none" sz="4000" b="1" i="1" dirty="0"/>
          </a:p>
        </p:txBody>
      </p:sp>
      <p:sp>
        <p:nvSpPr>
          <p:cNvPr id="8" name="TextBox 7"/>
          <p:cNvSpPr txBox="1"/>
          <p:nvPr/>
        </p:nvSpPr>
        <p:spPr>
          <a:xfrm>
            <a:off x="152400" y="167350"/>
            <a:ext cx="5486400" cy="646331"/>
          </a:xfrm>
          <a:prstGeom prst="rect">
            <a:avLst/>
          </a:prstGeom>
          <a:noFill/>
        </p:spPr>
        <p:txBody>
          <a:bodyPr wrap="square" rtlCol="0">
            <a:spAutoFit/>
          </a:bodyPr>
          <a:lstStyle/>
          <a:p>
            <a:r>
              <a:rPr lang="en-US" sz="3600" b="1" dirty="0">
                <a:solidFill>
                  <a:schemeClr val="lt1"/>
                </a:solidFill>
              </a:rPr>
              <a:t>PROGRESS REVIEW… </a:t>
            </a:r>
          </a:p>
        </p:txBody>
      </p:sp>
      <p:sp>
        <p:nvSpPr>
          <p:cNvPr id="3" name="Footer Placeholder 2">
            <a:extLst>
              <a:ext uri="{FF2B5EF4-FFF2-40B4-BE49-F238E27FC236}">
                <a16:creationId xmlns:a16="http://schemas.microsoft.com/office/drawing/2014/main" id="{BAE4E3B0-559E-46BF-A93C-D0A9024BF9D9}"/>
              </a:ext>
            </a:extLst>
          </p:cNvPr>
          <p:cNvSpPr>
            <a:spLocks noGrp="1"/>
          </p:cNvSpPr>
          <p:nvPr>
            <p:ph type="ftr" sz="quarter" idx="11"/>
          </p:nvPr>
        </p:nvSpPr>
        <p:spPr/>
        <p:txBody>
          <a:bodyPr/>
          <a:lstStyle/>
          <a:p>
            <a:r>
              <a:rPr lang="en-US"/>
              <a:t>Pakistan Bureau of Statistics (PBS)</a:t>
            </a:r>
          </a:p>
        </p:txBody>
      </p:sp>
    </p:spTree>
    <p:extLst>
      <p:ext uri="{BB962C8B-B14F-4D97-AF65-F5344CB8AC3E}">
        <p14:creationId xmlns:p14="http://schemas.microsoft.com/office/powerpoint/2010/main" val="27521956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20474"/>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pPr lvl="0"/>
            <a:endParaRPr lang="en-GB" sz="28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82400" y="159389"/>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TextBox 7"/>
          <p:cNvSpPr txBox="1"/>
          <p:nvPr/>
        </p:nvSpPr>
        <p:spPr>
          <a:xfrm>
            <a:off x="0" y="218344"/>
            <a:ext cx="10210800" cy="523220"/>
          </a:xfrm>
          <a:prstGeom prst="rect">
            <a:avLst/>
          </a:prstGeom>
          <a:noFill/>
        </p:spPr>
        <p:txBody>
          <a:bodyPr wrap="square" rtlCol="0">
            <a:spAutoFit/>
          </a:bodyPr>
          <a:lstStyle/>
          <a:p>
            <a:r>
              <a:rPr lang="en-US" sz="2400" b="1" dirty="0">
                <a:solidFill>
                  <a:schemeClr val="bg1"/>
                </a:solidFill>
              </a:rPr>
              <a:t>PROGRESS REVIEW– TOR-III: </a:t>
            </a:r>
            <a:r>
              <a:rPr lang="en-US" sz="2400" b="1" dirty="0">
                <a:solidFill>
                  <a:schemeClr val="lt1"/>
                </a:solidFill>
              </a:rPr>
              <a:t>COMPARATIVE</a:t>
            </a:r>
            <a:r>
              <a:rPr lang="en-US" sz="2800" b="1" dirty="0">
                <a:solidFill>
                  <a:schemeClr val="lt1"/>
                </a:solidFill>
              </a:rPr>
              <a:t> </a:t>
            </a:r>
            <a:r>
              <a:rPr lang="en-US" sz="2400" b="1" dirty="0">
                <a:solidFill>
                  <a:schemeClr val="lt1"/>
                </a:solidFill>
              </a:rPr>
              <a:t>STUDY OF DATA COLLECTION</a:t>
            </a:r>
            <a:endParaRPr lang="en-US" sz="2800" b="1" dirty="0">
              <a:solidFill>
                <a:schemeClr val="lt1"/>
              </a:solidFill>
            </a:endParaRPr>
          </a:p>
        </p:txBody>
      </p:sp>
      <p:sp>
        <p:nvSpPr>
          <p:cNvPr id="3" name="Footer Placeholder 2">
            <a:extLst>
              <a:ext uri="{FF2B5EF4-FFF2-40B4-BE49-F238E27FC236}">
                <a16:creationId xmlns:a16="http://schemas.microsoft.com/office/drawing/2014/main" id="{BAE4E3B0-559E-46BF-A93C-D0A9024BF9D9}"/>
              </a:ext>
            </a:extLst>
          </p:cNvPr>
          <p:cNvSpPr>
            <a:spLocks noGrp="1"/>
          </p:cNvSpPr>
          <p:nvPr>
            <p:ph type="ftr" sz="quarter" idx="11"/>
          </p:nvPr>
        </p:nvSpPr>
        <p:spPr/>
        <p:txBody>
          <a:bodyPr/>
          <a:lstStyle/>
          <a:p>
            <a:r>
              <a:rPr lang="en-US"/>
              <a:t>Pakistan Bureau of Statistics (PBS)</a:t>
            </a:r>
          </a:p>
        </p:txBody>
      </p:sp>
      <p:graphicFrame>
        <p:nvGraphicFramePr>
          <p:cNvPr id="9" name="Content Placeholder 4">
            <a:extLst>
              <a:ext uri="{FF2B5EF4-FFF2-40B4-BE49-F238E27FC236}">
                <a16:creationId xmlns:a16="http://schemas.microsoft.com/office/drawing/2014/main" id="{AA5DC5A7-DD86-4D01-8872-C62FA7813223}"/>
              </a:ext>
            </a:extLst>
          </p:cNvPr>
          <p:cNvGraphicFramePr>
            <a:graphicFrameLocks/>
          </p:cNvGraphicFramePr>
          <p:nvPr>
            <p:extLst>
              <p:ext uri="{D42A27DB-BD31-4B8C-83A1-F6EECF244321}">
                <p14:modId xmlns:p14="http://schemas.microsoft.com/office/powerpoint/2010/main" val="3828066541"/>
              </p:ext>
            </p:extLst>
          </p:nvPr>
        </p:nvGraphicFramePr>
        <p:xfrm>
          <a:off x="152402" y="969321"/>
          <a:ext cx="11810998" cy="5856928"/>
        </p:xfrm>
        <a:graphic>
          <a:graphicData uri="http://schemas.openxmlformats.org/drawingml/2006/table">
            <a:tbl>
              <a:tblPr firstRow="1" bandRow="1">
                <a:tableStyleId>{2D5ABB26-0587-4C30-8999-92F81FD0307C}</a:tableStyleId>
              </a:tblPr>
              <a:tblGrid>
                <a:gridCol w="502166">
                  <a:extLst>
                    <a:ext uri="{9D8B030D-6E8A-4147-A177-3AD203B41FA5}">
                      <a16:colId xmlns:a16="http://schemas.microsoft.com/office/drawing/2014/main" val="20000"/>
                    </a:ext>
                  </a:extLst>
                </a:gridCol>
                <a:gridCol w="1432956">
                  <a:extLst>
                    <a:ext uri="{9D8B030D-6E8A-4147-A177-3AD203B41FA5}">
                      <a16:colId xmlns:a16="http://schemas.microsoft.com/office/drawing/2014/main" val="20001"/>
                    </a:ext>
                  </a:extLst>
                </a:gridCol>
                <a:gridCol w="909128">
                  <a:extLst>
                    <a:ext uri="{9D8B030D-6E8A-4147-A177-3AD203B41FA5}">
                      <a16:colId xmlns:a16="http://schemas.microsoft.com/office/drawing/2014/main" val="20002"/>
                    </a:ext>
                  </a:extLst>
                </a:gridCol>
                <a:gridCol w="1062831">
                  <a:extLst>
                    <a:ext uri="{9D8B030D-6E8A-4147-A177-3AD203B41FA5}">
                      <a16:colId xmlns:a16="http://schemas.microsoft.com/office/drawing/2014/main" val="20003"/>
                    </a:ext>
                  </a:extLst>
                </a:gridCol>
                <a:gridCol w="963697">
                  <a:extLst>
                    <a:ext uri="{9D8B030D-6E8A-4147-A177-3AD203B41FA5}">
                      <a16:colId xmlns:a16="http://schemas.microsoft.com/office/drawing/2014/main" val="20004"/>
                    </a:ext>
                  </a:extLst>
                </a:gridCol>
                <a:gridCol w="997894">
                  <a:extLst>
                    <a:ext uri="{9D8B030D-6E8A-4147-A177-3AD203B41FA5}">
                      <a16:colId xmlns:a16="http://schemas.microsoft.com/office/drawing/2014/main" val="20005"/>
                    </a:ext>
                  </a:extLst>
                </a:gridCol>
                <a:gridCol w="997894">
                  <a:extLst>
                    <a:ext uri="{9D8B030D-6E8A-4147-A177-3AD203B41FA5}">
                      <a16:colId xmlns:a16="http://schemas.microsoft.com/office/drawing/2014/main" val="20006"/>
                    </a:ext>
                  </a:extLst>
                </a:gridCol>
                <a:gridCol w="997894">
                  <a:extLst>
                    <a:ext uri="{9D8B030D-6E8A-4147-A177-3AD203B41FA5}">
                      <a16:colId xmlns:a16="http://schemas.microsoft.com/office/drawing/2014/main" val="20007"/>
                    </a:ext>
                  </a:extLst>
                </a:gridCol>
                <a:gridCol w="997894">
                  <a:extLst>
                    <a:ext uri="{9D8B030D-6E8A-4147-A177-3AD203B41FA5}">
                      <a16:colId xmlns:a16="http://schemas.microsoft.com/office/drawing/2014/main" val="20008"/>
                    </a:ext>
                  </a:extLst>
                </a:gridCol>
                <a:gridCol w="979734">
                  <a:extLst>
                    <a:ext uri="{9D8B030D-6E8A-4147-A177-3AD203B41FA5}">
                      <a16:colId xmlns:a16="http://schemas.microsoft.com/office/drawing/2014/main" val="20009"/>
                    </a:ext>
                  </a:extLst>
                </a:gridCol>
                <a:gridCol w="978310">
                  <a:extLst>
                    <a:ext uri="{9D8B030D-6E8A-4147-A177-3AD203B41FA5}">
                      <a16:colId xmlns:a16="http://schemas.microsoft.com/office/drawing/2014/main" val="20010"/>
                    </a:ext>
                  </a:extLst>
                </a:gridCol>
                <a:gridCol w="990600">
                  <a:extLst>
                    <a:ext uri="{9D8B030D-6E8A-4147-A177-3AD203B41FA5}">
                      <a16:colId xmlns:a16="http://schemas.microsoft.com/office/drawing/2014/main" val="20011"/>
                    </a:ext>
                  </a:extLst>
                </a:gridCol>
              </a:tblGrid>
              <a:tr h="367279">
                <a:tc rowSpan="2" gridSpan="2">
                  <a:txBody>
                    <a:bodyPr/>
                    <a:lstStyle/>
                    <a:p>
                      <a:pPr algn="ctr"/>
                      <a:r>
                        <a:rPr lang="en-US" sz="1800" b="1" dirty="0">
                          <a:solidFill>
                            <a:srgbClr val="006600"/>
                          </a:solidFill>
                        </a:rPr>
                        <a:t>Country Name</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hMerge="1">
                  <a:txBody>
                    <a:bodyPr/>
                    <a:lstStyle/>
                    <a:p>
                      <a:endParaRPr lang="en-US" sz="1200" dirty="0"/>
                    </a:p>
                  </a:txBody>
                  <a:tcPr/>
                </a:tc>
                <a:tc rowSpan="2">
                  <a:txBody>
                    <a:bodyPr/>
                    <a:lstStyle/>
                    <a:p>
                      <a:pPr algn="ctr"/>
                      <a:r>
                        <a:rPr lang="en-US" sz="1800" b="1" dirty="0">
                          <a:solidFill>
                            <a:srgbClr val="006600"/>
                          </a:solidFill>
                        </a:rPr>
                        <a:t>Population</a:t>
                      </a:r>
                      <a:br>
                        <a:rPr lang="en-US" sz="1800" b="1" dirty="0">
                          <a:solidFill>
                            <a:srgbClr val="006600"/>
                          </a:solidFill>
                        </a:rPr>
                      </a:br>
                      <a:r>
                        <a:rPr lang="en-US" sz="1800" b="1" dirty="0">
                          <a:solidFill>
                            <a:srgbClr val="006600"/>
                          </a:solidFill>
                        </a:rPr>
                        <a:t>(Mil)</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r>
                        <a:rPr lang="en-US" sz="1800" b="1" dirty="0">
                          <a:solidFill>
                            <a:srgbClr val="006600"/>
                          </a:solidFill>
                        </a:rPr>
                        <a:t>Areas </a:t>
                      </a:r>
                      <a:br>
                        <a:rPr lang="en-US" sz="1800" b="1" dirty="0">
                          <a:solidFill>
                            <a:srgbClr val="006600"/>
                          </a:solidFill>
                        </a:rPr>
                      </a:br>
                      <a:r>
                        <a:rPr lang="en-US" sz="1800" b="1" dirty="0">
                          <a:solidFill>
                            <a:srgbClr val="006600"/>
                          </a:solidFill>
                        </a:rPr>
                        <a:t>(Mil sq. KM)</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r>
                        <a:rPr lang="en-US" sz="1800" b="1" dirty="0">
                          <a:solidFill>
                            <a:srgbClr val="006600"/>
                          </a:solidFill>
                        </a:rPr>
                        <a:t>Literacy </a:t>
                      </a:r>
                      <a:br>
                        <a:rPr lang="en-US" sz="1800" b="1" dirty="0">
                          <a:solidFill>
                            <a:srgbClr val="006600"/>
                          </a:solidFill>
                        </a:rPr>
                      </a:br>
                      <a:r>
                        <a:rPr lang="en-US" sz="1800" b="1" dirty="0">
                          <a:solidFill>
                            <a:srgbClr val="006600"/>
                          </a:solidFill>
                        </a:rPr>
                        <a:t>Rate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4">
                  <a:txBody>
                    <a:bodyPr/>
                    <a:lstStyle/>
                    <a:p>
                      <a:pPr algn="ctr"/>
                      <a:r>
                        <a:rPr lang="en-US" sz="2000" b="1" dirty="0">
                          <a:solidFill>
                            <a:srgbClr val="2437AC"/>
                          </a:solidFill>
                        </a:rPr>
                        <a:t>Enumeration Methods</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pPr algn="ctr"/>
                      <a:r>
                        <a:rPr lang="en-US" sz="1800" b="1" dirty="0">
                          <a:solidFill>
                            <a:srgbClr val="006600"/>
                          </a:solidFill>
                        </a:rPr>
                        <a:t>Field</a:t>
                      </a:r>
                      <a:br>
                        <a:rPr lang="en-US" sz="1800" b="1" dirty="0">
                          <a:solidFill>
                            <a:srgbClr val="006600"/>
                          </a:solidFill>
                        </a:rPr>
                      </a:br>
                      <a:r>
                        <a:rPr lang="en-US" sz="1800" b="1" dirty="0">
                          <a:solidFill>
                            <a:srgbClr val="006600"/>
                          </a:solidFill>
                        </a:rPr>
                        <a:t>Staff</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r>
                        <a:rPr lang="en-US" sz="1800" b="1" dirty="0">
                          <a:solidFill>
                            <a:srgbClr val="006600"/>
                          </a:solidFill>
                        </a:rPr>
                        <a:t>Time</a:t>
                      </a:r>
                      <a:r>
                        <a:rPr lang="en-US" sz="1800" b="1" baseline="0" dirty="0">
                          <a:solidFill>
                            <a:srgbClr val="006600"/>
                          </a:solidFill>
                        </a:rPr>
                        <a:t> Duration</a:t>
                      </a:r>
                    </a:p>
                    <a:p>
                      <a:pPr algn="ctr"/>
                      <a:r>
                        <a:rPr lang="en-US" sz="1800" b="1" baseline="0" dirty="0">
                          <a:solidFill>
                            <a:srgbClr val="006600"/>
                          </a:solidFill>
                        </a:rPr>
                        <a:t>(Days)</a:t>
                      </a:r>
                      <a:br>
                        <a:rPr lang="en-US" sz="1800" b="1" baseline="0" dirty="0">
                          <a:solidFill>
                            <a:srgbClr val="006600"/>
                          </a:solidFill>
                        </a:rPr>
                      </a:br>
                      <a:endParaRPr lang="en-US" sz="1800" b="1" dirty="0">
                        <a:solidFill>
                          <a:srgbClr val="006600"/>
                        </a:solidFill>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r>
                        <a:rPr lang="en-US" sz="1800" b="1" dirty="0">
                          <a:solidFill>
                            <a:srgbClr val="006600"/>
                          </a:solidFill>
                        </a:rPr>
                        <a:t>Usage of Registers</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994156">
                <a:tc gridSpan="2" vMerge="1">
                  <a:txBody>
                    <a:bodyPr/>
                    <a:lstStyle/>
                    <a:p>
                      <a:endParaRPr lang="en-US"/>
                    </a:p>
                  </a:txBody>
                  <a:tcPr/>
                </a:tc>
                <a:tc hMerge="1"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ctr"/>
                      <a:r>
                        <a:rPr lang="en-US" sz="1800" b="1" dirty="0">
                          <a:solidFill>
                            <a:srgbClr val="006600"/>
                          </a:solidFill>
                        </a:rPr>
                        <a:t>Self. Enumeration</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rgbClr val="006600"/>
                          </a:solidFill>
                        </a:rPr>
                        <a:t>Tablet Based</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rgbClr val="006600"/>
                          </a:solidFill>
                        </a:rPr>
                        <a:t>PAPI</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rgbClr val="006600"/>
                          </a:solidFill>
                        </a:rPr>
                        <a:t>OCR/ICR</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1"/>
                  </a:ext>
                </a:extLst>
              </a:tr>
              <a:tr h="907623">
                <a:tc>
                  <a:txBody>
                    <a:bodyPr/>
                    <a:lstStyle/>
                    <a:p>
                      <a:pPr algn="ctr">
                        <a:lnSpc>
                          <a:spcPct val="150000"/>
                        </a:lnSpc>
                      </a:pPr>
                      <a:endParaRPr lang="en-US" sz="1400" b="1" dirty="0"/>
                    </a:p>
                  </a:txBody>
                  <a:tcPr marL="68580" marR="68580" marT="34290" marB="34290">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2000" b="1" dirty="0">
                          <a:solidFill>
                            <a:srgbClr val="2437AC"/>
                          </a:solidFill>
                        </a:rPr>
                        <a:t>Iran</a:t>
                      </a:r>
                    </a:p>
                    <a:p>
                      <a:pPr algn="ctr">
                        <a:lnSpc>
                          <a:spcPct val="100000"/>
                        </a:lnSpc>
                      </a:pPr>
                      <a:r>
                        <a:rPr lang="en-US" sz="2000" b="1" dirty="0">
                          <a:solidFill>
                            <a:srgbClr val="2437AC"/>
                          </a:solidFill>
                        </a:rPr>
                        <a:t>(2016)</a:t>
                      </a:r>
                    </a:p>
                  </a:txBody>
                  <a:tcPr marL="68580" marR="68580" marT="34290" marB="34290">
                    <a:lnT w="12700" cap="flat" cmpd="sng" algn="ctr">
                      <a:solidFill>
                        <a:schemeClr val="bg1"/>
                      </a:solidFill>
                      <a:prstDash val="solid"/>
                      <a:round/>
                      <a:headEnd type="none" w="med" len="med"/>
                      <a:tailEnd type="none" w="med" len="med"/>
                    </a:lnT>
                  </a:tcPr>
                </a:tc>
                <a:tc>
                  <a:txBody>
                    <a:bodyPr/>
                    <a:lstStyle/>
                    <a:p>
                      <a:pPr marL="0" marR="0" lvl="0" indent="0" algn="ctr" defTabSz="931095" rtl="0" eaLnBrk="1" fontAlgn="auto" latinLnBrk="0" hangingPunct="1">
                        <a:lnSpc>
                          <a:spcPct val="150000"/>
                        </a:lnSpc>
                        <a:spcBef>
                          <a:spcPts val="0"/>
                        </a:spcBef>
                        <a:spcAft>
                          <a:spcPts val="0"/>
                        </a:spcAft>
                        <a:buClrTx/>
                        <a:buSzTx/>
                        <a:buFontTx/>
                        <a:buNone/>
                        <a:tabLst/>
                        <a:defRPr/>
                      </a:pPr>
                      <a:r>
                        <a:rPr lang="en-US" sz="2000" b="1" dirty="0"/>
                        <a:t>79.9</a:t>
                      </a:r>
                    </a:p>
                  </a:txBody>
                  <a:tcPr marL="68580" marR="68580" marT="34290" marB="34290">
                    <a:lnT w="12700" cap="flat" cmpd="sng" algn="ctr">
                      <a:solidFill>
                        <a:schemeClr val="bg1"/>
                      </a:solidFill>
                      <a:prstDash val="solid"/>
                      <a:round/>
                      <a:headEnd type="none" w="med" len="med"/>
                      <a:tailEnd type="none" w="med" len="med"/>
                    </a:lnT>
                  </a:tcPr>
                </a:tc>
                <a:tc>
                  <a:txBody>
                    <a:bodyPr/>
                    <a:lstStyle/>
                    <a:p>
                      <a:pPr marL="0" marR="0" indent="0" algn="ctr" defTabSz="931095" rtl="0" eaLnBrk="1" fontAlgn="auto" latinLnBrk="0" hangingPunct="1">
                        <a:lnSpc>
                          <a:spcPct val="150000"/>
                        </a:lnSpc>
                        <a:spcBef>
                          <a:spcPts val="0"/>
                        </a:spcBef>
                        <a:spcAft>
                          <a:spcPts val="0"/>
                        </a:spcAft>
                        <a:buClrTx/>
                        <a:buSzTx/>
                        <a:buFontTx/>
                        <a:buNone/>
                        <a:tabLst/>
                        <a:defRPr/>
                      </a:pPr>
                      <a:r>
                        <a:rPr lang="en-US" altLang="en-US" sz="2000" b="1" dirty="0"/>
                        <a:t>1.65</a:t>
                      </a:r>
                    </a:p>
                  </a:txBody>
                  <a:tcPr marL="68580" marR="68580" marT="34290" marB="34290">
                    <a:lnT w="12700" cap="flat" cmpd="sng" algn="ctr">
                      <a:solidFill>
                        <a:schemeClr val="bg1"/>
                      </a:solidFill>
                      <a:prstDash val="solid"/>
                      <a:round/>
                      <a:headEnd type="none" w="med" len="med"/>
                      <a:tailEnd type="none" w="med" len="med"/>
                    </a:lnT>
                  </a:tcPr>
                </a:tc>
                <a:tc>
                  <a:txBody>
                    <a:bodyPr/>
                    <a:lstStyle/>
                    <a:p>
                      <a:pPr algn="ctr">
                        <a:lnSpc>
                          <a:spcPct val="150000"/>
                        </a:lnSpc>
                      </a:pPr>
                      <a:r>
                        <a:rPr lang="en-US" sz="2000" b="1" dirty="0"/>
                        <a:t>85.5</a:t>
                      </a:r>
                    </a:p>
                  </a:txBody>
                  <a:tcPr marL="68580" marR="68580" marT="34290" marB="34290">
                    <a:lnT w="12700" cap="flat" cmpd="sng" algn="ctr">
                      <a:solidFill>
                        <a:schemeClr val="bg1"/>
                      </a:solidFill>
                      <a:prstDash val="solid"/>
                      <a:round/>
                      <a:headEnd type="none" w="med" len="med"/>
                      <a:tailEnd type="none" w="med" len="med"/>
                    </a:lnT>
                  </a:tcPr>
                </a:tc>
                <a:tc>
                  <a:txBody>
                    <a:bodyPr/>
                    <a:lstStyle/>
                    <a:p>
                      <a:pPr algn="ctr">
                        <a:lnSpc>
                          <a:spcPct val="150000"/>
                        </a:lnSpc>
                      </a:pPr>
                      <a:r>
                        <a:rPr lang="en-US" sz="2800" b="1" dirty="0">
                          <a:solidFill>
                            <a:srgbClr val="26864D"/>
                          </a:solidFill>
                        </a:rPr>
                        <a:t>√</a:t>
                      </a:r>
                    </a:p>
                  </a:txBody>
                  <a:tcPr marL="68580" marR="68580" marT="34290" marB="34290">
                    <a:lnT w="12700" cap="flat" cmpd="sng" algn="ctr">
                      <a:solidFill>
                        <a:schemeClr val="bg1"/>
                      </a:solidFill>
                      <a:prstDash val="solid"/>
                      <a:round/>
                      <a:headEnd type="none" w="med" len="med"/>
                      <a:tailEnd type="none" w="med" len="med"/>
                    </a:lnT>
                  </a:tcPr>
                </a:tc>
                <a:tc>
                  <a:txBody>
                    <a:bodyPr/>
                    <a:lstStyle/>
                    <a:p>
                      <a:pPr marL="0" marR="0" indent="0" algn="ctr" defTabSz="931095" rtl="0" eaLnBrk="1" fontAlgn="auto" latinLnBrk="0" hangingPunct="1">
                        <a:lnSpc>
                          <a:spcPct val="150000"/>
                        </a:lnSpc>
                        <a:spcBef>
                          <a:spcPts val="0"/>
                        </a:spcBef>
                        <a:spcAft>
                          <a:spcPts val="0"/>
                        </a:spcAft>
                        <a:buClrTx/>
                        <a:buSzTx/>
                        <a:buFontTx/>
                        <a:buNone/>
                        <a:tabLst/>
                        <a:defRPr/>
                      </a:pPr>
                      <a:r>
                        <a:rPr lang="en-US" sz="2800" b="1" kern="1200" dirty="0">
                          <a:solidFill>
                            <a:srgbClr val="4476B2"/>
                          </a:solidFill>
                        </a:rPr>
                        <a:t>√</a:t>
                      </a:r>
                      <a:endParaRPr lang="en-US" sz="2800" b="1" kern="1200" dirty="0">
                        <a:solidFill>
                          <a:srgbClr val="4476B2"/>
                        </a:solidFill>
                        <a:latin typeface="+mn-lt"/>
                        <a:ea typeface="+mn-ea"/>
                        <a:cs typeface="+mn-cs"/>
                      </a:endParaRPr>
                    </a:p>
                  </a:txBody>
                  <a:tcPr marL="68580" marR="68580" marT="34290" marB="34290">
                    <a:lnT w="12700" cap="flat" cmpd="sng" algn="ctr">
                      <a:solidFill>
                        <a:schemeClr val="bg1"/>
                      </a:solidFill>
                      <a:prstDash val="solid"/>
                      <a:round/>
                      <a:headEnd type="none" w="med" len="med"/>
                      <a:tailEnd type="none" w="med" len="med"/>
                    </a:lnT>
                  </a:tcPr>
                </a:tc>
                <a:tc>
                  <a:txBody>
                    <a:bodyPr/>
                    <a:lstStyle/>
                    <a:p>
                      <a:pPr marL="0" marR="0" indent="0" algn="ctr" defTabSz="931095" rtl="0" eaLnBrk="1" fontAlgn="auto" latinLnBrk="0" hangingPunct="1">
                        <a:lnSpc>
                          <a:spcPct val="150000"/>
                        </a:lnSpc>
                        <a:spcBef>
                          <a:spcPts val="0"/>
                        </a:spcBef>
                        <a:spcAft>
                          <a:spcPts val="0"/>
                        </a:spcAft>
                        <a:buClrTx/>
                        <a:buSzTx/>
                        <a:buFontTx/>
                        <a:buNone/>
                        <a:tabLst/>
                        <a:defRPr/>
                      </a:pPr>
                      <a:r>
                        <a:rPr lang="en-US" sz="2800" b="1" kern="1200" dirty="0">
                          <a:solidFill>
                            <a:srgbClr val="FF0000"/>
                          </a:solidFill>
                        </a:rPr>
                        <a:t>√</a:t>
                      </a:r>
                    </a:p>
                    <a:p>
                      <a:pPr>
                        <a:lnSpc>
                          <a:spcPct val="150000"/>
                        </a:lnSpc>
                      </a:pPr>
                      <a:endParaRPr lang="en-US" sz="1100" b="1" dirty="0">
                        <a:solidFill>
                          <a:srgbClr val="FF0000"/>
                        </a:solidFill>
                      </a:endParaRPr>
                    </a:p>
                  </a:txBody>
                  <a:tcPr marL="68580" marR="68580" marT="34290" marB="34290">
                    <a:lnT w="12700" cap="flat" cmpd="sng" algn="ctr">
                      <a:solidFill>
                        <a:schemeClr val="bg1"/>
                      </a:solidFill>
                      <a:prstDash val="solid"/>
                      <a:round/>
                      <a:headEnd type="none" w="med" len="med"/>
                      <a:tailEnd type="none" w="med" len="med"/>
                    </a:lnT>
                  </a:tcPr>
                </a:tc>
                <a:tc>
                  <a:txBody>
                    <a:bodyPr/>
                    <a:lstStyle/>
                    <a:p>
                      <a:pPr marL="0" marR="0" lvl="0" indent="0" algn="ctr" defTabSz="931095" rtl="0" eaLnBrk="1" fontAlgn="auto" latinLnBrk="0" hangingPunct="1">
                        <a:lnSpc>
                          <a:spcPct val="150000"/>
                        </a:lnSpc>
                        <a:spcBef>
                          <a:spcPts val="0"/>
                        </a:spcBef>
                        <a:spcAft>
                          <a:spcPts val="0"/>
                        </a:spcAft>
                        <a:buClrTx/>
                        <a:buSzTx/>
                        <a:buFontTx/>
                        <a:buNone/>
                        <a:tabLst/>
                        <a:defRPr/>
                      </a:pPr>
                      <a:r>
                        <a:rPr kumimoji="0" lang="en-US" sz="2800" b="1" u="none" strike="noStrike" kern="1200" cap="none" spc="0" normalizeH="0" baseline="0" noProof="0" dirty="0">
                          <a:ln>
                            <a:noFill/>
                          </a:ln>
                          <a:solidFill>
                            <a:srgbClr val="FF00FF"/>
                          </a:solidFill>
                          <a:effectLst/>
                          <a:uLnTx/>
                          <a:uFillTx/>
                        </a:rPr>
                        <a:t>√</a:t>
                      </a:r>
                    </a:p>
                    <a:p>
                      <a:pPr>
                        <a:lnSpc>
                          <a:spcPct val="150000"/>
                        </a:lnSpc>
                      </a:pPr>
                      <a:endParaRPr lang="en-US" sz="1100" b="1" dirty="0">
                        <a:solidFill>
                          <a:srgbClr val="FF00FF"/>
                        </a:solidFill>
                      </a:endParaRPr>
                    </a:p>
                  </a:txBody>
                  <a:tcPr marL="68580" marR="68580" marT="34290" marB="34290">
                    <a:lnT w="12700" cap="flat" cmpd="sng" algn="ctr">
                      <a:solidFill>
                        <a:schemeClr val="bg1"/>
                      </a:solidFill>
                      <a:prstDash val="solid"/>
                      <a:round/>
                      <a:headEnd type="none" w="med" len="med"/>
                      <a:tailEnd type="none" w="med" len="med"/>
                    </a:lnT>
                  </a:tcPr>
                </a:tc>
                <a:tc>
                  <a:txBody>
                    <a:bodyPr/>
                    <a:lstStyle/>
                    <a:p>
                      <a:pPr>
                        <a:lnSpc>
                          <a:spcPct val="150000"/>
                        </a:lnSpc>
                      </a:pPr>
                      <a:r>
                        <a:rPr lang="en-US" sz="2000" b="1" dirty="0"/>
                        <a:t>40,300</a:t>
                      </a:r>
                    </a:p>
                  </a:txBody>
                  <a:tcPr marL="68580" marR="68580" marT="34290" marB="34290">
                    <a:lnT w="12700" cap="flat" cmpd="sng" algn="ctr">
                      <a:solidFill>
                        <a:schemeClr val="bg1"/>
                      </a:solidFill>
                      <a:prstDash val="solid"/>
                      <a:round/>
                      <a:headEnd type="none" w="med" len="med"/>
                      <a:tailEnd type="none" w="med" len="med"/>
                    </a:lnT>
                  </a:tcPr>
                </a:tc>
                <a:tc>
                  <a:txBody>
                    <a:bodyPr/>
                    <a:lstStyle/>
                    <a:p>
                      <a:pPr algn="ctr">
                        <a:lnSpc>
                          <a:spcPct val="150000"/>
                        </a:lnSpc>
                      </a:pPr>
                      <a:r>
                        <a:rPr lang="en-US" sz="2000" b="1" dirty="0"/>
                        <a:t>60</a:t>
                      </a:r>
                    </a:p>
                  </a:txBody>
                  <a:tcPr marL="68580" marR="68580" marT="34290" marB="34290">
                    <a:lnT w="12700" cap="flat" cmpd="sng" algn="ctr">
                      <a:solidFill>
                        <a:schemeClr val="bg1"/>
                      </a:solidFill>
                      <a:prstDash val="solid"/>
                      <a:round/>
                      <a:headEnd type="none" w="med" len="med"/>
                      <a:tailEnd type="none" w="med" len="med"/>
                    </a:lnT>
                  </a:tcPr>
                </a:tc>
                <a:tc>
                  <a:txBody>
                    <a:bodyPr/>
                    <a:lstStyle/>
                    <a:p>
                      <a:pPr marL="0" marR="0" lvl="0" indent="0" algn="ctr" defTabSz="931095" rtl="0" eaLnBrk="1" fontAlgn="auto" latinLnBrk="0" hangingPunct="1">
                        <a:lnSpc>
                          <a:spcPct val="150000"/>
                        </a:lnSpc>
                        <a:spcBef>
                          <a:spcPts val="0"/>
                        </a:spcBef>
                        <a:spcAft>
                          <a:spcPts val="0"/>
                        </a:spcAft>
                        <a:buClrTx/>
                        <a:buSzTx/>
                        <a:buFontTx/>
                        <a:buNone/>
                        <a:tabLst/>
                        <a:defRPr/>
                      </a:pPr>
                      <a:r>
                        <a:rPr lang="en-US" sz="2800" b="1" kern="1200" dirty="0">
                          <a:solidFill>
                            <a:schemeClr val="tx1"/>
                          </a:solidFill>
                          <a:latin typeface="+mn-lt"/>
                          <a:ea typeface="+mn-ea"/>
                          <a:cs typeface="+mn-cs"/>
                        </a:rPr>
                        <a:t>-</a:t>
                      </a:r>
                    </a:p>
                  </a:txBody>
                  <a:tcPr marL="68580" marR="68580" marT="34290" marB="3429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929233">
                <a:tc>
                  <a:txBody>
                    <a:bodyPr/>
                    <a:lstStyle/>
                    <a:p>
                      <a:endParaRPr lang="en-US" sz="900"/>
                    </a:p>
                  </a:txBody>
                  <a:tcPr marL="68580" marR="68580" marT="34290" marB="34290"/>
                </a:tc>
                <a:tc>
                  <a:txBody>
                    <a:bodyPr/>
                    <a:lstStyle/>
                    <a:p>
                      <a:pPr algn="ctr">
                        <a:lnSpc>
                          <a:spcPct val="100000"/>
                        </a:lnSpc>
                      </a:pPr>
                      <a:r>
                        <a:rPr lang="en-US" sz="2000" b="1" dirty="0">
                          <a:solidFill>
                            <a:srgbClr val="2437AC"/>
                          </a:solidFill>
                        </a:rPr>
                        <a:t>Turkey</a:t>
                      </a:r>
                    </a:p>
                    <a:p>
                      <a:pPr algn="ctr">
                        <a:lnSpc>
                          <a:spcPct val="100000"/>
                        </a:lnSpc>
                      </a:pPr>
                      <a:r>
                        <a:rPr lang="en-US" sz="2000" b="1" dirty="0">
                          <a:solidFill>
                            <a:srgbClr val="2437AC"/>
                          </a:solidFill>
                        </a:rPr>
                        <a:t>(2011)</a:t>
                      </a:r>
                    </a:p>
                  </a:txBody>
                  <a:tcPr marL="68580" marR="68580" marT="34290" marB="34290"/>
                </a:tc>
                <a:tc>
                  <a:txBody>
                    <a:bodyPr/>
                    <a:lstStyle/>
                    <a:p>
                      <a:pPr marL="0" marR="0" lvl="0" indent="0" algn="ctr" defTabSz="931095" rtl="0" eaLnBrk="1" fontAlgn="auto" latinLnBrk="0" hangingPunct="1">
                        <a:lnSpc>
                          <a:spcPct val="150000"/>
                        </a:lnSpc>
                        <a:spcBef>
                          <a:spcPts val="0"/>
                        </a:spcBef>
                        <a:spcAft>
                          <a:spcPts val="0"/>
                        </a:spcAft>
                        <a:buClrTx/>
                        <a:buSzTx/>
                        <a:buFontTx/>
                        <a:buNone/>
                        <a:tabLst/>
                        <a:defRPr/>
                      </a:pPr>
                      <a:r>
                        <a:rPr lang="en-US" sz="2000" b="1" dirty="0"/>
                        <a:t>82.0</a:t>
                      </a:r>
                    </a:p>
                  </a:txBody>
                  <a:tcPr marL="68580" marR="68580" marT="34290" marB="34290"/>
                </a:tc>
                <a:tc>
                  <a:txBody>
                    <a:bodyPr/>
                    <a:lstStyle/>
                    <a:p>
                      <a:pPr algn="ctr">
                        <a:lnSpc>
                          <a:spcPct val="150000"/>
                        </a:lnSpc>
                      </a:pPr>
                      <a:r>
                        <a:rPr lang="en-US" sz="2000" b="1" dirty="0"/>
                        <a:t>0.78</a:t>
                      </a:r>
                    </a:p>
                  </a:txBody>
                  <a:tcPr marL="68580" marR="68580" marT="34290" marB="34290"/>
                </a:tc>
                <a:tc>
                  <a:txBody>
                    <a:bodyPr/>
                    <a:lstStyle/>
                    <a:p>
                      <a:pPr algn="ctr">
                        <a:lnSpc>
                          <a:spcPct val="150000"/>
                        </a:lnSpc>
                      </a:pPr>
                      <a:r>
                        <a:rPr lang="en-US" sz="2000" b="1" dirty="0"/>
                        <a:t>94.11</a:t>
                      </a:r>
                      <a:br>
                        <a:rPr lang="en-US" sz="2000" b="1" dirty="0"/>
                      </a:br>
                      <a:endParaRPr lang="en-US" sz="2000" b="1" dirty="0"/>
                    </a:p>
                  </a:txBody>
                  <a:tcPr marL="68580" marR="68580" marT="34290" marB="34290"/>
                </a:tc>
                <a:tc>
                  <a:txBody>
                    <a:bodyPr/>
                    <a:lstStyle/>
                    <a:p>
                      <a:pPr marL="0" marR="0" indent="0" algn="ctr" defTabSz="931095" rtl="0" eaLnBrk="1" fontAlgn="auto" latinLnBrk="0" hangingPunct="1">
                        <a:lnSpc>
                          <a:spcPct val="150000"/>
                        </a:lnSpc>
                        <a:spcBef>
                          <a:spcPts val="0"/>
                        </a:spcBef>
                        <a:spcAft>
                          <a:spcPts val="0"/>
                        </a:spcAft>
                        <a:buClrTx/>
                        <a:buSzTx/>
                        <a:buFontTx/>
                        <a:buNone/>
                        <a:tabLst/>
                        <a:defRPr/>
                      </a:pPr>
                      <a:r>
                        <a:rPr lang="en-US" sz="2800" b="1" kern="1200" dirty="0">
                          <a:solidFill>
                            <a:schemeClr val="tx1"/>
                          </a:solidFill>
                          <a:latin typeface="+mn-lt"/>
                          <a:ea typeface="+mn-ea"/>
                          <a:cs typeface="+mn-cs"/>
                        </a:rPr>
                        <a:t>-</a:t>
                      </a:r>
                    </a:p>
                  </a:txBody>
                  <a:tcPr marL="68580" marR="68580" marT="34290" marB="34290"/>
                </a:tc>
                <a:tc>
                  <a:txBody>
                    <a:bodyPr/>
                    <a:lstStyle/>
                    <a:p>
                      <a:pPr marL="0" marR="0" indent="0" algn="ctr" defTabSz="931095" rtl="0" eaLnBrk="1" fontAlgn="auto" latinLnBrk="0" hangingPunct="1">
                        <a:lnSpc>
                          <a:spcPct val="150000"/>
                        </a:lnSpc>
                        <a:spcBef>
                          <a:spcPts val="0"/>
                        </a:spcBef>
                        <a:spcAft>
                          <a:spcPts val="0"/>
                        </a:spcAft>
                        <a:buClrTx/>
                        <a:buSzTx/>
                        <a:buFontTx/>
                        <a:buNone/>
                        <a:tabLst/>
                        <a:defRPr/>
                      </a:pPr>
                      <a:r>
                        <a:rPr lang="en-US" sz="2800" b="1" kern="1200" dirty="0">
                          <a:solidFill>
                            <a:srgbClr val="4476B2"/>
                          </a:solidFill>
                        </a:rPr>
                        <a:t>√</a:t>
                      </a:r>
                      <a:endParaRPr lang="en-US" sz="2800" b="1" kern="1200" dirty="0">
                        <a:solidFill>
                          <a:srgbClr val="4476B2"/>
                        </a:solidFill>
                        <a:latin typeface="+mn-lt"/>
                        <a:ea typeface="+mn-ea"/>
                        <a:cs typeface="+mn-cs"/>
                      </a:endParaRPr>
                    </a:p>
                  </a:txBody>
                  <a:tcPr marL="68580" marR="68580" marT="34290" marB="34290"/>
                </a:tc>
                <a:tc>
                  <a:txBody>
                    <a:bodyPr/>
                    <a:lstStyle/>
                    <a:p>
                      <a:pPr marL="0" marR="0" indent="0" algn="ctr" defTabSz="931095" rtl="0" eaLnBrk="1" fontAlgn="auto" latinLnBrk="0" hangingPunct="1">
                        <a:lnSpc>
                          <a:spcPct val="150000"/>
                        </a:lnSpc>
                        <a:spcBef>
                          <a:spcPts val="0"/>
                        </a:spcBef>
                        <a:spcAft>
                          <a:spcPts val="0"/>
                        </a:spcAft>
                        <a:buClrTx/>
                        <a:buSzTx/>
                        <a:buFontTx/>
                        <a:buNone/>
                        <a:tabLst/>
                        <a:defRPr/>
                      </a:pPr>
                      <a:r>
                        <a:rPr lang="en-US" sz="2800" b="1" kern="1200" dirty="0">
                          <a:solidFill>
                            <a:srgbClr val="FF0000"/>
                          </a:solidFill>
                        </a:rPr>
                        <a:t>√</a:t>
                      </a:r>
                    </a:p>
                  </a:txBody>
                  <a:tcPr marL="68580" marR="68580" marT="34290" marB="34290"/>
                </a:tc>
                <a:tc>
                  <a:txBody>
                    <a:bodyPr/>
                    <a:lstStyle/>
                    <a:p>
                      <a:pPr marL="0" marR="0" lvl="0" indent="0" algn="ctr" defTabSz="931095" rtl="0" eaLnBrk="1" fontAlgn="auto" latinLnBrk="0" hangingPunct="1">
                        <a:lnSpc>
                          <a:spcPct val="150000"/>
                        </a:lnSpc>
                        <a:spcBef>
                          <a:spcPts val="0"/>
                        </a:spcBef>
                        <a:spcAft>
                          <a:spcPts val="0"/>
                        </a:spcAft>
                        <a:buClrTx/>
                        <a:buSzTx/>
                        <a:buFontTx/>
                        <a:buNone/>
                        <a:tabLst/>
                        <a:defRPr/>
                      </a:pPr>
                      <a:r>
                        <a:rPr kumimoji="0" lang="en-US" sz="2800" b="1" u="none" strike="noStrike" kern="1200" cap="none" spc="0" normalizeH="0" baseline="0" noProof="0" dirty="0">
                          <a:ln>
                            <a:noFill/>
                          </a:ln>
                          <a:solidFill>
                            <a:srgbClr val="FF00FF"/>
                          </a:solidFill>
                          <a:effectLst/>
                          <a:uLnTx/>
                          <a:uFillTx/>
                        </a:rPr>
                        <a:t>√</a:t>
                      </a:r>
                    </a:p>
                  </a:txBody>
                  <a:tcPr marL="68580" marR="68580" marT="34290" marB="34290"/>
                </a:tc>
                <a:tc>
                  <a:txBody>
                    <a:bodyPr/>
                    <a:lstStyle/>
                    <a:p>
                      <a:pPr marL="0" marR="0" indent="0" algn="l" defTabSz="931095" rtl="0" eaLnBrk="1" fontAlgn="auto" latinLnBrk="0" hangingPunct="1">
                        <a:lnSpc>
                          <a:spcPct val="150000"/>
                        </a:lnSpc>
                        <a:spcBef>
                          <a:spcPts val="0"/>
                        </a:spcBef>
                        <a:spcAft>
                          <a:spcPts val="0"/>
                        </a:spcAft>
                        <a:buClrTx/>
                        <a:buSzTx/>
                        <a:buFontTx/>
                        <a:buNone/>
                        <a:tabLst/>
                        <a:defRPr/>
                      </a:pPr>
                      <a:r>
                        <a:rPr lang="en-US" sz="2000" b="1" dirty="0"/>
                        <a:t>3,600</a:t>
                      </a:r>
                    </a:p>
                  </a:txBody>
                  <a:tcPr marL="68580" marR="68580" marT="34290" marB="34290"/>
                </a:tc>
                <a:tc>
                  <a:txBody>
                    <a:bodyPr/>
                    <a:lstStyle/>
                    <a:p>
                      <a:pPr marL="0" marR="0" indent="0" algn="ctr" defTabSz="931095" rtl="0" eaLnBrk="1" fontAlgn="auto" latinLnBrk="0" hangingPunct="1">
                        <a:lnSpc>
                          <a:spcPct val="150000"/>
                        </a:lnSpc>
                        <a:spcBef>
                          <a:spcPts val="0"/>
                        </a:spcBef>
                        <a:spcAft>
                          <a:spcPts val="0"/>
                        </a:spcAft>
                        <a:buClrTx/>
                        <a:buSzTx/>
                        <a:buFontTx/>
                        <a:buNone/>
                        <a:tabLst/>
                        <a:defRPr/>
                      </a:pPr>
                      <a:r>
                        <a:rPr lang="en-US" sz="2000" b="1" kern="1200" dirty="0"/>
                        <a:t>90</a:t>
                      </a:r>
                      <a:endParaRPr lang="en-US" sz="2000" b="1" kern="1200" dirty="0">
                        <a:solidFill>
                          <a:schemeClr val="dk1"/>
                        </a:solidFill>
                        <a:latin typeface="+mn-lt"/>
                        <a:ea typeface="+mn-ea"/>
                        <a:cs typeface="+mn-cs"/>
                      </a:endParaRPr>
                    </a:p>
                  </a:txBody>
                  <a:tcPr marL="68580" marR="68580" marT="34290" marB="34290"/>
                </a:tc>
                <a:tc>
                  <a:txBody>
                    <a:bodyPr/>
                    <a:lstStyle/>
                    <a:p>
                      <a:pPr marL="0" marR="0" lvl="0" indent="0" algn="ctr" defTabSz="931095" rtl="0" eaLnBrk="1" fontAlgn="auto" latinLnBrk="0" hangingPunct="1">
                        <a:lnSpc>
                          <a:spcPct val="150000"/>
                        </a:lnSpc>
                        <a:spcBef>
                          <a:spcPts val="0"/>
                        </a:spcBef>
                        <a:spcAft>
                          <a:spcPts val="0"/>
                        </a:spcAft>
                        <a:buClrTx/>
                        <a:buSzTx/>
                        <a:buFontTx/>
                        <a:buNone/>
                        <a:tabLst/>
                        <a:defRPr/>
                      </a:pPr>
                      <a:r>
                        <a:rPr lang="en-US" sz="2800" b="1" kern="1200" noProof="0" dirty="0">
                          <a:solidFill>
                            <a:srgbClr val="7030A0"/>
                          </a:solidFill>
                          <a:hlinkClick r:id="rId4" action="ppaction://hlinksldjump"/>
                        </a:rPr>
                        <a:t>√</a:t>
                      </a:r>
                      <a:endParaRPr lang="en-US" sz="2800" b="1" kern="1200" noProof="0" dirty="0">
                        <a:solidFill>
                          <a:srgbClr val="7030A0"/>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669912">
                <a:tc>
                  <a:txBody>
                    <a:bodyPr/>
                    <a:lstStyle/>
                    <a:p>
                      <a:endParaRPr lang="en-US" sz="900" dirty="0"/>
                    </a:p>
                  </a:txBody>
                  <a:tcPr marL="68580" marR="68580" marT="34290" marB="34290"/>
                </a:tc>
                <a:tc>
                  <a:txBody>
                    <a:bodyPr/>
                    <a:lstStyle/>
                    <a:p>
                      <a:pPr algn="ctr">
                        <a:lnSpc>
                          <a:spcPct val="100000"/>
                        </a:lnSpc>
                      </a:pPr>
                      <a:r>
                        <a:rPr lang="en-US" sz="2000" b="1" dirty="0">
                          <a:solidFill>
                            <a:srgbClr val="2437AC"/>
                          </a:solidFill>
                        </a:rPr>
                        <a:t>Egypt</a:t>
                      </a:r>
                    </a:p>
                    <a:p>
                      <a:pPr algn="ctr">
                        <a:lnSpc>
                          <a:spcPct val="100000"/>
                        </a:lnSpc>
                      </a:pPr>
                      <a:r>
                        <a:rPr lang="en-US" sz="2000" b="1" dirty="0">
                          <a:solidFill>
                            <a:srgbClr val="2437AC"/>
                          </a:solidFill>
                        </a:rPr>
                        <a:t>(2017)</a:t>
                      </a:r>
                    </a:p>
                  </a:txBody>
                  <a:tcPr marL="68580" marR="68580" marT="34290" marB="34290"/>
                </a:tc>
                <a:tc>
                  <a:txBody>
                    <a:bodyPr/>
                    <a:lstStyle/>
                    <a:p>
                      <a:pPr marL="0" marR="0" lvl="0" indent="0" algn="ctr" defTabSz="931095" rtl="0" eaLnBrk="1" fontAlgn="auto" latinLnBrk="0" hangingPunct="1">
                        <a:lnSpc>
                          <a:spcPct val="150000"/>
                        </a:lnSpc>
                        <a:spcBef>
                          <a:spcPts val="0"/>
                        </a:spcBef>
                        <a:spcAft>
                          <a:spcPts val="0"/>
                        </a:spcAft>
                        <a:buClrTx/>
                        <a:buSzTx/>
                        <a:buFontTx/>
                        <a:buNone/>
                        <a:tabLst/>
                        <a:defRPr/>
                      </a:pPr>
                      <a:r>
                        <a:rPr lang="en-US" sz="2000" b="1" dirty="0"/>
                        <a:t>40.0</a:t>
                      </a:r>
                    </a:p>
                  </a:txBody>
                  <a:tcPr marL="68580" marR="68580" marT="34290" marB="34290"/>
                </a:tc>
                <a:tc>
                  <a:txBody>
                    <a:bodyPr/>
                    <a:lstStyle/>
                    <a:p>
                      <a:pPr marL="0" marR="0" indent="0" algn="ctr" defTabSz="931095" rtl="0" eaLnBrk="1" fontAlgn="auto" latinLnBrk="0" hangingPunct="1">
                        <a:lnSpc>
                          <a:spcPct val="150000"/>
                        </a:lnSpc>
                        <a:spcBef>
                          <a:spcPts val="0"/>
                        </a:spcBef>
                        <a:spcAft>
                          <a:spcPts val="0"/>
                        </a:spcAft>
                        <a:buClrTx/>
                        <a:buSzTx/>
                        <a:buFontTx/>
                        <a:buNone/>
                        <a:tabLst/>
                        <a:defRPr/>
                      </a:pPr>
                      <a:r>
                        <a:rPr lang="en-US" altLang="en-US" sz="2000" b="1" dirty="0"/>
                        <a:t>1.01</a:t>
                      </a:r>
                      <a:endParaRPr lang="en-US" sz="2000" b="1" dirty="0"/>
                    </a:p>
                  </a:txBody>
                  <a:tcPr marL="68580" marR="68580" marT="34290" marB="34290"/>
                </a:tc>
                <a:tc>
                  <a:txBody>
                    <a:bodyPr/>
                    <a:lstStyle/>
                    <a:p>
                      <a:pPr algn="ctr">
                        <a:lnSpc>
                          <a:spcPct val="150000"/>
                        </a:lnSpc>
                      </a:pPr>
                      <a:r>
                        <a:rPr lang="en-US" sz="2000" b="1" dirty="0"/>
                        <a:t>71.2</a:t>
                      </a:r>
                    </a:p>
                  </a:txBody>
                  <a:tcPr marL="68580" marR="68580" marT="34290" marB="34290"/>
                </a:tc>
                <a:tc>
                  <a:txBody>
                    <a:bodyPr/>
                    <a:lstStyle/>
                    <a:p>
                      <a:pPr algn="ctr">
                        <a:lnSpc>
                          <a:spcPct val="150000"/>
                        </a:lnSpc>
                      </a:pPr>
                      <a:r>
                        <a:rPr lang="en-US" sz="2800" b="1" dirty="0">
                          <a:solidFill>
                            <a:srgbClr val="26864D"/>
                          </a:solidFill>
                        </a:rPr>
                        <a:t>√</a:t>
                      </a:r>
                    </a:p>
                  </a:txBody>
                  <a:tcPr marL="68580" marR="68580" marT="34290" marB="34290"/>
                </a:tc>
                <a:tc>
                  <a:txBody>
                    <a:bodyPr/>
                    <a:lstStyle/>
                    <a:p>
                      <a:pPr marL="0" marR="0" indent="0" algn="ctr" defTabSz="931095" rtl="0" eaLnBrk="1" fontAlgn="auto" latinLnBrk="0" hangingPunct="1">
                        <a:lnSpc>
                          <a:spcPct val="150000"/>
                        </a:lnSpc>
                        <a:spcBef>
                          <a:spcPts val="0"/>
                        </a:spcBef>
                        <a:spcAft>
                          <a:spcPts val="0"/>
                        </a:spcAft>
                        <a:buClrTx/>
                        <a:buSzTx/>
                        <a:buFontTx/>
                        <a:buNone/>
                        <a:tabLst/>
                        <a:defRPr/>
                      </a:pPr>
                      <a:r>
                        <a:rPr lang="en-US" sz="2800" b="1" kern="1200" dirty="0">
                          <a:solidFill>
                            <a:srgbClr val="4476B2"/>
                          </a:solidFill>
                        </a:rPr>
                        <a:t>√</a:t>
                      </a:r>
                      <a:endParaRPr lang="en-US" sz="2800" b="1" kern="1200" dirty="0">
                        <a:solidFill>
                          <a:srgbClr val="4476B2"/>
                        </a:solidFill>
                        <a:latin typeface="+mn-lt"/>
                        <a:ea typeface="+mn-ea"/>
                        <a:cs typeface="+mn-cs"/>
                      </a:endParaRPr>
                    </a:p>
                  </a:txBody>
                  <a:tcPr marL="68580" marR="68580" marT="34290" marB="34290"/>
                </a:tc>
                <a:tc>
                  <a:txBody>
                    <a:bodyPr/>
                    <a:lstStyle/>
                    <a:p>
                      <a:pPr marL="0" marR="0" indent="0" algn="ctr" defTabSz="931095" rtl="0" eaLnBrk="1" fontAlgn="auto" latinLnBrk="0" hangingPunct="1">
                        <a:lnSpc>
                          <a:spcPct val="150000"/>
                        </a:lnSpc>
                        <a:spcBef>
                          <a:spcPts val="0"/>
                        </a:spcBef>
                        <a:spcAft>
                          <a:spcPts val="0"/>
                        </a:spcAft>
                        <a:buClrTx/>
                        <a:buSzTx/>
                        <a:buFontTx/>
                        <a:buNone/>
                        <a:tabLst/>
                        <a:defRPr/>
                      </a:pPr>
                      <a:r>
                        <a:rPr lang="en-US" sz="2800" b="1" kern="1200" dirty="0">
                          <a:solidFill>
                            <a:srgbClr val="FF0000"/>
                          </a:solidFill>
                        </a:rPr>
                        <a:t>√</a:t>
                      </a:r>
                    </a:p>
                  </a:txBody>
                  <a:tcPr marL="68580" marR="68580" marT="34290" marB="34290"/>
                </a:tc>
                <a:tc>
                  <a:txBody>
                    <a:bodyPr/>
                    <a:lstStyle/>
                    <a:p>
                      <a:pPr marL="0" marR="0" lvl="0" indent="0" algn="ctr" defTabSz="931095" rtl="0" eaLnBrk="1" fontAlgn="auto" latinLnBrk="0" hangingPunct="1">
                        <a:lnSpc>
                          <a:spcPct val="150000"/>
                        </a:lnSpc>
                        <a:spcBef>
                          <a:spcPts val="0"/>
                        </a:spcBef>
                        <a:spcAft>
                          <a:spcPts val="0"/>
                        </a:spcAft>
                        <a:buClrTx/>
                        <a:buSzTx/>
                        <a:buFontTx/>
                        <a:buNone/>
                        <a:tabLst/>
                        <a:defRPr/>
                      </a:pPr>
                      <a:r>
                        <a:rPr kumimoji="0" lang="en-US" sz="2800" b="1" u="none" strike="noStrike" kern="1200" cap="none" spc="0" normalizeH="0" baseline="0" noProof="0" dirty="0">
                          <a:ln>
                            <a:noFill/>
                          </a:ln>
                          <a:solidFill>
                            <a:srgbClr val="FF00FF"/>
                          </a:solidFill>
                          <a:effectLst/>
                          <a:uLnTx/>
                          <a:uFillTx/>
                        </a:rPr>
                        <a:t>√</a:t>
                      </a:r>
                    </a:p>
                  </a:txBody>
                  <a:tcPr marL="68580" marR="68580" marT="34290" marB="34290"/>
                </a:tc>
                <a:tc>
                  <a:txBody>
                    <a:bodyPr/>
                    <a:lstStyle/>
                    <a:p>
                      <a:pPr>
                        <a:lnSpc>
                          <a:spcPct val="150000"/>
                        </a:lnSpc>
                      </a:pPr>
                      <a:r>
                        <a:rPr lang="en-US" sz="2000" b="1" dirty="0"/>
                        <a:t>35,000</a:t>
                      </a:r>
                    </a:p>
                  </a:txBody>
                  <a:tcPr marL="68580" marR="68580" marT="34290" marB="34290"/>
                </a:tc>
                <a:tc>
                  <a:txBody>
                    <a:bodyPr/>
                    <a:lstStyle/>
                    <a:p>
                      <a:pPr marL="0" algn="ctr" defTabSz="931095" rtl="0" eaLnBrk="1" latinLnBrk="0" hangingPunct="1">
                        <a:lnSpc>
                          <a:spcPct val="150000"/>
                        </a:lnSpc>
                      </a:pPr>
                      <a:r>
                        <a:rPr lang="en-US" sz="2000" b="1" kern="1200" dirty="0"/>
                        <a:t>60</a:t>
                      </a:r>
                      <a:endParaRPr lang="en-US" sz="2000" b="1" kern="1200" dirty="0">
                        <a:solidFill>
                          <a:schemeClr val="dk1"/>
                        </a:solidFill>
                        <a:latin typeface="+mn-lt"/>
                        <a:ea typeface="+mn-ea"/>
                        <a:cs typeface="+mn-cs"/>
                      </a:endParaRPr>
                    </a:p>
                  </a:txBody>
                  <a:tcPr marL="68580" marR="68580" marT="34290" marB="34290"/>
                </a:tc>
                <a:tc>
                  <a:txBody>
                    <a:bodyPr/>
                    <a:lstStyle/>
                    <a:p>
                      <a:pPr marL="0" marR="0" lvl="0" indent="0" algn="ctr" defTabSz="931095" rtl="0" eaLnBrk="1" fontAlgn="auto" latinLnBrk="0" hangingPunct="1">
                        <a:lnSpc>
                          <a:spcPct val="150000"/>
                        </a:lnSpc>
                        <a:spcBef>
                          <a:spcPts val="0"/>
                        </a:spcBef>
                        <a:spcAft>
                          <a:spcPts val="0"/>
                        </a:spcAft>
                        <a:buClrTx/>
                        <a:buSzTx/>
                        <a:buFontTx/>
                        <a:buNone/>
                        <a:tabLst/>
                        <a:defRPr/>
                      </a:pPr>
                      <a:r>
                        <a:rPr lang="en-US" sz="2800" b="1" kern="1200" dirty="0">
                          <a:solidFill>
                            <a:schemeClr val="tx1"/>
                          </a:solidFill>
                          <a:latin typeface="+mn-lt"/>
                          <a:ea typeface="+mn-ea"/>
                          <a:cs typeface="+mn-cs"/>
                        </a:rPr>
                        <a:t>-</a:t>
                      </a:r>
                    </a:p>
                  </a:txBody>
                  <a:tcPr marL="68580" marR="68580" marT="34290" marB="34290"/>
                </a:tc>
                <a:extLst>
                  <a:ext uri="{0D108BD9-81ED-4DB2-BD59-A6C34878D82A}">
                    <a16:rowId xmlns:a16="http://schemas.microsoft.com/office/drawing/2014/main" val="10004"/>
                  </a:ext>
                </a:extLst>
              </a:tr>
              <a:tr h="669912">
                <a:tc>
                  <a:txBody>
                    <a:bodyPr/>
                    <a:lstStyle/>
                    <a:p>
                      <a:endParaRPr lang="en-US" sz="900"/>
                    </a:p>
                  </a:txBody>
                  <a:tcPr marL="68580" marR="68580" marT="34290" marB="34290"/>
                </a:tc>
                <a:tc>
                  <a:txBody>
                    <a:bodyPr/>
                    <a:lstStyle/>
                    <a:p>
                      <a:pPr algn="ctr">
                        <a:lnSpc>
                          <a:spcPct val="100000"/>
                        </a:lnSpc>
                      </a:pPr>
                      <a:r>
                        <a:rPr lang="en-US" sz="2000" b="1" dirty="0">
                          <a:solidFill>
                            <a:srgbClr val="2437AC"/>
                          </a:solidFill>
                        </a:rPr>
                        <a:t>Bangladesh </a:t>
                      </a:r>
                    </a:p>
                    <a:p>
                      <a:pPr algn="ctr">
                        <a:lnSpc>
                          <a:spcPct val="100000"/>
                        </a:lnSpc>
                      </a:pPr>
                      <a:r>
                        <a:rPr lang="en-US" sz="2000" b="1" dirty="0">
                          <a:solidFill>
                            <a:srgbClr val="2437AC"/>
                          </a:solidFill>
                        </a:rPr>
                        <a:t>(2011)</a:t>
                      </a:r>
                    </a:p>
                  </a:txBody>
                  <a:tcPr marL="68580" marR="68580" marT="34290" marB="34290"/>
                </a:tc>
                <a:tc>
                  <a:txBody>
                    <a:bodyPr/>
                    <a:lstStyle/>
                    <a:p>
                      <a:pPr algn="ctr">
                        <a:lnSpc>
                          <a:spcPct val="150000"/>
                        </a:lnSpc>
                      </a:pPr>
                      <a:r>
                        <a:rPr lang="en-US" sz="2000" b="1" dirty="0"/>
                        <a:t>161.7</a:t>
                      </a:r>
                    </a:p>
                  </a:txBody>
                  <a:tcPr marL="68580" marR="68580" marT="34290" marB="34290"/>
                </a:tc>
                <a:tc>
                  <a:txBody>
                    <a:bodyPr/>
                    <a:lstStyle/>
                    <a:p>
                      <a:pPr algn="ctr">
                        <a:lnSpc>
                          <a:spcPct val="150000"/>
                        </a:lnSpc>
                      </a:pPr>
                      <a:r>
                        <a:rPr lang="en-US" altLang="en-US" sz="2000" b="1" dirty="0"/>
                        <a:t>0.15</a:t>
                      </a:r>
                      <a:endParaRPr lang="en-US" sz="2000" b="1" dirty="0"/>
                    </a:p>
                  </a:txBody>
                  <a:tcPr marL="68580" marR="68580" marT="34290" marB="34290"/>
                </a:tc>
                <a:tc>
                  <a:txBody>
                    <a:bodyPr/>
                    <a:lstStyle/>
                    <a:p>
                      <a:pPr algn="ctr">
                        <a:lnSpc>
                          <a:spcPct val="150000"/>
                        </a:lnSpc>
                      </a:pPr>
                      <a:r>
                        <a:rPr lang="en-US" sz="2000" b="1" dirty="0"/>
                        <a:t>58.8</a:t>
                      </a:r>
                    </a:p>
                  </a:txBody>
                  <a:tcPr marL="68580" marR="68580" marT="34290" marB="34290"/>
                </a:tc>
                <a:tc>
                  <a:txBody>
                    <a:bodyPr/>
                    <a:lstStyle/>
                    <a:p>
                      <a:pPr marL="0" marR="0" indent="0" algn="ctr" defTabSz="931095" rtl="0" eaLnBrk="1" fontAlgn="auto" latinLnBrk="0" hangingPunct="1">
                        <a:lnSpc>
                          <a:spcPct val="150000"/>
                        </a:lnSpc>
                        <a:spcBef>
                          <a:spcPts val="0"/>
                        </a:spcBef>
                        <a:spcAft>
                          <a:spcPts val="0"/>
                        </a:spcAft>
                        <a:buClrTx/>
                        <a:buSzTx/>
                        <a:buFontTx/>
                        <a:buNone/>
                        <a:tabLst/>
                        <a:defRPr/>
                      </a:pPr>
                      <a:r>
                        <a:rPr lang="en-US" sz="2800" b="1" kern="1200" dirty="0">
                          <a:solidFill>
                            <a:schemeClr val="tx1"/>
                          </a:solidFill>
                          <a:latin typeface="+mn-lt"/>
                          <a:ea typeface="+mn-ea"/>
                          <a:cs typeface="+mn-cs"/>
                        </a:rPr>
                        <a:t>-</a:t>
                      </a:r>
                    </a:p>
                  </a:txBody>
                  <a:tcPr marL="68580" marR="68580" marT="34290" marB="34290"/>
                </a:tc>
                <a:tc>
                  <a:txBody>
                    <a:bodyPr/>
                    <a:lstStyle/>
                    <a:p>
                      <a:pPr marL="0" marR="0" indent="0" algn="ctr" defTabSz="931095" rtl="0" eaLnBrk="1" fontAlgn="auto" latinLnBrk="0" hangingPunct="1">
                        <a:lnSpc>
                          <a:spcPct val="150000"/>
                        </a:lnSpc>
                        <a:spcBef>
                          <a:spcPts val="0"/>
                        </a:spcBef>
                        <a:spcAft>
                          <a:spcPts val="0"/>
                        </a:spcAft>
                        <a:buClrTx/>
                        <a:buSzTx/>
                        <a:buFontTx/>
                        <a:buNone/>
                        <a:tabLst/>
                        <a:defRPr/>
                      </a:pPr>
                      <a:r>
                        <a:rPr lang="en-US" sz="2800" b="1" kern="1200" dirty="0"/>
                        <a:t>-</a:t>
                      </a:r>
                      <a:endParaRPr lang="en-US" sz="2800" b="1" kern="1200" dirty="0">
                        <a:solidFill>
                          <a:srgbClr val="4476B2"/>
                        </a:solidFill>
                        <a:latin typeface="+mn-lt"/>
                        <a:ea typeface="+mn-ea"/>
                        <a:cs typeface="+mn-cs"/>
                      </a:endParaRPr>
                    </a:p>
                  </a:txBody>
                  <a:tcPr marL="68580" marR="68580" marT="34290" marB="34290"/>
                </a:tc>
                <a:tc>
                  <a:txBody>
                    <a:bodyPr/>
                    <a:lstStyle/>
                    <a:p>
                      <a:pPr marL="0" marR="0" indent="0" algn="ctr" defTabSz="931095" rtl="0" eaLnBrk="1" fontAlgn="auto" latinLnBrk="0" hangingPunct="1">
                        <a:lnSpc>
                          <a:spcPct val="150000"/>
                        </a:lnSpc>
                        <a:spcBef>
                          <a:spcPts val="0"/>
                        </a:spcBef>
                        <a:spcAft>
                          <a:spcPts val="0"/>
                        </a:spcAft>
                        <a:buClrTx/>
                        <a:buSzTx/>
                        <a:buFontTx/>
                        <a:buNone/>
                        <a:tabLst/>
                        <a:defRPr/>
                      </a:pPr>
                      <a:r>
                        <a:rPr lang="en-US" sz="2800" b="1" kern="1200" dirty="0">
                          <a:solidFill>
                            <a:srgbClr val="FF0000"/>
                          </a:solidFill>
                        </a:rPr>
                        <a:t>√</a:t>
                      </a:r>
                    </a:p>
                  </a:txBody>
                  <a:tcPr marL="68580" marR="68580" marT="34290" marB="34290"/>
                </a:tc>
                <a:tc>
                  <a:txBody>
                    <a:bodyPr/>
                    <a:lstStyle/>
                    <a:p>
                      <a:pPr marL="0" marR="0" lvl="0" indent="0" algn="ctr" defTabSz="931095" rtl="0" eaLnBrk="1" fontAlgn="auto" latinLnBrk="0" hangingPunct="1">
                        <a:lnSpc>
                          <a:spcPct val="150000"/>
                        </a:lnSpc>
                        <a:spcBef>
                          <a:spcPts val="0"/>
                        </a:spcBef>
                        <a:spcAft>
                          <a:spcPts val="0"/>
                        </a:spcAft>
                        <a:buClrTx/>
                        <a:buSzTx/>
                        <a:buFontTx/>
                        <a:buNone/>
                        <a:tabLst/>
                        <a:defRPr/>
                      </a:pPr>
                      <a:r>
                        <a:rPr kumimoji="0" lang="en-US" sz="2800" b="1" u="none" strike="noStrike" kern="1200" cap="none" spc="0" normalizeH="0" baseline="0" noProof="0" dirty="0">
                          <a:ln>
                            <a:noFill/>
                          </a:ln>
                          <a:solidFill>
                            <a:srgbClr val="FF00FF"/>
                          </a:solidFill>
                          <a:effectLst/>
                          <a:uLnTx/>
                          <a:uFillTx/>
                        </a:rPr>
                        <a:t>√</a:t>
                      </a:r>
                    </a:p>
                  </a:txBody>
                  <a:tcPr marL="68580" marR="68580" marT="34290" marB="34290"/>
                </a:tc>
                <a:tc>
                  <a:txBody>
                    <a:bodyPr/>
                    <a:lstStyle/>
                    <a:p>
                      <a:pPr algn="ctr">
                        <a:lnSpc>
                          <a:spcPct val="150000"/>
                        </a:lnSpc>
                      </a:pPr>
                      <a:r>
                        <a:rPr lang="en-US" sz="2000" b="1" dirty="0"/>
                        <a:t>-</a:t>
                      </a:r>
                    </a:p>
                  </a:txBody>
                  <a:tcPr marL="68580" marR="68580" marT="34290" marB="34290"/>
                </a:tc>
                <a:tc>
                  <a:txBody>
                    <a:bodyPr/>
                    <a:lstStyle/>
                    <a:p>
                      <a:pPr marL="0" algn="ctr" defTabSz="931095" rtl="0" eaLnBrk="1" latinLnBrk="0" hangingPunct="1">
                        <a:lnSpc>
                          <a:spcPct val="150000"/>
                        </a:lnSpc>
                      </a:pPr>
                      <a:r>
                        <a:rPr lang="en-US" sz="2000" b="1" kern="1200" dirty="0"/>
                        <a:t>15 </a:t>
                      </a:r>
                    </a:p>
                  </a:txBody>
                  <a:tcPr marL="68580" marR="68580" marT="34290" marB="34290"/>
                </a:tc>
                <a:tc>
                  <a:txBody>
                    <a:bodyPr/>
                    <a:lstStyle/>
                    <a:p>
                      <a:pPr marL="0" marR="0" lvl="0" indent="0" algn="ctr" defTabSz="931095" rtl="0" eaLnBrk="1" fontAlgn="auto" latinLnBrk="0" hangingPunct="1">
                        <a:lnSpc>
                          <a:spcPct val="150000"/>
                        </a:lnSpc>
                        <a:spcBef>
                          <a:spcPts val="0"/>
                        </a:spcBef>
                        <a:spcAft>
                          <a:spcPts val="0"/>
                        </a:spcAft>
                        <a:buClrTx/>
                        <a:buSzTx/>
                        <a:buFontTx/>
                        <a:buNone/>
                        <a:tabLst/>
                        <a:defRPr/>
                      </a:pPr>
                      <a:r>
                        <a:rPr lang="en-US" sz="2800" b="1" kern="1200" dirty="0">
                          <a:solidFill>
                            <a:schemeClr val="tx1"/>
                          </a:solidFill>
                          <a:latin typeface="+mn-lt"/>
                          <a:ea typeface="+mn-ea"/>
                          <a:cs typeface="+mn-cs"/>
                        </a:rPr>
                        <a:t>-</a:t>
                      </a:r>
                    </a:p>
                  </a:txBody>
                  <a:tcPr marL="68580" marR="68580" marT="34290" marB="34290"/>
                </a:tc>
                <a:extLst>
                  <a:ext uri="{0D108BD9-81ED-4DB2-BD59-A6C34878D82A}">
                    <a16:rowId xmlns:a16="http://schemas.microsoft.com/office/drawing/2014/main" val="10005"/>
                  </a:ext>
                </a:extLst>
              </a:tr>
              <a:tr h="1128972">
                <a:tc>
                  <a:txBody>
                    <a:bodyPr/>
                    <a:lstStyle/>
                    <a:p>
                      <a:endParaRPr lang="en-US" sz="900" dirty="0"/>
                    </a:p>
                  </a:txBody>
                  <a:tcPr marL="68580" marR="68580" marT="34290" marB="34290"/>
                </a:tc>
                <a:tc>
                  <a:txBody>
                    <a:bodyPr/>
                    <a:lstStyle/>
                    <a:p>
                      <a:pPr algn="ctr">
                        <a:lnSpc>
                          <a:spcPct val="100000"/>
                        </a:lnSpc>
                      </a:pPr>
                      <a:r>
                        <a:rPr lang="en-US" sz="2000" b="1" dirty="0">
                          <a:solidFill>
                            <a:srgbClr val="2437AC"/>
                          </a:solidFill>
                        </a:rPr>
                        <a:t>Australia</a:t>
                      </a:r>
                    </a:p>
                    <a:p>
                      <a:pPr algn="ctr">
                        <a:lnSpc>
                          <a:spcPct val="100000"/>
                        </a:lnSpc>
                      </a:pPr>
                      <a:r>
                        <a:rPr lang="en-US" sz="2000" b="1" dirty="0">
                          <a:solidFill>
                            <a:srgbClr val="2437AC"/>
                          </a:solidFill>
                        </a:rPr>
                        <a:t>(2016)</a:t>
                      </a:r>
                    </a:p>
                  </a:txBody>
                  <a:tcPr marL="68580" marR="68580" marT="34290" marB="34290"/>
                </a:tc>
                <a:tc>
                  <a:txBody>
                    <a:bodyPr/>
                    <a:lstStyle/>
                    <a:p>
                      <a:pPr algn="ctr">
                        <a:lnSpc>
                          <a:spcPct val="150000"/>
                        </a:lnSpc>
                      </a:pPr>
                      <a:r>
                        <a:rPr lang="en-US" sz="2000" b="1" dirty="0"/>
                        <a:t>23.4</a:t>
                      </a:r>
                    </a:p>
                  </a:txBody>
                  <a:tcPr marL="68580" marR="68580" marT="34290" marB="34290"/>
                </a:tc>
                <a:tc>
                  <a:txBody>
                    <a:bodyPr/>
                    <a:lstStyle/>
                    <a:p>
                      <a:pPr algn="ctr">
                        <a:lnSpc>
                          <a:spcPct val="150000"/>
                        </a:lnSpc>
                      </a:pPr>
                      <a:r>
                        <a:rPr lang="en-US" altLang="en-US" sz="2000" b="1" dirty="0"/>
                        <a:t>7.69</a:t>
                      </a:r>
                      <a:endParaRPr lang="en-US" sz="2000" b="1" dirty="0"/>
                    </a:p>
                  </a:txBody>
                  <a:tcPr marL="68580" marR="68580" marT="34290" marB="34290"/>
                </a:tc>
                <a:tc>
                  <a:txBody>
                    <a:bodyPr/>
                    <a:lstStyle/>
                    <a:p>
                      <a:pPr marL="0" marR="0" lvl="2" indent="0" algn="ctr" defTabSz="931095" rtl="0" eaLnBrk="1" fontAlgn="auto" latinLnBrk="0" hangingPunct="1">
                        <a:lnSpc>
                          <a:spcPct val="150000"/>
                        </a:lnSpc>
                        <a:spcBef>
                          <a:spcPts val="0"/>
                        </a:spcBef>
                        <a:spcAft>
                          <a:spcPts val="0"/>
                        </a:spcAft>
                        <a:buClrTx/>
                        <a:buSzTx/>
                        <a:buFontTx/>
                        <a:buNone/>
                        <a:tabLst/>
                        <a:defRPr/>
                      </a:pPr>
                      <a:r>
                        <a:rPr lang="en-US" sz="2000" b="1" kern="1200" dirty="0"/>
                        <a:t>99.0</a:t>
                      </a:r>
                      <a:endParaRPr lang="en-US" sz="2000" b="1" dirty="0"/>
                    </a:p>
                  </a:txBody>
                  <a:tcPr marL="68580" marR="68580" marT="34290" marB="34290"/>
                </a:tc>
                <a:tc>
                  <a:txBody>
                    <a:bodyPr/>
                    <a:lstStyle/>
                    <a:p>
                      <a:pPr algn="ctr">
                        <a:lnSpc>
                          <a:spcPct val="150000"/>
                        </a:lnSpc>
                      </a:pPr>
                      <a:r>
                        <a:rPr lang="en-US" sz="2800" b="1" dirty="0">
                          <a:solidFill>
                            <a:srgbClr val="26864D"/>
                          </a:solidFill>
                        </a:rPr>
                        <a:t>√</a:t>
                      </a:r>
                    </a:p>
                  </a:txBody>
                  <a:tcPr marL="68580" marR="68580" marT="34290" marB="34290"/>
                </a:tc>
                <a:tc>
                  <a:txBody>
                    <a:bodyPr/>
                    <a:lstStyle/>
                    <a:p>
                      <a:pPr marL="0" marR="0" indent="0" algn="ctr" defTabSz="931095" rtl="0" eaLnBrk="1" fontAlgn="auto" latinLnBrk="0" hangingPunct="1">
                        <a:lnSpc>
                          <a:spcPct val="150000"/>
                        </a:lnSpc>
                        <a:spcBef>
                          <a:spcPts val="0"/>
                        </a:spcBef>
                        <a:spcAft>
                          <a:spcPts val="0"/>
                        </a:spcAft>
                        <a:buClrTx/>
                        <a:buSzTx/>
                        <a:buFontTx/>
                        <a:buNone/>
                        <a:tabLst/>
                        <a:defRPr/>
                      </a:pPr>
                      <a:r>
                        <a:rPr lang="en-US" sz="2800" b="1" kern="1200" dirty="0">
                          <a:solidFill>
                            <a:srgbClr val="4476B2"/>
                          </a:solidFill>
                        </a:rPr>
                        <a:t>√</a:t>
                      </a:r>
                      <a:endParaRPr lang="en-US" sz="2800" b="1" kern="1200" dirty="0">
                        <a:solidFill>
                          <a:srgbClr val="4476B2"/>
                        </a:solidFill>
                        <a:latin typeface="+mn-lt"/>
                        <a:ea typeface="+mn-ea"/>
                        <a:cs typeface="+mn-cs"/>
                      </a:endParaRPr>
                    </a:p>
                  </a:txBody>
                  <a:tcPr marL="68580" marR="68580" marT="34290" marB="34290"/>
                </a:tc>
                <a:tc>
                  <a:txBody>
                    <a:bodyPr/>
                    <a:lstStyle/>
                    <a:p>
                      <a:pPr marL="0" marR="0" indent="0" algn="ctr" defTabSz="931095" rtl="0" eaLnBrk="1" fontAlgn="auto" latinLnBrk="0" hangingPunct="1">
                        <a:lnSpc>
                          <a:spcPct val="150000"/>
                        </a:lnSpc>
                        <a:spcBef>
                          <a:spcPts val="0"/>
                        </a:spcBef>
                        <a:spcAft>
                          <a:spcPts val="0"/>
                        </a:spcAft>
                        <a:buClrTx/>
                        <a:buSzTx/>
                        <a:buFontTx/>
                        <a:buNone/>
                        <a:tabLst/>
                        <a:defRPr/>
                      </a:pPr>
                      <a:r>
                        <a:rPr lang="en-US" sz="2800" b="1" kern="1200" dirty="0"/>
                        <a:t>-</a:t>
                      </a:r>
                      <a:endParaRPr lang="en-US" sz="2800" b="1" kern="1200" dirty="0">
                        <a:solidFill>
                          <a:srgbClr val="FF0000"/>
                        </a:solidFill>
                        <a:latin typeface="+mn-lt"/>
                        <a:ea typeface="+mn-ea"/>
                        <a:cs typeface="+mn-cs"/>
                      </a:endParaRPr>
                    </a:p>
                  </a:txBody>
                  <a:tcPr marL="68580" marR="68580" marT="34290" marB="34290"/>
                </a:tc>
                <a:tc>
                  <a:txBody>
                    <a:bodyPr/>
                    <a:lstStyle/>
                    <a:p>
                      <a:pPr marL="0" marR="0" lvl="0" indent="0" algn="ctr" defTabSz="931095" rtl="0" eaLnBrk="1" fontAlgn="auto" latinLnBrk="0" hangingPunct="1">
                        <a:lnSpc>
                          <a:spcPct val="150000"/>
                        </a:lnSpc>
                        <a:spcBef>
                          <a:spcPts val="0"/>
                        </a:spcBef>
                        <a:spcAft>
                          <a:spcPts val="0"/>
                        </a:spcAft>
                        <a:buClrTx/>
                        <a:buSzTx/>
                        <a:buFontTx/>
                        <a:buNone/>
                        <a:tabLst/>
                        <a:defRPr/>
                      </a:pPr>
                      <a:r>
                        <a:rPr lang="en-US" sz="2800" b="1" kern="1200" dirty="0">
                          <a:solidFill>
                            <a:schemeClr val="tx1"/>
                          </a:solidFill>
                          <a:latin typeface="+mn-lt"/>
                          <a:ea typeface="+mn-ea"/>
                          <a:cs typeface="+mn-cs"/>
                        </a:rPr>
                        <a:t>-</a:t>
                      </a:r>
                      <a:endParaRPr lang="en-US" sz="2800" b="1" kern="1200" noProof="0" dirty="0">
                        <a:solidFill>
                          <a:schemeClr val="tx1"/>
                        </a:solidFill>
                        <a:latin typeface="+mn-lt"/>
                        <a:ea typeface="+mn-ea"/>
                        <a:cs typeface="+mn-cs"/>
                      </a:endParaRPr>
                    </a:p>
                  </a:txBody>
                  <a:tcPr marL="68580" marR="68580" marT="34290" marB="34290"/>
                </a:tc>
                <a:tc>
                  <a:txBody>
                    <a:bodyPr/>
                    <a:lstStyle/>
                    <a:p>
                      <a:pPr marL="0" algn="ctr" defTabSz="931095" rtl="0" eaLnBrk="1" latinLnBrk="0" hangingPunct="1">
                        <a:lnSpc>
                          <a:spcPct val="150000"/>
                        </a:lnSpc>
                      </a:pPr>
                      <a:r>
                        <a:rPr lang="en-US" sz="2000" b="1" kern="1200" dirty="0"/>
                        <a:t>-</a:t>
                      </a:r>
                      <a:endParaRPr lang="en-US" sz="2000" b="1" kern="1200" dirty="0">
                        <a:solidFill>
                          <a:schemeClr val="dk1"/>
                        </a:solidFill>
                        <a:latin typeface="+mn-lt"/>
                        <a:ea typeface="+mn-ea"/>
                        <a:cs typeface="+mn-cs"/>
                      </a:endParaRPr>
                    </a:p>
                  </a:txBody>
                  <a:tcPr marL="68580" marR="68580" marT="34290" marB="34290"/>
                </a:tc>
                <a:tc>
                  <a:txBody>
                    <a:bodyPr/>
                    <a:lstStyle/>
                    <a:p>
                      <a:pPr marL="0" marR="0" indent="0" algn="ctr" defTabSz="931095" rtl="0" eaLnBrk="1" fontAlgn="auto" latinLnBrk="0" hangingPunct="1">
                        <a:lnSpc>
                          <a:spcPct val="150000"/>
                        </a:lnSpc>
                        <a:spcBef>
                          <a:spcPts val="0"/>
                        </a:spcBef>
                        <a:spcAft>
                          <a:spcPts val="0"/>
                        </a:spcAft>
                        <a:buClrTx/>
                        <a:buSzTx/>
                        <a:buFontTx/>
                        <a:buNone/>
                        <a:tabLst/>
                        <a:defRPr/>
                      </a:pPr>
                      <a:r>
                        <a:rPr lang="en-US" sz="2000" b="1" kern="1200" dirty="0"/>
                        <a:t>45</a:t>
                      </a:r>
                      <a:endParaRPr lang="en-US" sz="2000" b="1" kern="1200" dirty="0">
                        <a:solidFill>
                          <a:schemeClr val="dk1"/>
                        </a:solidFill>
                        <a:latin typeface="+mn-lt"/>
                        <a:ea typeface="+mn-ea"/>
                        <a:cs typeface="+mn-cs"/>
                      </a:endParaRPr>
                    </a:p>
                  </a:txBody>
                  <a:tcPr marL="68580" marR="68580" marT="34290" marB="34290"/>
                </a:tc>
                <a:tc>
                  <a:txBody>
                    <a:bodyPr/>
                    <a:lstStyle/>
                    <a:p>
                      <a:pPr marL="0" marR="0" lvl="0" indent="0" algn="ctr" defTabSz="931095" rtl="0" eaLnBrk="1" fontAlgn="auto" latinLnBrk="0" hangingPunct="1">
                        <a:lnSpc>
                          <a:spcPct val="150000"/>
                        </a:lnSpc>
                        <a:spcBef>
                          <a:spcPts val="0"/>
                        </a:spcBef>
                        <a:spcAft>
                          <a:spcPts val="0"/>
                        </a:spcAft>
                        <a:buClrTx/>
                        <a:buSzTx/>
                        <a:buFontTx/>
                        <a:buNone/>
                        <a:tabLst/>
                        <a:defRPr/>
                      </a:pPr>
                      <a:r>
                        <a:rPr kumimoji="0" lang="en-US" sz="2800" b="1" u="none" strike="noStrike" kern="1200" cap="none" spc="0" normalizeH="0" baseline="0" noProof="0" dirty="0">
                          <a:ln>
                            <a:noFill/>
                          </a:ln>
                          <a:solidFill>
                            <a:srgbClr val="7030A0"/>
                          </a:solidFill>
                          <a:effectLst/>
                          <a:uLnTx/>
                          <a:uFillTx/>
                          <a:hlinkClick r:id="rId5" action="ppaction://hlinksldjump"/>
                        </a:rPr>
                        <a:t>√</a:t>
                      </a:r>
                      <a:endParaRPr kumimoji="0" lang="en-US" sz="2800" b="1" i="0" u="none" strike="noStrike" kern="1200" cap="none" spc="0" normalizeH="0" baseline="0" noProof="0" dirty="0">
                        <a:ln>
                          <a:noFill/>
                        </a:ln>
                        <a:solidFill>
                          <a:srgbClr val="7030A0"/>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10006"/>
                  </a:ext>
                </a:extLst>
              </a:tr>
            </a:tbl>
          </a:graphicData>
        </a:graphic>
      </p:graphicFrame>
      <p:pic>
        <p:nvPicPr>
          <p:cNvPr id="10" name="Picture 9" descr="IRAN">
            <a:extLst>
              <a:ext uri="{FF2B5EF4-FFF2-40B4-BE49-F238E27FC236}">
                <a16:creationId xmlns:a16="http://schemas.microsoft.com/office/drawing/2014/main" id="{CEA84750-FDCA-4A32-8663-12173B3AB1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010" y="2489857"/>
            <a:ext cx="520424" cy="43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E:\PBS-Office-Work\Census-work\Presentations\Final_Presentation\Turkey.png">
            <a:extLst>
              <a:ext uri="{FF2B5EF4-FFF2-40B4-BE49-F238E27FC236}">
                <a16:creationId xmlns:a16="http://schemas.microsoft.com/office/drawing/2014/main" id="{01EAAF8E-E0B5-42BF-88E5-0456FC2644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6634" y="3392465"/>
            <a:ext cx="5588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le:Flag-map of Egypt.svg - Wikimedia Commons | Egypt, Egypt map, Egypt  flag">
            <a:extLst>
              <a:ext uri="{FF2B5EF4-FFF2-40B4-BE49-F238E27FC236}">
                <a16:creationId xmlns:a16="http://schemas.microsoft.com/office/drawing/2014/main" id="{31B3619D-9DDD-4665-9733-EC7139A5D63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863" y="4388154"/>
            <a:ext cx="458717" cy="304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Flag Map of Bangladesh | Free Vector Maps | Map vector, Bangladesh flag,  Vector free">
            <a:extLst>
              <a:ext uri="{FF2B5EF4-FFF2-40B4-BE49-F238E27FC236}">
                <a16:creationId xmlns:a16="http://schemas.microsoft.com/office/drawing/2014/main" id="{25D5E5D9-F9FE-4B57-96CB-BF48E4C0A41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7420" y="5135098"/>
            <a:ext cx="493299" cy="3976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lag Map of Australia | Free Vector Maps | Australia map, Map vector, Australia  flag">
            <a:extLst>
              <a:ext uri="{FF2B5EF4-FFF2-40B4-BE49-F238E27FC236}">
                <a16:creationId xmlns:a16="http://schemas.microsoft.com/office/drawing/2014/main" id="{D2C3D671-A870-4629-AC45-5FCE5AB7D2A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6764" y="5936041"/>
            <a:ext cx="481012" cy="36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8797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20474"/>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pPr lvl="0"/>
            <a:endParaRPr lang="en-GB" sz="28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472767" y="187822"/>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TextBox 7"/>
          <p:cNvSpPr txBox="1"/>
          <p:nvPr/>
        </p:nvSpPr>
        <p:spPr>
          <a:xfrm>
            <a:off x="152400" y="191196"/>
            <a:ext cx="10058400" cy="461665"/>
          </a:xfrm>
          <a:prstGeom prst="rect">
            <a:avLst/>
          </a:prstGeom>
          <a:noFill/>
        </p:spPr>
        <p:txBody>
          <a:bodyPr wrap="square" rtlCol="0">
            <a:spAutoFit/>
          </a:bodyPr>
          <a:lstStyle/>
          <a:p>
            <a:r>
              <a:rPr lang="en-US" sz="2400" b="1" dirty="0">
                <a:solidFill>
                  <a:schemeClr val="lt1"/>
                </a:solidFill>
              </a:rPr>
              <a:t>DIGITAL LIMITATIONS -- 6TH POPULATION AND HOUSING CENSUS</a:t>
            </a:r>
          </a:p>
        </p:txBody>
      </p:sp>
      <p:sp>
        <p:nvSpPr>
          <p:cNvPr id="3" name="Footer Placeholder 2">
            <a:extLst>
              <a:ext uri="{FF2B5EF4-FFF2-40B4-BE49-F238E27FC236}">
                <a16:creationId xmlns:a16="http://schemas.microsoft.com/office/drawing/2014/main" id="{BAE4E3B0-559E-46BF-A93C-D0A9024BF9D9}"/>
              </a:ext>
            </a:extLst>
          </p:cNvPr>
          <p:cNvSpPr>
            <a:spLocks noGrp="1"/>
          </p:cNvSpPr>
          <p:nvPr>
            <p:ph type="ftr" sz="quarter" idx="11"/>
          </p:nvPr>
        </p:nvSpPr>
        <p:spPr>
          <a:xfrm>
            <a:off x="4165600" y="6477000"/>
            <a:ext cx="3860800" cy="365125"/>
          </a:xfrm>
        </p:spPr>
        <p:txBody>
          <a:bodyPr/>
          <a:lstStyle/>
          <a:p>
            <a:r>
              <a:rPr lang="en-US" dirty="0"/>
              <a:t>Pakistan Bureau of Statistics (PBS)</a:t>
            </a:r>
          </a:p>
        </p:txBody>
      </p:sp>
      <p:pic>
        <p:nvPicPr>
          <p:cNvPr id="10" name="Picture 9">
            <a:extLst>
              <a:ext uri="{FF2B5EF4-FFF2-40B4-BE49-F238E27FC236}">
                <a16:creationId xmlns:a16="http://schemas.microsoft.com/office/drawing/2014/main" id="{16F4E69B-FEB2-46A9-B37A-DDC0C4B3E3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182" y="1026023"/>
            <a:ext cx="11752018" cy="5330334"/>
          </a:xfrm>
          <a:prstGeom prst="rect">
            <a:avLst/>
          </a:prstGeom>
        </p:spPr>
      </p:pic>
    </p:spTree>
    <p:extLst>
      <p:ext uri="{BB962C8B-B14F-4D97-AF65-F5344CB8AC3E}">
        <p14:creationId xmlns:p14="http://schemas.microsoft.com/office/powerpoint/2010/main" val="287921287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20474"/>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pPr lvl="0"/>
            <a:endParaRPr lang="en-GB" sz="28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15535" y="115688"/>
            <a:ext cx="524066" cy="670852"/>
          </a:xfrm>
          <a:prstGeom prst="rect">
            <a:avLst/>
          </a:prstGeom>
        </p:spPr>
      </p:pic>
      <p:sp>
        <p:nvSpPr>
          <p:cNvPr id="7" name="Slide Number Placeholder 6"/>
          <p:cNvSpPr>
            <a:spLocks noGrp="1"/>
          </p:cNvSpPr>
          <p:nvPr>
            <p:ph type="sldNum" sz="quarter" idx="12"/>
          </p:nvPr>
        </p:nvSpPr>
        <p:spPr>
          <a:xfrm>
            <a:off x="9339997" y="6497054"/>
            <a:ext cx="2844800" cy="365125"/>
          </a:xfrm>
        </p:spPr>
        <p:txBody>
          <a:bodyPr/>
          <a:lstStyle/>
          <a:p>
            <a:fld id="{B6F15528-21DE-4FAA-801E-634DDDAF4B2B}" type="slidenum">
              <a:rPr lang="en-US" smtClean="0"/>
              <a:pPr/>
              <a:t>13</a:t>
            </a:fld>
            <a:endParaRPr lang="en-US" dirty="0"/>
          </a:p>
        </p:txBody>
      </p:sp>
      <p:sp>
        <p:nvSpPr>
          <p:cNvPr id="8" name="TextBox 7"/>
          <p:cNvSpPr txBox="1"/>
          <p:nvPr/>
        </p:nvSpPr>
        <p:spPr>
          <a:xfrm>
            <a:off x="0" y="245339"/>
            <a:ext cx="10668000" cy="461665"/>
          </a:xfrm>
          <a:prstGeom prst="rect">
            <a:avLst/>
          </a:prstGeom>
          <a:noFill/>
        </p:spPr>
        <p:txBody>
          <a:bodyPr wrap="square" rtlCol="0">
            <a:spAutoFit/>
          </a:bodyPr>
          <a:lstStyle/>
          <a:p>
            <a:r>
              <a:rPr lang="en-US" sz="2400" b="1" dirty="0">
                <a:solidFill>
                  <a:schemeClr val="bg1"/>
                </a:solidFill>
              </a:rPr>
              <a:t>MULTI-MODE DATA COLLECTION METHODS – 7</a:t>
            </a:r>
            <a:r>
              <a:rPr lang="en-US" sz="2400" b="1" baseline="30000" dirty="0">
                <a:solidFill>
                  <a:schemeClr val="bg1"/>
                </a:solidFill>
              </a:rPr>
              <a:t>TH</a:t>
            </a:r>
            <a:r>
              <a:rPr lang="en-US" sz="2400" b="1" dirty="0">
                <a:solidFill>
                  <a:schemeClr val="bg1"/>
                </a:solidFill>
              </a:rPr>
              <a:t> POPULATION &amp; HOUSING CENSUS</a:t>
            </a:r>
          </a:p>
        </p:txBody>
      </p:sp>
      <p:sp>
        <p:nvSpPr>
          <p:cNvPr id="3" name="Footer Placeholder 2">
            <a:extLst>
              <a:ext uri="{FF2B5EF4-FFF2-40B4-BE49-F238E27FC236}">
                <a16:creationId xmlns:a16="http://schemas.microsoft.com/office/drawing/2014/main" id="{BAE4E3B0-559E-46BF-A93C-D0A9024BF9D9}"/>
              </a:ext>
            </a:extLst>
          </p:cNvPr>
          <p:cNvSpPr>
            <a:spLocks noGrp="1"/>
          </p:cNvSpPr>
          <p:nvPr>
            <p:ph type="ftr" sz="quarter" idx="11"/>
          </p:nvPr>
        </p:nvSpPr>
        <p:spPr>
          <a:xfrm>
            <a:off x="4172803" y="6504296"/>
            <a:ext cx="3860800" cy="365125"/>
          </a:xfrm>
        </p:spPr>
        <p:txBody>
          <a:bodyPr/>
          <a:lstStyle/>
          <a:p>
            <a:r>
              <a:rPr lang="en-US" dirty="0"/>
              <a:t>Pakistan Bureau of Statistics (PBS)</a:t>
            </a:r>
          </a:p>
        </p:txBody>
      </p:sp>
      <p:graphicFrame>
        <p:nvGraphicFramePr>
          <p:cNvPr id="9" name="Content Placeholder 8">
            <a:extLst>
              <a:ext uri="{FF2B5EF4-FFF2-40B4-BE49-F238E27FC236}">
                <a16:creationId xmlns:a16="http://schemas.microsoft.com/office/drawing/2014/main" id="{1BCE0DCB-9D97-4F31-A801-4A51B68D1DF8}"/>
              </a:ext>
            </a:extLst>
          </p:cNvPr>
          <p:cNvGraphicFramePr>
            <a:graphicFrameLocks/>
          </p:cNvGraphicFramePr>
          <p:nvPr>
            <p:extLst>
              <p:ext uri="{D42A27DB-BD31-4B8C-83A1-F6EECF244321}">
                <p14:modId xmlns:p14="http://schemas.microsoft.com/office/powerpoint/2010/main" val="3963115808"/>
              </p:ext>
            </p:extLst>
          </p:nvPr>
        </p:nvGraphicFramePr>
        <p:xfrm>
          <a:off x="205404" y="931869"/>
          <a:ext cx="11582400" cy="5890260"/>
        </p:xfrm>
        <a:graphic>
          <a:graphicData uri="http://schemas.openxmlformats.org/drawingml/2006/table">
            <a:tbl>
              <a:tblPr firstRow="1" bandRow="1">
                <a:tableStyleId>{2D5ABB26-0587-4C30-8999-92F81FD0307C}</a:tableStyleId>
              </a:tblPr>
              <a:tblGrid>
                <a:gridCol w="684741">
                  <a:extLst>
                    <a:ext uri="{9D8B030D-6E8A-4147-A177-3AD203B41FA5}">
                      <a16:colId xmlns:a16="http://schemas.microsoft.com/office/drawing/2014/main" val="20000"/>
                    </a:ext>
                  </a:extLst>
                </a:gridCol>
                <a:gridCol w="3771785">
                  <a:extLst>
                    <a:ext uri="{9D8B030D-6E8A-4147-A177-3AD203B41FA5}">
                      <a16:colId xmlns:a16="http://schemas.microsoft.com/office/drawing/2014/main" val="20001"/>
                    </a:ext>
                  </a:extLst>
                </a:gridCol>
                <a:gridCol w="3411255">
                  <a:extLst>
                    <a:ext uri="{9D8B030D-6E8A-4147-A177-3AD203B41FA5}">
                      <a16:colId xmlns:a16="http://schemas.microsoft.com/office/drawing/2014/main" val="20002"/>
                    </a:ext>
                  </a:extLst>
                </a:gridCol>
                <a:gridCol w="3714619">
                  <a:extLst>
                    <a:ext uri="{9D8B030D-6E8A-4147-A177-3AD203B41FA5}">
                      <a16:colId xmlns:a16="http://schemas.microsoft.com/office/drawing/2014/main" val="20003"/>
                    </a:ext>
                  </a:extLst>
                </a:gridCol>
              </a:tblGrid>
              <a:tr h="305491">
                <a:tc>
                  <a:txBody>
                    <a:bodyPr/>
                    <a:lstStyle/>
                    <a:p>
                      <a:pPr marL="0" algn="ctr" defTabSz="931095" rtl="0" eaLnBrk="1" latinLnBrk="0" hangingPunct="1"/>
                      <a:r>
                        <a:rPr lang="en-US" sz="2000" b="1" kern="1200" dirty="0" err="1">
                          <a:solidFill>
                            <a:schemeClr val="tx1"/>
                          </a:solidFill>
                          <a:latin typeface="+mn-lt"/>
                          <a:ea typeface="+mn-ea"/>
                          <a:cs typeface="+mn-cs"/>
                        </a:rPr>
                        <a:t>Seq</a:t>
                      </a:r>
                      <a:r>
                        <a:rPr lang="en-US" sz="2000" b="1" kern="1200" dirty="0">
                          <a:solidFill>
                            <a:schemeClr val="tx1"/>
                          </a:solidFill>
                          <a:latin typeface="+mn-lt"/>
                          <a:ea typeface="+mn-ea"/>
                          <a:cs typeface="+mn-cs"/>
                        </a:rPr>
                        <a:t>#</a:t>
                      </a:r>
                    </a:p>
                  </a:txBody>
                  <a:tcPr marL="68580" marR="68580" marT="34290" marB="34290">
                    <a:solidFill>
                      <a:schemeClr val="bg1">
                        <a:lumMod val="75000"/>
                      </a:schemeClr>
                    </a:solidFill>
                  </a:tcPr>
                </a:tc>
                <a:tc>
                  <a:txBody>
                    <a:bodyPr/>
                    <a:lstStyle/>
                    <a:p>
                      <a:pPr marL="0" algn="ctr" defTabSz="931095" rtl="0" eaLnBrk="1" latinLnBrk="0" hangingPunct="1"/>
                      <a:r>
                        <a:rPr lang="en-US" sz="2000" b="1" kern="1200" dirty="0">
                          <a:solidFill>
                            <a:schemeClr val="tx1"/>
                          </a:solidFill>
                          <a:latin typeface="+mn-lt"/>
                          <a:ea typeface="+mn-ea"/>
                          <a:cs typeface="+mn-cs"/>
                        </a:rPr>
                        <a:t>Enumeration Methods</a:t>
                      </a:r>
                    </a:p>
                  </a:txBody>
                  <a:tcPr marL="68580" marR="68580" marT="34290" marB="34290">
                    <a:solidFill>
                      <a:schemeClr val="bg1">
                        <a:lumMod val="75000"/>
                      </a:schemeClr>
                    </a:solidFill>
                  </a:tcPr>
                </a:tc>
                <a:tc>
                  <a:txBody>
                    <a:bodyPr/>
                    <a:lstStyle/>
                    <a:p>
                      <a:pPr marL="0" algn="ctr" defTabSz="931095" rtl="0" eaLnBrk="1" latinLnBrk="0" hangingPunct="1"/>
                      <a:r>
                        <a:rPr lang="en-US" sz="2000" b="1" kern="1200" dirty="0">
                          <a:solidFill>
                            <a:schemeClr val="tx1"/>
                          </a:solidFill>
                          <a:latin typeface="+mn-lt"/>
                          <a:ea typeface="+mn-ea"/>
                          <a:cs typeface="+mn-cs"/>
                        </a:rPr>
                        <a:t>Recommendation</a:t>
                      </a:r>
                    </a:p>
                  </a:txBody>
                  <a:tcPr marL="68580" marR="68580" marT="34290" marB="34290">
                    <a:solidFill>
                      <a:schemeClr val="bg1">
                        <a:lumMod val="75000"/>
                      </a:schemeClr>
                    </a:solidFill>
                  </a:tcPr>
                </a:tc>
                <a:tc>
                  <a:txBody>
                    <a:bodyPr/>
                    <a:lstStyle/>
                    <a:p>
                      <a:pPr marL="0" algn="ctr" defTabSz="931095" rtl="0" eaLnBrk="1" latinLnBrk="0" hangingPunct="1"/>
                      <a:r>
                        <a:rPr lang="en-US" sz="2000" b="1" kern="1200" dirty="0">
                          <a:solidFill>
                            <a:schemeClr val="tx1"/>
                          </a:solidFill>
                          <a:latin typeface="+mn-lt"/>
                          <a:ea typeface="+mn-ea"/>
                          <a:cs typeface="+mn-cs"/>
                        </a:rPr>
                        <a:t> Remarks</a:t>
                      </a:r>
                    </a:p>
                  </a:txBody>
                  <a:tcPr marL="68580" marR="68580" marT="34290" marB="34290">
                    <a:solidFill>
                      <a:schemeClr val="bg1">
                        <a:lumMod val="75000"/>
                      </a:schemeClr>
                    </a:solidFill>
                  </a:tcPr>
                </a:tc>
                <a:extLst>
                  <a:ext uri="{0D108BD9-81ED-4DB2-BD59-A6C34878D82A}">
                    <a16:rowId xmlns:a16="http://schemas.microsoft.com/office/drawing/2014/main" val="10000"/>
                  </a:ext>
                </a:extLst>
              </a:tr>
              <a:tr h="904005">
                <a:tc>
                  <a:txBody>
                    <a:bodyPr/>
                    <a:lstStyle/>
                    <a:p>
                      <a:pPr algn="ctr"/>
                      <a:r>
                        <a:rPr lang="en-US" sz="2400" b="1" dirty="0">
                          <a:solidFill>
                            <a:srgbClr val="C00000"/>
                          </a:solidFill>
                        </a:rPr>
                        <a:t>1</a:t>
                      </a:r>
                    </a:p>
                  </a:txBody>
                  <a:tcPr marL="68580" marR="68580" marT="34290" marB="34290" anchor="ctr"/>
                </a:tc>
                <a:tc>
                  <a:txBody>
                    <a:bodyPr/>
                    <a:lstStyle/>
                    <a:p>
                      <a:pPr algn="l"/>
                      <a:r>
                        <a:rPr lang="en-US" sz="2000" b="1" dirty="0">
                          <a:solidFill>
                            <a:srgbClr val="C00000"/>
                          </a:solidFill>
                        </a:rPr>
                        <a:t>Internet Based Self Enumeration </a:t>
                      </a:r>
                    </a:p>
                  </a:txBody>
                  <a:tcPr marL="68580" marR="68580" marT="34290" marB="34290" anchor="ctr"/>
                </a:tc>
                <a:tc>
                  <a:txBody>
                    <a:bodyPr/>
                    <a:lstStyle/>
                    <a:p>
                      <a:pPr algn="ctr"/>
                      <a:r>
                        <a:rPr lang="en-US" sz="1900" b="1" dirty="0">
                          <a:solidFill>
                            <a:srgbClr val="00B050"/>
                          </a:solidFill>
                        </a:rPr>
                        <a:t>√ </a:t>
                      </a:r>
                      <a:r>
                        <a:rPr lang="en-US" sz="1900" b="1" dirty="0"/>
                        <a:t>Recommended</a:t>
                      </a:r>
                    </a:p>
                    <a:p>
                      <a:pPr algn="ctr"/>
                      <a:r>
                        <a:rPr lang="en-US" sz="1900" b="1" dirty="0">
                          <a:solidFill>
                            <a:srgbClr val="2437AC"/>
                          </a:solidFill>
                        </a:rPr>
                        <a:t>(5% Expected Coverage)</a:t>
                      </a:r>
                    </a:p>
                    <a:p>
                      <a:pPr algn="ctr"/>
                      <a:r>
                        <a:rPr lang="en-US" sz="1900" b="1" dirty="0">
                          <a:solidFill>
                            <a:srgbClr val="26864D"/>
                          </a:solidFill>
                        </a:rPr>
                        <a:t>Duration: 15</a:t>
                      </a:r>
                      <a:r>
                        <a:rPr lang="en-US" sz="1900" b="1" baseline="0" dirty="0">
                          <a:solidFill>
                            <a:srgbClr val="26864D"/>
                          </a:solidFill>
                        </a:rPr>
                        <a:t> days</a:t>
                      </a:r>
                      <a:endParaRPr lang="en-US" sz="1900" b="1" dirty="0">
                        <a:solidFill>
                          <a:srgbClr val="26864D"/>
                        </a:solidFill>
                      </a:endParaRPr>
                    </a:p>
                  </a:txBody>
                  <a:tcPr marL="68580" marR="68580" marT="34290" marB="34290" anchor="ctr"/>
                </a:tc>
                <a:tc>
                  <a:txBody>
                    <a:bodyPr/>
                    <a:lstStyle/>
                    <a:p>
                      <a:pPr marL="285750" indent="-285750" algn="l">
                        <a:buFont typeface="Arial" pitchFamily="34" charset="0"/>
                        <a:buChar char="•"/>
                      </a:pPr>
                      <a:r>
                        <a:rPr lang="en-US" sz="1700" b="1" dirty="0"/>
                        <a:t>Time Efficient</a:t>
                      </a:r>
                    </a:p>
                    <a:p>
                      <a:pPr marL="285750" indent="-285750" algn="l">
                        <a:buFont typeface="Arial" pitchFamily="34" charset="0"/>
                        <a:buChar char="•"/>
                      </a:pPr>
                      <a:r>
                        <a:rPr lang="en-US" sz="1700" b="1" dirty="0"/>
                        <a:t> Flexible Hours</a:t>
                      </a:r>
                    </a:p>
                    <a:p>
                      <a:pPr marL="285750" indent="-285750" algn="l">
                        <a:buFont typeface="Arial" pitchFamily="34" charset="0"/>
                        <a:buChar char="•"/>
                      </a:pPr>
                      <a:r>
                        <a:rPr lang="en-US" sz="1700" b="1" dirty="0"/>
                        <a:t>Mobile Broadband Coverage 70%  (Source PTA)</a:t>
                      </a:r>
                    </a:p>
                  </a:txBody>
                  <a:tcPr marL="68580" marR="68580" marT="34290" marB="34290" anchor="ctr"/>
                </a:tc>
                <a:extLst>
                  <a:ext uri="{0D108BD9-81ED-4DB2-BD59-A6C34878D82A}">
                    <a16:rowId xmlns:a16="http://schemas.microsoft.com/office/drawing/2014/main" val="10001"/>
                  </a:ext>
                </a:extLst>
              </a:tr>
              <a:tr h="766845">
                <a:tc>
                  <a:txBody>
                    <a:bodyPr/>
                    <a:lstStyle/>
                    <a:p>
                      <a:pPr algn="ctr"/>
                      <a:r>
                        <a:rPr lang="en-US" sz="2400" b="1" dirty="0">
                          <a:solidFill>
                            <a:srgbClr val="006600"/>
                          </a:solidFill>
                        </a:rPr>
                        <a:t>2</a:t>
                      </a:r>
                    </a:p>
                  </a:txBody>
                  <a:tcPr marL="68580" marR="68580" marT="34290" marB="34290" anchor="ctr"/>
                </a:tc>
                <a:tc>
                  <a:txBody>
                    <a:bodyPr/>
                    <a:lstStyle/>
                    <a:p>
                      <a:pPr algn="l"/>
                      <a:r>
                        <a:rPr lang="en-US" sz="2000" b="1" dirty="0">
                          <a:solidFill>
                            <a:srgbClr val="00B050"/>
                          </a:solidFill>
                        </a:rPr>
                        <a:t>Computer Assisted Personal</a:t>
                      </a:r>
                      <a:r>
                        <a:rPr lang="en-US" sz="2000" b="1" baseline="0" dirty="0">
                          <a:solidFill>
                            <a:srgbClr val="00B050"/>
                          </a:solidFill>
                        </a:rPr>
                        <a:t> Interviewing (CAPI)</a:t>
                      </a:r>
                      <a:endParaRPr lang="en-US" sz="2000" b="1" dirty="0">
                        <a:solidFill>
                          <a:srgbClr val="00B050"/>
                        </a:solidFill>
                      </a:endParaRPr>
                    </a:p>
                  </a:txBody>
                  <a:tcPr marL="68580" marR="68580" marT="34290" marB="34290" anchor="ctr"/>
                </a:tc>
                <a:tc>
                  <a:txBody>
                    <a:bodyPr/>
                    <a:lstStyle/>
                    <a:p>
                      <a:pPr marL="0" marR="0" indent="0" algn="ctr" defTabSz="931095" rtl="0" eaLnBrk="1" fontAlgn="auto" latinLnBrk="0" hangingPunct="1">
                        <a:lnSpc>
                          <a:spcPct val="100000"/>
                        </a:lnSpc>
                        <a:spcBef>
                          <a:spcPts val="0"/>
                        </a:spcBef>
                        <a:spcAft>
                          <a:spcPts val="0"/>
                        </a:spcAft>
                        <a:buClrTx/>
                        <a:buSzTx/>
                        <a:buFontTx/>
                        <a:buNone/>
                        <a:tabLst/>
                        <a:defRPr/>
                      </a:pPr>
                      <a:r>
                        <a:rPr lang="en-US" sz="1900" b="1" kern="1200" dirty="0">
                          <a:solidFill>
                            <a:srgbClr val="00B050"/>
                          </a:solidFill>
                          <a:latin typeface="+mn-lt"/>
                          <a:ea typeface="+mn-ea"/>
                          <a:cs typeface="+mn-cs"/>
                        </a:rPr>
                        <a:t>√</a:t>
                      </a:r>
                      <a:r>
                        <a:rPr lang="en-US" sz="1900" b="1" dirty="0"/>
                        <a:t> Recommended</a:t>
                      </a:r>
                    </a:p>
                    <a:p>
                      <a:pPr marL="0" marR="0" indent="0" algn="ctr" defTabSz="931095" rtl="0" eaLnBrk="1" fontAlgn="auto" latinLnBrk="0" hangingPunct="1">
                        <a:lnSpc>
                          <a:spcPct val="100000"/>
                        </a:lnSpc>
                        <a:spcBef>
                          <a:spcPts val="0"/>
                        </a:spcBef>
                        <a:spcAft>
                          <a:spcPts val="0"/>
                        </a:spcAft>
                        <a:buClrTx/>
                        <a:buSzTx/>
                        <a:buFontTx/>
                        <a:buNone/>
                        <a:tabLst/>
                        <a:defRPr/>
                      </a:pPr>
                      <a:r>
                        <a:rPr lang="en-US" sz="1900" b="1" kern="1200" dirty="0">
                          <a:solidFill>
                            <a:srgbClr val="2437AC"/>
                          </a:solidFill>
                          <a:latin typeface="+mn-lt"/>
                          <a:ea typeface="+mn-ea"/>
                          <a:cs typeface="+mn-cs"/>
                        </a:rPr>
                        <a:t>(89% Expected Coverage)</a:t>
                      </a:r>
                      <a:r>
                        <a:rPr lang="en-US" sz="1900" b="1" kern="1200" dirty="0">
                          <a:solidFill>
                            <a:srgbClr val="26864D"/>
                          </a:solidFill>
                          <a:latin typeface="+mn-lt"/>
                          <a:ea typeface="+mn-ea"/>
                          <a:cs typeface="+mn-cs"/>
                        </a:rPr>
                        <a:t>Duration: 1 Month</a:t>
                      </a:r>
                    </a:p>
                  </a:txBody>
                  <a:tcPr marL="68580" marR="68580" marT="34290" marB="34290" anchor="ctr"/>
                </a:tc>
                <a:tc>
                  <a:txBody>
                    <a:bodyPr/>
                    <a:lstStyle/>
                    <a:p>
                      <a:pPr marL="285750" indent="-285750" algn="l">
                        <a:buFont typeface="Arial" pitchFamily="34" charset="0"/>
                        <a:buChar char="•"/>
                      </a:pPr>
                      <a:r>
                        <a:rPr lang="en-US" sz="1700" b="1" dirty="0"/>
                        <a:t>Digital Supervision </a:t>
                      </a:r>
                    </a:p>
                    <a:p>
                      <a:pPr marL="285750" indent="-285750" algn="l">
                        <a:buFont typeface="Arial" pitchFamily="34" charset="0"/>
                        <a:buChar char="•"/>
                      </a:pPr>
                      <a:r>
                        <a:rPr lang="en-US" sz="1700" b="1" dirty="0"/>
                        <a:t>GIS Monitoring </a:t>
                      </a:r>
                    </a:p>
                    <a:p>
                      <a:pPr marL="285750" indent="-285750" algn="l">
                        <a:buFont typeface="Arial" pitchFamily="34" charset="0"/>
                        <a:buChar char="•"/>
                      </a:pPr>
                      <a:r>
                        <a:rPr lang="en-US" sz="1700" b="1" dirty="0"/>
                        <a:t>Instant</a:t>
                      </a:r>
                      <a:r>
                        <a:rPr lang="en-US" sz="1700" b="1" baseline="0" dirty="0"/>
                        <a:t> Data Availability</a:t>
                      </a:r>
                      <a:endParaRPr lang="en-US" sz="1700" b="1" dirty="0"/>
                    </a:p>
                  </a:txBody>
                  <a:tcPr marL="68580" marR="68580" marT="34290" marB="34290" anchor="ctr"/>
                </a:tc>
                <a:extLst>
                  <a:ext uri="{0D108BD9-81ED-4DB2-BD59-A6C34878D82A}">
                    <a16:rowId xmlns:a16="http://schemas.microsoft.com/office/drawing/2014/main" val="10002"/>
                  </a:ext>
                </a:extLst>
              </a:tr>
              <a:tr h="904005">
                <a:tc>
                  <a:txBody>
                    <a:bodyPr/>
                    <a:lstStyle/>
                    <a:p>
                      <a:pPr algn="ctr"/>
                      <a:r>
                        <a:rPr lang="en-US" sz="2400" b="1" dirty="0">
                          <a:solidFill>
                            <a:srgbClr val="0000FF"/>
                          </a:solidFill>
                        </a:rPr>
                        <a:t>3</a:t>
                      </a:r>
                    </a:p>
                  </a:txBody>
                  <a:tcPr marL="68580" marR="68580" marT="34290" marB="34290" anchor="ctr"/>
                </a:tc>
                <a:tc>
                  <a:txBody>
                    <a:bodyPr/>
                    <a:lstStyle/>
                    <a:p>
                      <a:pPr algn="l"/>
                      <a:r>
                        <a:rPr lang="en-US" sz="2000" b="1" dirty="0">
                          <a:solidFill>
                            <a:srgbClr val="0000FF"/>
                          </a:solidFill>
                        </a:rPr>
                        <a:t>Computer Assisted  Telephonic Interviewing (CATI)</a:t>
                      </a:r>
                    </a:p>
                  </a:txBody>
                  <a:tcPr marL="68580" marR="68580" marT="34290" marB="34290" anchor="ctr"/>
                </a:tc>
                <a:tc>
                  <a:txBody>
                    <a:bodyPr/>
                    <a:lstStyle/>
                    <a:p>
                      <a:pPr marL="0" marR="0" indent="0" algn="ctr" defTabSz="931095" rtl="0" eaLnBrk="1" fontAlgn="auto" latinLnBrk="0" hangingPunct="1">
                        <a:lnSpc>
                          <a:spcPct val="100000"/>
                        </a:lnSpc>
                        <a:spcBef>
                          <a:spcPts val="0"/>
                        </a:spcBef>
                        <a:spcAft>
                          <a:spcPts val="0"/>
                        </a:spcAft>
                        <a:buClrTx/>
                        <a:buSzTx/>
                        <a:buFontTx/>
                        <a:buNone/>
                        <a:tabLst/>
                        <a:defRPr/>
                      </a:pPr>
                      <a:r>
                        <a:rPr lang="en-US" sz="1900" b="1" kern="1200" dirty="0">
                          <a:solidFill>
                            <a:srgbClr val="00B0F0"/>
                          </a:solidFill>
                          <a:latin typeface="+mn-lt"/>
                          <a:ea typeface="+mn-ea"/>
                          <a:cs typeface="+mn-cs"/>
                        </a:rPr>
                        <a:t>√ </a:t>
                      </a:r>
                      <a:r>
                        <a:rPr lang="en-US" sz="1900" b="1" kern="1200" dirty="0">
                          <a:solidFill>
                            <a:schemeClr val="tx1"/>
                          </a:solidFill>
                          <a:latin typeface="+mn-lt"/>
                          <a:ea typeface="+mn-ea"/>
                          <a:cs typeface="+mn-cs"/>
                        </a:rPr>
                        <a:t>Partially Recommended</a:t>
                      </a:r>
                    </a:p>
                    <a:p>
                      <a:pPr marL="0" marR="0" indent="0" algn="ctr" defTabSz="931095" rtl="0" eaLnBrk="1" fontAlgn="auto" latinLnBrk="0" hangingPunct="1">
                        <a:lnSpc>
                          <a:spcPct val="100000"/>
                        </a:lnSpc>
                        <a:spcBef>
                          <a:spcPts val="0"/>
                        </a:spcBef>
                        <a:spcAft>
                          <a:spcPts val="0"/>
                        </a:spcAft>
                        <a:buClrTx/>
                        <a:buSzTx/>
                        <a:buFontTx/>
                        <a:buNone/>
                        <a:tabLst/>
                        <a:defRPr/>
                      </a:pPr>
                      <a:r>
                        <a:rPr lang="en-US" sz="1900" b="1" kern="1200" dirty="0">
                          <a:solidFill>
                            <a:srgbClr val="2437AC"/>
                          </a:solidFill>
                          <a:latin typeface="+mn-lt"/>
                          <a:ea typeface="+mn-ea"/>
                          <a:cs typeface="+mn-cs"/>
                        </a:rPr>
                        <a:t>(10% Expected Verification)</a:t>
                      </a:r>
                    </a:p>
                  </a:txBody>
                  <a:tcPr marL="68580" marR="68580" marT="34290" marB="34290" anchor="ctr"/>
                </a:tc>
                <a:tc>
                  <a:txBody>
                    <a:bodyPr/>
                    <a:lstStyle/>
                    <a:p>
                      <a:pPr marL="285750" indent="-285750" algn="l">
                        <a:buFont typeface="Arial" pitchFamily="34" charset="0"/>
                        <a:buChar char="•"/>
                      </a:pPr>
                      <a:r>
                        <a:rPr lang="en-US" sz="1700" b="1" dirty="0"/>
                        <a:t>May not be used for Direct</a:t>
                      </a:r>
                      <a:r>
                        <a:rPr lang="en-US" sz="1700" b="1" baseline="0" dirty="0"/>
                        <a:t> Enumeration</a:t>
                      </a:r>
                    </a:p>
                    <a:p>
                      <a:pPr marL="285750" indent="-285750" algn="l">
                        <a:buFont typeface="Arial" pitchFamily="34" charset="0"/>
                        <a:buChar char="•"/>
                      </a:pPr>
                      <a:r>
                        <a:rPr lang="en-US" sz="1700" b="1" dirty="0"/>
                        <a:t>QA Random Quality Checks</a:t>
                      </a:r>
                    </a:p>
                    <a:p>
                      <a:pPr marL="285750" indent="-285750" algn="l">
                        <a:buFont typeface="Arial" pitchFamily="34" charset="0"/>
                        <a:buChar char="•"/>
                      </a:pPr>
                      <a:r>
                        <a:rPr lang="en-US" sz="1700" b="1" dirty="0"/>
                        <a:t>Enumerator Hotline</a:t>
                      </a:r>
                    </a:p>
                  </a:txBody>
                  <a:tcPr marL="68580" marR="68580" marT="34290" marB="34290" anchor="ctr"/>
                </a:tc>
                <a:extLst>
                  <a:ext uri="{0D108BD9-81ED-4DB2-BD59-A6C34878D82A}">
                    <a16:rowId xmlns:a16="http://schemas.microsoft.com/office/drawing/2014/main" val="10003"/>
                  </a:ext>
                </a:extLst>
              </a:tr>
              <a:tr h="766845">
                <a:tc>
                  <a:txBody>
                    <a:bodyPr/>
                    <a:lstStyle/>
                    <a:p>
                      <a:pPr algn="ctr"/>
                      <a:r>
                        <a:rPr lang="en-US" sz="2400" b="1" dirty="0">
                          <a:solidFill>
                            <a:srgbClr val="7030A0"/>
                          </a:solidFill>
                        </a:rPr>
                        <a:t>4</a:t>
                      </a:r>
                    </a:p>
                  </a:txBody>
                  <a:tcPr marL="68580" marR="68580" marT="34290" marB="34290" anchor="ctr"/>
                </a:tc>
                <a:tc>
                  <a:txBody>
                    <a:bodyPr/>
                    <a:lstStyle/>
                    <a:p>
                      <a:pPr algn="l"/>
                      <a:r>
                        <a:rPr lang="en-US" sz="2000" b="1" dirty="0">
                          <a:solidFill>
                            <a:srgbClr val="7030A0"/>
                          </a:solidFill>
                        </a:rPr>
                        <a:t>Paper and Pencil Personal Interviewing (</a:t>
                      </a:r>
                      <a:r>
                        <a:rPr lang="en-US" sz="2000" b="1" kern="1200" dirty="0">
                          <a:solidFill>
                            <a:srgbClr val="7030A0"/>
                          </a:solidFill>
                          <a:latin typeface="+mn-lt"/>
                          <a:ea typeface="+mn-ea"/>
                          <a:cs typeface="+mn-cs"/>
                        </a:rPr>
                        <a:t>PAPI)</a:t>
                      </a:r>
                    </a:p>
                  </a:txBody>
                  <a:tcPr marL="68580" marR="68580" marT="34290" marB="34290" anchor="ctr"/>
                </a:tc>
                <a:tc>
                  <a:txBody>
                    <a:bodyPr/>
                    <a:lstStyle/>
                    <a:p>
                      <a:pPr marL="0" marR="0" indent="0" algn="ctr" defTabSz="931095" rtl="0" eaLnBrk="1" fontAlgn="auto" latinLnBrk="0" hangingPunct="1">
                        <a:lnSpc>
                          <a:spcPct val="100000"/>
                        </a:lnSpc>
                        <a:spcBef>
                          <a:spcPts val="0"/>
                        </a:spcBef>
                        <a:spcAft>
                          <a:spcPts val="0"/>
                        </a:spcAft>
                        <a:buClrTx/>
                        <a:buSzTx/>
                        <a:buFontTx/>
                        <a:buNone/>
                        <a:tabLst/>
                        <a:defRPr/>
                      </a:pPr>
                      <a:r>
                        <a:rPr lang="en-US" sz="1900" b="1" kern="1200" dirty="0">
                          <a:solidFill>
                            <a:srgbClr val="00B050"/>
                          </a:solidFill>
                          <a:latin typeface="+mn-lt"/>
                          <a:ea typeface="+mn-ea"/>
                          <a:cs typeface="+mn-cs"/>
                        </a:rPr>
                        <a:t>√</a:t>
                      </a:r>
                      <a:r>
                        <a:rPr lang="en-US" sz="1900" b="1" dirty="0"/>
                        <a:t> Recommended</a:t>
                      </a:r>
                    </a:p>
                    <a:p>
                      <a:pPr marL="0" marR="0" indent="0" algn="ctr" defTabSz="931095" rtl="0" eaLnBrk="1" fontAlgn="auto" latinLnBrk="0" hangingPunct="1">
                        <a:lnSpc>
                          <a:spcPct val="100000"/>
                        </a:lnSpc>
                        <a:spcBef>
                          <a:spcPts val="0"/>
                        </a:spcBef>
                        <a:spcAft>
                          <a:spcPts val="0"/>
                        </a:spcAft>
                        <a:buClrTx/>
                        <a:buSzTx/>
                        <a:buFontTx/>
                        <a:buNone/>
                        <a:tabLst/>
                        <a:defRPr/>
                      </a:pPr>
                      <a:r>
                        <a:rPr lang="en-US" sz="1900" b="1" kern="1200" dirty="0">
                          <a:solidFill>
                            <a:srgbClr val="2437AC"/>
                          </a:solidFill>
                          <a:latin typeface="+mn-lt"/>
                          <a:ea typeface="+mn-ea"/>
                          <a:cs typeface="+mn-cs"/>
                        </a:rPr>
                        <a:t>(6% Expected Coverage)</a:t>
                      </a:r>
                    </a:p>
                    <a:p>
                      <a:pPr marL="0" marR="0" indent="0" algn="ctr" defTabSz="931095" rtl="0" eaLnBrk="1" fontAlgn="auto" latinLnBrk="0" hangingPunct="1">
                        <a:lnSpc>
                          <a:spcPct val="100000"/>
                        </a:lnSpc>
                        <a:spcBef>
                          <a:spcPts val="0"/>
                        </a:spcBef>
                        <a:spcAft>
                          <a:spcPts val="0"/>
                        </a:spcAft>
                        <a:buClrTx/>
                        <a:buSzTx/>
                        <a:buFontTx/>
                        <a:buNone/>
                        <a:tabLst/>
                        <a:defRPr/>
                      </a:pPr>
                      <a:r>
                        <a:rPr lang="en-US" sz="1900" b="1" kern="1200" dirty="0">
                          <a:solidFill>
                            <a:srgbClr val="26864D"/>
                          </a:solidFill>
                          <a:latin typeface="+mn-lt"/>
                          <a:ea typeface="+mn-ea"/>
                          <a:cs typeface="+mn-cs"/>
                        </a:rPr>
                        <a:t>Duration: 1 Month</a:t>
                      </a:r>
                    </a:p>
                  </a:txBody>
                  <a:tcPr marL="68580" marR="68580" marT="34290" marB="34290" anchor="ctr"/>
                </a:tc>
                <a:tc>
                  <a:txBody>
                    <a:bodyPr/>
                    <a:lstStyle/>
                    <a:p>
                      <a:pPr marL="285750" indent="-285750" algn="l">
                        <a:buFont typeface="Arial" pitchFamily="34" charset="0"/>
                        <a:buChar char="•"/>
                      </a:pPr>
                      <a:r>
                        <a:rPr lang="en-US" sz="1700" b="1" dirty="0"/>
                        <a:t>Fall Back Plan</a:t>
                      </a:r>
                    </a:p>
                    <a:p>
                      <a:pPr marL="285750" indent="-285750" algn="l">
                        <a:buFont typeface="Arial" pitchFamily="34" charset="0"/>
                        <a:buChar char="•"/>
                      </a:pPr>
                      <a:r>
                        <a:rPr lang="en-US" sz="1700" b="1" dirty="0"/>
                        <a:t>Remote </a:t>
                      </a:r>
                      <a:r>
                        <a:rPr lang="en-US" sz="1700" b="1" baseline="0" dirty="0"/>
                        <a:t>Areas</a:t>
                      </a:r>
                      <a:endParaRPr lang="en-US" sz="1700" b="1" dirty="0"/>
                    </a:p>
                  </a:txBody>
                  <a:tcPr marL="68580" marR="68580" marT="34290" marB="34290" anchor="ctr"/>
                </a:tc>
                <a:extLst>
                  <a:ext uri="{0D108BD9-81ED-4DB2-BD59-A6C34878D82A}">
                    <a16:rowId xmlns:a16="http://schemas.microsoft.com/office/drawing/2014/main" val="10004"/>
                  </a:ext>
                </a:extLst>
              </a:tr>
              <a:tr h="480058">
                <a:tc>
                  <a:txBody>
                    <a:bodyPr/>
                    <a:lstStyle/>
                    <a:p>
                      <a:pPr algn="ctr"/>
                      <a:r>
                        <a:rPr lang="en-US" sz="2400" b="1" dirty="0">
                          <a:solidFill>
                            <a:srgbClr val="00B050"/>
                          </a:solidFill>
                        </a:rPr>
                        <a:t>5</a:t>
                      </a:r>
                    </a:p>
                  </a:txBody>
                  <a:tcPr marL="68580" marR="68580" marT="34290" marB="34290" anchor="ctr"/>
                </a:tc>
                <a:tc>
                  <a:txBody>
                    <a:bodyPr/>
                    <a:lstStyle/>
                    <a:p>
                      <a:pPr algn="l"/>
                      <a:r>
                        <a:rPr lang="en-US" sz="2000" b="1" u="none" dirty="0">
                          <a:solidFill>
                            <a:srgbClr val="00B050"/>
                          </a:solidFill>
                        </a:rPr>
                        <a:t>ICR Pen Based Enumeration</a:t>
                      </a:r>
                    </a:p>
                  </a:txBody>
                  <a:tcPr marL="68580" marR="68580" marT="34290" marB="34290" anchor="ctr"/>
                </a:tc>
                <a:tc>
                  <a:txBody>
                    <a:bodyPr/>
                    <a:lstStyle/>
                    <a:p>
                      <a:pPr marL="0" marR="0" indent="0" algn="ctr" defTabSz="931095" rtl="0" eaLnBrk="1" fontAlgn="auto" latinLnBrk="0" hangingPunct="1">
                        <a:lnSpc>
                          <a:spcPct val="100000"/>
                        </a:lnSpc>
                        <a:spcBef>
                          <a:spcPts val="0"/>
                        </a:spcBef>
                        <a:spcAft>
                          <a:spcPts val="0"/>
                        </a:spcAft>
                        <a:buClrTx/>
                        <a:buSzTx/>
                        <a:buFontTx/>
                        <a:buNone/>
                        <a:tabLst/>
                        <a:defRPr/>
                      </a:pPr>
                      <a:r>
                        <a:rPr lang="en-US" sz="1900" b="1" dirty="0">
                          <a:solidFill>
                            <a:srgbClr val="FF0000"/>
                          </a:solidFill>
                        </a:rPr>
                        <a:t>X</a:t>
                      </a:r>
                      <a:r>
                        <a:rPr lang="en-US" sz="1900" b="1" dirty="0"/>
                        <a:t> Not Recommended</a:t>
                      </a:r>
                      <a:endParaRPr lang="en-US" sz="1900" b="1" dirty="0">
                        <a:solidFill>
                          <a:schemeClr val="tx1"/>
                        </a:solidFill>
                      </a:endParaRPr>
                    </a:p>
                  </a:txBody>
                  <a:tcPr marL="68580" marR="68580" marT="34290" marB="34290" anchor="ctr"/>
                </a:tc>
                <a:tc>
                  <a:txBody>
                    <a:bodyPr/>
                    <a:lstStyle/>
                    <a:p>
                      <a:pPr marL="285750" indent="-285750" algn="l">
                        <a:buFont typeface="Arial" pitchFamily="34" charset="0"/>
                        <a:buChar char="•"/>
                      </a:pPr>
                      <a:r>
                        <a:rPr lang="en-US" sz="1700" b="1" dirty="0"/>
                        <a:t>Electronic Gadget Required</a:t>
                      </a:r>
                    </a:p>
                    <a:p>
                      <a:pPr marL="285750" indent="-285750" algn="l">
                        <a:buFont typeface="Arial" pitchFamily="34" charset="0"/>
                        <a:buChar char="•"/>
                      </a:pPr>
                      <a:r>
                        <a:rPr lang="en-US" sz="1700" b="1" dirty="0"/>
                        <a:t>ICR</a:t>
                      </a:r>
                      <a:r>
                        <a:rPr lang="en-US" sz="1700" b="1" baseline="0" dirty="0"/>
                        <a:t> Pen is Fragile </a:t>
                      </a:r>
                      <a:endParaRPr lang="en-US" sz="1700" b="1" dirty="0"/>
                    </a:p>
                  </a:txBody>
                  <a:tcPr marL="68580" marR="68580" marT="34290" marB="34290" anchor="ctr"/>
                </a:tc>
                <a:extLst>
                  <a:ext uri="{0D108BD9-81ED-4DB2-BD59-A6C34878D82A}">
                    <a16:rowId xmlns:a16="http://schemas.microsoft.com/office/drawing/2014/main" val="10005"/>
                  </a:ext>
                </a:extLst>
              </a:tr>
              <a:tr h="692031">
                <a:tc>
                  <a:txBody>
                    <a:bodyPr/>
                    <a:lstStyle/>
                    <a:p>
                      <a:pPr algn="ctr"/>
                      <a:r>
                        <a:rPr lang="en-US" sz="2400" b="1" dirty="0">
                          <a:solidFill>
                            <a:schemeClr val="accent6">
                              <a:lumMod val="75000"/>
                            </a:schemeClr>
                          </a:solidFill>
                        </a:rPr>
                        <a:t>6</a:t>
                      </a:r>
                    </a:p>
                  </a:txBody>
                  <a:tcPr marL="68580" marR="68580" marT="34290" marB="34290" anchor="ctr"/>
                </a:tc>
                <a:tc>
                  <a:txBody>
                    <a:bodyPr/>
                    <a:lstStyle/>
                    <a:p>
                      <a:pPr algn="l"/>
                      <a:r>
                        <a:rPr lang="en-US" sz="2000" b="1" dirty="0">
                          <a:solidFill>
                            <a:schemeClr val="accent6">
                              <a:lumMod val="75000"/>
                            </a:schemeClr>
                          </a:solidFill>
                        </a:rPr>
                        <a:t>Register</a:t>
                      </a:r>
                      <a:r>
                        <a:rPr lang="en-US" sz="2000" b="1" baseline="0" dirty="0">
                          <a:solidFill>
                            <a:schemeClr val="accent6">
                              <a:lumMod val="75000"/>
                            </a:schemeClr>
                          </a:solidFill>
                        </a:rPr>
                        <a:t> Based Enumeration</a:t>
                      </a:r>
                      <a:endParaRPr lang="en-US" sz="2000" b="1" dirty="0">
                        <a:solidFill>
                          <a:schemeClr val="accent6">
                            <a:lumMod val="75000"/>
                          </a:schemeClr>
                        </a:solidFill>
                      </a:endParaRPr>
                    </a:p>
                  </a:txBody>
                  <a:tcPr marL="68580" marR="68580" marT="34290" marB="34290" anchor="ctr"/>
                </a:tc>
                <a:tc>
                  <a:txBody>
                    <a:bodyPr/>
                    <a:lstStyle/>
                    <a:p>
                      <a:pPr marL="0" marR="0" indent="0" algn="ctr" defTabSz="931095" rtl="0" eaLnBrk="1" fontAlgn="auto" latinLnBrk="0" hangingPunct="1">
                        <a:lnSpc>
                          <a:spcPct val="100000"/>
                        </a:lnSpc>
                        <a:spcBef>
                          <a:spcPts val="0"/>
                        </a:spcBef>
                        <a:spcAft>
                          <a:spcPts val="0"/>
                        </a:spcAft>
                        <a:buClrTx/>
                        <a:buSzTx/>
                        <a:buFontTx/>
                        <a:buNone/>
                        <a:tabLst/>
                        <a:defRPr/>
                      </a:pPr>
                      <a:r>
                        <a:rPr lang="en-US" sz="1900" b="1" dirty="0">
                          <a:solidFill>
                            <a:schemeClr val="accent6">
                              <a:lumMod val="75000"/>
                            </a:schemeClr>
                          </a:solidFill>
                        </a:rPr>
                        <a:t>X Not Recommended</a:t>
                      </a:r>
                    </a:p>
                  </a:txBody>
                  <a:tcPr marL="68580" marR="68580" marT="34290" marB="34290" anchor="ctr"/>
                </a:tc>
                <a:tc>
                  <a:txBody>
                    <a:bodyPr/>
                    <a:lstStyle/>
                    <a:p>
                      <a:pPr marL="285750" indent="-285750" algn="l">
                        <a:buFont typeface="Arial" pitchFamily="34" charset="0"/>
                        <a:buChar char="•"/>
                      </a:pPr>
                      <a:r>
                        <a:rPr lang="en-US" sz="1700" b="1" dirty="0">
                          <a:solidFill>
                            <a:schemeClr val="accent6">
                              <a:lumMod val="75000"/>
                            </a:schemeClr>
                          </a:solidFill>
                        </a:rPr>
                        <a:t>Limited Information</a:t>
                      </a:r>
                    </a:p>
                    <a:p>
                      <a:pPr marL="285750" indent="-285750" algn="l">
                        <a:buFont typeface="Arial" pitchFamily="34" charset="0"/>
                        <a:buChar char="•"/>
                      </a:pPr>
                      <a:r>
                        <a:rPr lang="en-US" sz="1700" b="1" dirty="0">
                          <a:solidFill>
                            <a:schemeClr val="accent6">
                              <a:lumMod val="75000"/>
                            </a:schemeClr>
                          </a:solidFill>
                        </a:rPr>
                        <a:t>Lack of Unique Identifiers </a:t>
                      </a:r>
                    </a:p>
                    <a:p>
                      <a:pPr marL="285750" indent="-285750" algn="l">
                        <a:buFont typeface="Arial" pitchFamily="34" charset="0"/>
                        <a:buChar char="•"/>
                      </a:pPr>
                      <a:r>
                        <a:rPr lang="en-US" sz="1700" b="1" dirty="0">
                          <a:solidFill>
                            <a:schemeClr val="accent6">
                              <a:lumMod val="75000"/>
                            </a:schemeClr>
                          </a:solidFill>
                        </a:rPr>
                        <a:t>Data sharing Constraint</a:t>
                      </a:r>
                      <a:r>
                        <a:rPr lang="en-US" sz="1700" b="1" baseline="0" dirty="0">
                          <a:solidFill>
                            <a:schemeClr val="accent6">
                              <a:lumMod val="75000"/>
                            </a:schemeClr>
                          </a:solidFill>
                        </a:rPr>
                        <a:t>s</a:t>
                      </a:r>
                      <a:endParaRPr lang="en-US" sz="1700" b="1" dirty="0">
                        <a:solidFill>
                          <a:schemeClr val="accent6">
                            <a:lumMod val="75000"/>
                          </a:schemeClr>
                        </a:solidFill>
                      </a:endParaRPr>
                    </a:p>
                  </a:txBody>
                  <a:tcPr marL="68580" marR="68580" marT="34290" marB="3429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7507284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20474"/>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pPr lvl="0"/>
            <a:endParaRPr lang="en-GB" sz="28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46006" y="104148"/>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TextBox 7"/>
          <p:cNvSpPr txBox="1"/>
          <p:nvPr/>
        </p:nvSpPr>
        <p:spPr>
          <a:xfrm>
            <a:off x="228600" y="167351"/>
            <a:ext cx="9296400" cy="523220"/>
          </a:xfrm>
          <a:prstGeom prst="rect">
            <a:avLst/>
          </a:prstGeom>
          <a:noFill/>
        </p:spPr>
        <p:txBody>
          <a:bodyPr wrap="square" rtlCol="0">
            <a:spAutoFit/>
          </a:bodyPr>
          <a:lstStyle/>
          <a:p>
            <a:r>
              <a:rPr lang="en-US" sz="2800" b="1" dirty="0">
                <a:solidFill>
                  <a:schemeClr val="bg1"/>
                </a:solidFill>
              </a:rPr>
              <a:t>SELF-ENUMERATION STEPS</a:t>
            </a:r>
          </a:p>
        </p:txBody>
      </p:sp>
      <p:sp>
        <p:nvSpPr>
          <p:cNvPr id="3" name="Footer Placeholder 2">
            <a:extLst>
              <a:ext uri="{FF2B5EF4-FFF2-40B4-BE49-F238E27FC236}">
                <a16:creationId xmlns:a16="http://schemas.microsoft.com/office/drawing/2014/main" id="{BAE4E3B0-559E-46BF-A93C-D0A9024BF9D9}"/>
              </a:ext>
            </a:extLst>
          </p:cNvPr>
          <p:cNvSpPr>
            <a:spLocks noGrp="1"/>
          </p:cNvSpPr>
          <p:nvPr>
            <p:ph type="ftr" sz="quarter" idx="11"/>
          </p:nvPr>
        </p:nvSpPr>
        <p:spPr/>
        <p:txBody>
          <a:bodyPr/>
          <a:lstStyle/>
          <a:p>
            <a:r>
              <a:rPr lang="en-US"/>
              <a:t>Pakistan Bureau of Statistics (PBS)</a:t>
            </a:r>
          </a:p>
        </p:txBody>
      </p:sp>
      <p:sp>
        <p:nvSpPr>
          <p:cNvPr id="10" name="Content Placeholder 2"/>
          <p:cNvSpPr txBox="1">
            <a:spLocks/>
          </p:cNvSpPr>
          <p:nvPr/>
        </p:nvSpPr>
        <p:spPr>
          <a:xfrm>
            <a:off x="304565" y="1219729"/>
            <a:ext cx="11734800" cy="4906969"/>
          </a:xfrm>
          <a:prstGeom prst="rect">
            <a:avLst/>
          </a:prstGeom>
        </p:spPr>
        <p:txBody>
          <a:bodyPr>
            <a:normAutofit fontScale="77500" lnSpcReduction="20000"/>
          </a:bodyPr>
          <a:lstStyle>
            <a:lvl1pPr marL="327346" indent="-327346" algn="l" defTabSz="872922"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09250" indent="-272788" algn="l" defTabSz="872922"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91154" indent="-218231" algn="l" defTabSz="872922"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27615"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64076"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400538"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6999"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3461"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9921"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Font typeface="Arial" pitchFamily="34" charset="0"/>
              <a:buNone/>
            </a:pPr>
            <a:r>
              <a:rPr lang="en-US" sz="3400" b="1" u="sng" dirty="0">
                <a:solidFill>
                  <a:srgbClr val="2437AC"/>
                </a:solidFill>
              </a:rPr>
              <a:t>Step 1:</a:t>
            </a:r>
          </a:p>
          <a:p>
            <a:pPr marL="709234" lvl="2" indent="-327338"/>
            <a:r>
              <a:rPr lang="en-US" sz="3400" b="1" dirty="0"/>
              <a:t>User Access to </a:t>
            </a:r>
            <a:r>
              <a:rPr lang="en-US" sz="3400" b="1" dirty="0">
                <a:solidFill>
                  <a:srgbClr val="FF6600"/>
                </a:solidFill>
              </a:rPr>
              <a:t>Web Portal</a:t>
            </a:r>
          </a:p>
          <a:p>
            <a:pPr marL="709234" lvl="2" indent="-327338"/>
            <a:r>
              <a:rPr lang="en-US" sz="3400" b="1" dirty="0"/>
              <a:t>Submission of Personal Mobile #</a:t>
            </a:r>
          </a:p>
          <a:p>
            <a:pPr marL="709234" lvl="2" indent="-327338"/>
            <a:r>
              <a:rPr lang="en-US" sz="3400" b="1" dirty="0"/>
              <a:t>Reception of UTN (</a:t>
            </a:r>
            <a:r>
              <a:rPr lang="en-US" sz="3400" b="1" dirty="0">
                <a:solidFill>
                  <a:srgbClr val="FF6600"/>
                </a:solidFill>
              </a:rPr>
              <a:t>Unique Token Number</a:t>
            </a:r>
            <a:r>
              <a:rPr lang="en-US" sz="3400" b="1" dirty="0"/>
              <a:t>) on Mobile</a:t>
            </a:r>
          </a:p>
          <a:p>
            <a:pPr marL="709234" lvl="2" indent="-327338"/>
            <a:r>
              <a:rPr lang="en-US" sz="3400" b="1" dirty="0"/>
              <a:t>Confirmation of UTN on Web Portal </a:t>
            </a:r>
          </a:p>
          <a:p>
            <a:pPr marL="709234" lvl="2" indent="-327338"/>
            <a:r>
              <a:rPr lang="en-US" sz="3400" b="1" dirty="0">
                <a:solidFill>
                  <a:srgbClr val="FF6600"/>
                </a:solidFill>
              </a:rPr>
              <a:t>Accessibility</a:t>
            </a:r>
            <a:r>
              <a:rPr lang="en-US" sz="3400" b="1" dirty="0"/>
              <a:t> to Online Census Form</a:t>
            </a:r>
          </a:p>
          <a:p>
            <a:pPr marL="709234" lvl="2" indent="-327338"/>
            <a:r>
              <a:rPr lang="en-US" sz="3400" b="1" dirty="0"/>
              <a:t>Provision of Personal Information on Census Form</a:t>
            </a:r>
          </a:p>
          <a:p>
            <a:pPr marL="709234" lvl="2" indent="-327338"/>
            <a:r>
              <a:rPr lang="en-US" sz="3400" b="1" dirty="0">
                <a:solidFill>
                  <a:srgbClr val="FF6600"/>
                </a:solidFill>
              </a:rPr>
              <a:t>QR Code </a:t>
            </a:r>
            <a:r>
              <a:rPr lang="en-US" sz="3400" b="1" dirty="0"/>
              <a:t>Assignment on Web Portal after Online Form Submission</a:t>
            </a:r>
          </a:p>
          <a:p>
            <a:pPr marL="0" indent="0">
              <a:buFont typeface="Arial" pitchFamily="34" charset="0"/>
              <a:buNone/>
            </a:pPr>
            <a:r>
              <a:rPr lang="en-US" sz="3400" b="1" u="sng" dirty="0">
                <a:solidFill>
                  <a:srgbClr val="2437AC"/>
                </a:solidFill>
              </a:rPr>
              <a:t>Step 2:</a:t>
            </a:r>
          </a:p>
          <a:p>
            <a:pPr marL="709234" lvl="2" indent="-327338"/>
            <a:r>
              <a:rPr lang="en-US" sz="3400" b="1" dirty="0"/>
              <a:t>Sharing of </a:t>
            </a:r>
            <a:r>
              <a:rPr lang="en-US" sz="3400" b="1" dirty="0">
                <a:solidFill>
                  <a:srgbClr val="FF6600"/>
                </a:solidFill>
              </a:rPr>
              <a:t>UTN/ QR Code</a:t>
            </a:r>
            <a:r>
              <a:rPr lang="en-US" sz="3400" b="1" dirty="0"/>
              <a:t> / Mobile # with Enumerator</a:t>
            </a:r>
          </a:p>
          <a:p>
            <a:pPr marL="709234" lvl="2" indent="-327338"/>
            <a:r>
              <a:rPr lang="en-US" sz="3400" b="1" dirty="0"/>
              <a:t>Confirmation of </a:t>
            </a:r>
            <a:r>
              <a:rPr lang="en-US" sz="3400" b="1" dirty="0">
                <a:solidFill>
                  <a:srgbClr val="FF6600"/>
                </a:solidFill>
              </a:rPr>
              <a:t>Provided Code/ Number </a:t>
            </a:r>
            <a:r>
              <a:rPr lang="en-US" sz="3400" b="1" dirty="0"/>
              <a:t>by Enumerator </a:t>
            </a:r>
          </a:p>
          <a:p>
            <a:pPr marL="709234" lvl="2" indent="-327338"/>
            <a:r>
              <a:rPr lang="en-US" sz="3400" b="1" dirty="0"/>
              <a:t>After Successful Verification </a:t>
            </a:r>
            <a:r>
              <a:rPr lang="en-US" sz="3400" b="1" dirty="0">
                <a:solidFill>
                  <a:srgbClr val="FF6600"/>
                </a:solidFill>
              </a:rPr>
              <a:t>Geo Tagging </a:t>
            </a:r>
            <a:r>
              <a:rPr lang="en-US" sz="3400" b="1" dirty="0"/>
              <a:t>of Household by Enumerator</a:t>
            </a:r>
          </a:p>
          <a:p>
            <a:endParaRPr lang="en-US" dirty="0"/>
          </a:p>
        </p:txBody>
      </p:sp>
    </p:spTree>
    <p:extLst>
      <p:ext uri="{BB962C8B-B14F-4D97-AF65-F5344CB8AC3E}">
        <p14:creationId xmlns:p14="http://schemas.microsoft.com/office/powerpoint/2010/main" val="72716205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20474"/>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pPr lvl="0"/>
            <a:endParaRPr lang="en-GB" sz="28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46006" y="104148"/>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TextBox 7"/>
          <p:cNvSpPr txBox="1"/>
          <p:nvPr/>
        </p:nvSpPr>
        <p:spPr>
          <a:xfrm>
            <a:off x="228600" y="167351"/>
            <a:ext cx="9296400" cy="523220"/>
          </a:xfrm>
          <a:prstGeom prst="rect">
            <a:avLst/>
          </a:prstGeom>
          <a:noFill/>
        </p:spPr>
        <p:txBody>
          <a:bodyPr wrap="square" rtlCol="0">
            <a:spAutoFit/>
          </a:bodyPr>
          <a:lstStyle/>
          <a:p>
            <a:r>
              <a:rPr lang="en-US" sz="2800" b="1" dirty="0">
                <a:solidFill>
                  <a:schemeClr val="bg1"/>
                </a:solidFill>
              </a:rPr>
              <a:t>CAPI WORKFLOW </a:t>
            </a:r>
          </a:p>
        </p:txBody>
      </p:sp>
      <p:sp>
        <p:nvSpPr>
          <p:cNvPr id="3" name="Footer Placeholder 2">
            <a:extLst>
              <a:ext uri="{FF2B5EF4-FFF2-40B4-BE49-F238E27FC236}">
                <a16:creationId xmlns:a16="http://schemas.microsoft.com/office/drawing/2014/main" id="{BAE4E3B0-559E-46BF-A93C-D0A9024BF9D9}"/>
              </a:ext>
            </a:extLst>
          </p:cNvPr>
          <p:cNvSpPr>
            <a:spLocks noGrp="1"/>
          </p:cNvSpPr>
          <p:nvPr>
            <p:ph type="ftr" sz="quarter" idx="11"/>
          </p:nvPr>
        </p:nvSpPr>
        <p:spPr/>
        <p:txBody>
          <a:bodyPr/>
          <a:lstStyle/>
          <a:p>
            <a:r>
              <a:rPr lang="en-US"/>
              <a:t>Pakistan Bureau of Statistics (PBS)</a:t>
            </a:r>
          </a:p>
        </p:txBody>
      </p:sp>
      <p:sp>
        <p:nvSpPr>
          <p:cNvPr id="9" name="Content Placeholder 2"/>
          <p:cNvSpPr txBox="1">
            <a:spLocks/>
          </p:cNvSpPr>
          <p:nvPr/>
        </p:nvSpPr>
        <p:spPr>
          <a:xfrm>
            <a:off x="573206" y="1022611"/>
            <a:ext cx="10972800" cy="4525963"/>
          </a:xfrm>
          <a:prstGeom prst="rect">
            <a:avLst/>
          </a:prstGeom>
        </p:spPr>
        <p:txBody>
          <a:bodyPr>
            <a:normAutofit lnSpcReduction="10000"/>
          </a:bodyPr>
          <a:lstStyle>
            <a:lvl1pPr marL="327346" indent="-327346" algn="l" defTabSz="872922"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09250" indent="-272788" algn="l" defTabSz="872922"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91154" indent="-218231" algn="l" defTabSz="872922"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27615"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64076"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400538"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6999"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3461"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9921"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327338" lvl="1" indent="-327338">
              <a:lnSpc>
                <a:spcPct val="200000"/>
              </a:lnSpc>
              <a:buFont typeface="Arial" pitchFamily="34" charset="0"/>
              <a:buChar char="•"/>
            </a:pPr>
            <a:r>
              <a:rPr lang="en-US" sz="2800" b="1" dirty="0"/>
              <a:t>Enumerator Visit to Household</a:t>
            </a:r>
          </a:p>
          <a:p>
            <a:pPr marL="327338" lvl="1" indent="-327338">
              <a:lnSpc>
                <a:spcPct val="200000"/>
              </a:lnSpc>
              <a:buFont typeface="Arial" pitchFamily="34" charset="0"/>
              <a:buChar char="•"/>
            </a:pPr>
            <a:r>
              <a:rPr lang="en-US" sz="2800" b="1" dirty="0"/>
              <a:t>Provision of Household Information by Respondent to Enumerator</a:t>
            </a:r>
          </a:p>
          <a:p>
            <a:pPr marL="327338" lvl="1" indent="-327338">
              <a:lnSpc>
                <a:spcPct val="200000"/>
              </a:lnSpc>
              <a:buFont typeface="Arial" pitchFamily="34" charset="0"/>
              <a:buChar char="•"/>
            </a:pPr>
            <a:r>
              <a:rPr lang="en-US" sz="2800" b="1" dirty="0"/>
              <a:t>Digitization of Provided Information by Enumerator </a:t>
            </a:r>
          </a:p>
          <a:p>
            <a:pPr marL="327338" lvl="1" indent="-327338">
              <a:lnSpc>
                <a:spcPct val="200000"/>
              </a:lnSpc>
              <a:buFont typeface="Arial" pitchFamily="34" charset="0"/>
              <a:buChar char="•"/>
            </a:pPr>
            <a:r>
              <a:rPr lang="en-US" sz="2800" b="1" dirty="0"/>
              <a:t>Geo Tagging of Household by Enumerator</a:t>
            </a:r>
          </a:p>
          <a:p>
            <a:pPr marL="327338" lvl="1" indent="-327338">
              <a:lnSpc>
                <a:spcPct val="200000"/>
              </a:lnSpc>
              <a:buFont typeface="Arial" pitchFamily="34" charset="0"/>
              <a:buChar char="•"/>
            </a:pPr>
            <a:r>
              <a:rPr lang="en-US" sz="2800" b="1" dirty="0"/>
              <a:t>Syncing of Collected Data with Center Repository </a:t>
            </a:r>
          </a:p>
          <a:p>
            <a:pPr marL="436462" lvl="1" indent="0">
              <a:buNone/>
            </a:pPr>
            <a:endParaRPr lang="en-US" dirty="0"/>
          </a:p>
        </p:txBody>
      </p:sp>
    </p:spTree>
    <p:extLst>
      <p:ext uri="{BB962C8B-B14F-4D97-AF65-F5344CB8AC3E}">
        <p14:creationId xmlns:p14="http://schemas.microsoft.com/office/powerpoint/2010/main" val="186998705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object 114"/>
          <p:cNvSpPr/>
          <p:nvPr/>
        </p:nvSpPr>
        <p:spPr>
          <a:xfrm>
            <a:off x="3262314" y="2357532"/>
            <a:ext cx="758127" cy="341199"/>
          </a:xfrm>
          <a:prstGeom prst="rect">
            <a:avLst/>
          </a:prstGeom>
          <a:blipFill>
            <a:blip r:embed="rId2"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115" name="object 115"/>
          <p:cNvSpPr/>
          <p:nvPr/>
        </p:nvSpPr>
        <p:spPr>
          <a:xfrm>
            <a:off x="3886905" y="1541154"/>
            <a:ext cx="757737" cy="436499"/>
          </a:xfrm>
          <a:prstGeom prst="rect">
            <a:avLst/>
          </a:prstGeom>
          <a:blipFill>
            <a:blip r:embed="rId3"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128" name="object 128"/>
          <p:cNvSpPr/>
          <p:nvPr/>
        </p:nvSpPr>
        <p:spPr>
          <a:xfrm>
            <a:off x="4600199" y="1705421"/>
            <a:ext cx="835131" cy="126933"/>
          </a:xfrm>
          <a:custGeom>
            <a:avLst/>
            <a:gdLst/>
            <a:ahLst/>
            <a:cxnLst/>
            <a:rect l="l" t="t" r="r" b="b"/>
            <a:pathLst>
              <a:path w="1143000" h="255016">
                <a:moveTo>
                  <a:pt x="0" y="0"/>
                </a:moveTo>
                <a:lnTo>
                  <a:pt x="1143000" y="0"/>
                </a:lnTo>
                <a:lnTo>
                  <a:pt x="1143000" y="255016"/>
                </a:lnTo>
              </a:path>
            </a:pathLst>
          </a:custGeom>
          <a:ln w="19050">
            <a:solidFill>
              <a:srgbClr val="000000"/>
            </a:solidFill>
            <a:prstDash val="lgDash"/>
          </a:ln>
        </p:spPr>
        <p:txBody>
          <a:bodyPr wrap="square" lIns="0" tIns="0" rIns="0" bIns="0" rtlCol="0">
            <a:noAutofit/>
          </a:bodyPr>
          <a:lstStyle/>
          <a:p>
            <a:pPr defTabSz="549755"/>
            <a:endParaRPr sz="1082">
              <a:solidFill>
                <a:prstClr val="black"/>
              </a:solidFill>
              <a:latin typeface="Calibri"/>
            </a:endParaRPr>
          </a:p>
        </p:txBody>
      </p:sp>
      <p:sp>
        <p:nvSpPr>
          <p:cNvPr id="129" name="object 129"/>
          <p:cNvSpPr/>
          <p:nvPr/>
        </p:nvSpPr>
        <p:spPr>
          <a:xfrm>
            <a:off x="5143762" y="1854552"/>
            <a:ext cx="583339" cy="439400"/>
          </a:xfrm>
          <a:prstGeom prst="rect">
            <a:avLst/>
          </a:prstGeom>
          <a:blipFill>
            <a:blip r:embed="rId4"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130" name="object 130"/>
          <p:cNvSpPr/>
          <p:nvPr/>
        </p:nvSpPr>
        <p:spPr>
          <a:xfrm>
            <a:off x="5435330" y="2355446"/>
            <a:ext cx="0" cy="531879"/>
          </a:xfrm>
          <a:custGeom>
            <a:avLst/>
            <a:gdLst/>
            <a:ahLst/>
            <a:cxnLst/>
            <a:rect l="l" t="t" r="r" b="b"/>
            <a:pathLst>
              <a:path h="1068577">
                <a:moveTo>
                  <a:pt x="0" y="0"/>
                </a:moveTo>
                <a:lnTo>
                  <a:pt x="0" y="1068577"/>
                </a:lnTo>
              </a:path>
            </a:pathLst>
          </a:custGeom>
          <a:ln w="12700">
            <a:solidFill>
              <a:srgbClr val="000000"/>
            </a:solidFill>
          </a:ln>
        </p:spPr>
        <p:txBody>
          <a:bodyPr wrap="square" lIns="0" tIns="0" rIns="0" bIns="0" rtlCol="0">
            <a:noAutofit/>
          </a:bodyPr>
          <a:lstStyle/>
          <a:p>
            <a:pPr defTabSz="549755"/>
            <a:endParaRPr sz="1082">
              <a:solidFill>
                <a:prstClr val="black"/>
              </a:solidFill>
              <a:latin typeface="Calibri"/>
            </a:endParaRPr>
          </a:p>
        </p:txBody>
      </p:sp>
      <p:sp>
        <p:nvSpPr>
          <p:cNvPr id="131" name="object 131"/>
          <p:cNvSpPr/>
          <p:nvPr/>
        </p:nvSpPr>
        <p:spPr>
          <a:xfrm>
            <a:off x="5402668" y="2294256"/>
            <a:ext cx="65325" cy="66754"/>
          </a:xfrm>
          <a:custGeom>
            <a:avLst/>
            <a:gdLst/>
            <a:ahLst/>
            <a:cxnLst/>
            <a:rect l="l" t="t" r="r" b="b"/>
            <a:pathLst>
              <a:path w="89407" h="134112">
                <a:moveTo>
                  <a:pt x="0" y="134112"/>
                </a:moveTo>
                <a:lnTo>
                  <a:pt x="89407" y="134112"/>
                </a:lnTo>
                <a:lnTo>
                  <a:pt x="44703" y="0"/>
                </a:lnTo>
                <a:lnTo>
                  <a:pt x="0" y="134112"/>
                </a:lnTo>
                <a:close/>
              </a:path>
            </a:pathLst>
          </a:custGeom>
          <a:solidFill>
            <a:srgbClr val="000000"/>
          </a:solidFill>
        </p:spPr>
        <p:txBody>
          <a:bodyPr wrap="square" lIns="0" tIns="0" rIns="0" bIns="0" rtlCol="0">
            <a:noAutofit/>
          </a:bodyPr>
          <a:lstStyle/>
          <a:p>
            <a:pPr defTabSz="549755"/>
            <a:endParaRPr sz="1082">
              <a:solidFill>
                <a:prstClr val="black"/>
              </a:solidFill>
              <a:latin typeface="Calibri"/>
            </a:endParaRPr>
          </a:p>
        </p:txBody>
      </p:sp>
      <p:sp>
        <p:nvSpPr>
          <p:cNvPr id="132" name="object 132"/>
          <p:cNvSpPr/>
          <p:nvPr/>
        </p:nvSpPr>
        <p:spPr>
          <a:xfrm>
            <a:off x="5402668" y="2881763"/>
            <a:ext cx="65325" cy="66754"/>
          </a:xfrm>
          <a:custGeom>
            <a:avLst/>
            <a:gdLst/>
            <a:ahLst/>
            <a:cxnLst/>
            <a:rect l="l" t="t" r="r" b="b"/>
            <a:pathLst>
              <a:path w="89407" h="134111">
                <a:moveTo>
                  <a:pt x="89407" y="0"/>
                </a:moveTo>
                <a:lnTo>
                  <a:pt x="0" y="0"/>
                </a:lnTo>
                <a:lnTo>
                  <a:pt x="44703" y="134111"/>
                </a:lnTo>
                <a:lnTo>
                  <a:pt x="89407" y="0"/>
                </a:lnTo>
                <a:close/>
              </a:path>
            </a:pathLst>
          </a:custGeom>
          <a:solidFill>
            <a:srgbClr val="000000"/>
          </a:solidFill>
        </p:spPr>
        <p:txBody>
          <a:bodyPr wrap="square" lIns="0" tIns="0" rIns="0" bIns="0" rtlCol="0">
            <a:noAutofit/>
          </a:bodyPr>
          <a:lstStyle/>
          <a:p>
            <a:pPr defTabSz="549755"/>
            <a:endParaRPr sz="1082">
              <a:solidFill>
                <a:prstClr val="black"/>
              </a:solidFill>
              <a:latin typeface="Calibri"/>
            </a:endParaRPr>
          </a:p>
        </p:txBody>
      </p:sp>
      <p:sp>
        <p:nvSpPr>
          <p:cNvPr id="133" name="object 133"/>
          <p:cNvSpPr/>
          <p:nvPr/>
        </p:nvSpPr>
        <p:spPr>
          <a:xfrm>
            <a:off x="5402668" y="1826790"/>
            <a:ext cx="65325" cy="66754"/>
          </a:xfrm>
          <a:custGeom>
            <a:avLst/>
            <a:gdLst/>
            <a:ahLst/>
            <a:cxnLst/>
            <a:rect l="l" t="t" r="r" b="b"/>
            <a:pathLst>
              <a:path w="89407" h="134111">
                <a:moveTo>
                  <a:pt x="89407" y="0"/>
                </a:moveTo>
                <a:lnTo>
                  <a:pt x="0" y="0"/>
                </a:lnTo>
                <a:lnTo>
                  <a:pt x="44703" y="134111"/>
                </a:lnTo>
                <a:lnTo>
                  <a:pt x="89407" y="0"/>
                </a:lnTo>
                <a:close/>
              </a:path>
            </a:pathLst>
          </a:custGeom>
          <a:solidFill>
            <a:srgbClr val="000000"/>
          </a:solidFill>
        </p:spPr>
        <p:txBody>
          <a:bodyPr wrap="square" lIns="0" tIns="0" rIns="0" bIns="0" rtlCol="0">
            <a:noAutofit/>
          </a:bodyPr>
          <a:lstStyle/>
          <a:p>
            <a:pPr defTabSz="549755"/>
            <a:endParaRPr sz="1082">
              <a:solidFill>
                <a:prstClr val="black"/>
              </a:solidFill>
              <a:latin typeface="Calibri"/>
            </a:endParaRPr>
          </a:p>
        </p:txBody>
      </p:sp>
      <p:sp>
        <p:nvSpPr>
          <p:cNvPr id="134" name="object 134"/>
          <p:cNvSpPr/>
          <p:nvPr/>
        </p:nvSpPr>
        <p:spPr>
          <a:xfrm>
            <a:off x="4964038" y="2462472"/>
            <a:ext cx="941683" cy="340923"/>
          </a:xfrm>
          <a:prstGeom prst="rect">
            <a:avLst/>
          </a:prstGeom>
          <a:blipFill>
            <a:blip r:embed="rId5"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48" name="object 48"/>
          <p:cNvSpPr/>
          <p:nvPr/>
        </p:nvSpPr>
        <p:spPr>
          <a:xfrm>
            <a:off x="758598" y="5079514"/>
            <a:ext cx="3507550" cy="1365415"/>
          </a:xfrm>
          <a:custGeom>
            <a:avLst/>
            <a:gdLst/>
            <a:ahLst/>
            <a:cxnLst/>
            <a:rect l="l" t="t" r="r" b="b"/>
            <a:pathLst>
              <a:path w="4800600" h="2743200">
                <a:moveTo>
                  <a:pt x="0" y="2743200"/>
                </a:moveTo>
                <a:lnTo>
                  <a:pt x="4800600" y="2743200"/>
                </a:lnTo>
                <a:lnTo>
                  <a:pt x="4800600" y="0"/>
                </a:lnTo>
                <a:lnTo>
                  <a:pt x="0" y="0"/>
                </a:lnTo>
                <a:lnTo>
                  <a:pt x="0" y="2743200"/>
                </a:lnTo>
                <a:close/>
              </a:path>
            </a:pathLst>
          </a:custGeom>
          <a:ln w="9525">
            <a:solidFill>
              <a:srgbClr val="000000"/>
            </a:solidFill>
          </a:ln>
        </p:spPr>
        <p:txBody>
          <a:bodyPr wrap="square" lIns="0" tIns="0" rIns="0" bIns="0" rtlCol="0">
            <a:noAutofit/>
          </a:bodyPr>
          <a:lstStyle/>
          <a:p>
            <a:pPr defTabSz="549755"/>
            <a:endParaRPr sz="1082">
              <a:solidFill>
                <a:prstClr val="black"/>
              </a:solidFill>
              <a:latin typeface="Calibri"/>
            </a:endParaRPr>
          </a:p>
        </p:txBody>
      </p:sp>
      <p:sp>
        <p:nvSpPr>
          <p:cNvPr id="50" name="object 50"/>
          <p:cNvSpPr/>
          <p:nvPr/>
        </p:nvSpPr>
        <p:spPr>
          <a:xfrm>
            <a:off x="3184466" y="5363973"/>
            <a:ext cx="1159974" cy="795859"/>
          </a:xfrm>
          <a:prstGeom prst="rect">
            <a:avLst/>
          </a:prstGeom>
          <a:blipFill>
            <a:blip r:embed="rId6"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51" name="object 51"/>
          <p:cNvSpPr/>
          <p:nvPr/>
        </p:nvSpPr>
        <p:spPr>
          <a:xfrm>
            <a:off x="4266408" y="5365707"/>
            <a:ext cx="805807" cy="906998"/>
          </a:xfrm>
          <a:prstGeom prst="rect">
            <a:avLst/>
          </a:prstGeom>
          <a:blipFill>
            <a:blip r:embed="rId7"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52" name="object 52"/>
          <p:cNvSpPr/>
          <p:nvPr/>
        </p:nvSpPr>
        <p:spPr>
          <a:xfrm>
            <a:off x="8355208" y="5365707"/>
            <a:ext cx="805807" cy="906998"/>
          </a:xfrm>
          <a:prstGeom prst="rect">
            <a:avLst/>
          </a:prstGeom>
          <a:blipFill>
            <a:blip r:embed="rId7"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53" name="object 53"/>
          <p:cNvSpPr/>
          <p:nvPr/>
        </p:nvSpPr>
        <p:spPr>
          <a:xfrm>
            <a:off x="4911518" y="5534652"/>
            <a:ext cx="3655554" cy="0"/>
          </a:xfrm>
          <a:custGeom>
            <a:avLst/>
            <a:gdLst/>
            <a:ahLst/>
            <a:cxnLst/>
            <a:rect l="l" t="t" r="r" b="b"/>
            <a:pathLst>
              <a:path w="5003165">
                <a:moveTo>
                  <a:pt x="5003165" y="0"/>
                </a:moveTo>
                <a:lnTo>
                  <a:pt x="0" y="0"/>
                </a:lnTo>
              </a:path>
            </a:pathLst>
          </a:custGeom>
          <a:ln w="19050">
            <a:solidFill>
              <a:schemeClr val="accent6">
                <a:lumMod val="75000"/>
              </a:schemeClr>
            </a:solidFill>
            <a:prstDash val="dash"/>
          </a:ln>
        </p:spPr>
        <p:txBody>
          <a:bodyPr wrap="square" lIns="0" tIns="0" rIns="0" bIns="0" rtlCol="0">
            <a:noAutofit/>
          </a:bodyPr>
          <a:lstStyle/>
          <a:p>
            <a:pPr defTabSz="549755"/>
            <a:endParaRPr sz="1082">
              <a:solidFill>
                <a:prstClr val="black"/>
              </a:solidFill>
              <a:latin typeface="Calibri"/>
            </a:endParaRPr>
          </a:p>
        </p:txBody>
      </p:sp>
      <p:sp>
        <p:nvSpPr>
          <p:cNvPr id="54" name="object 54"/>
          <p:cNvSpPr/>
          <p:nvPr/>
        </p:nvSpPr>
        <p:spPr>
          <a:xfrm>
            <a:off x="4808982" y="5509242"/>
            <a:ext cx="111908" cy="50823"/>
          </a:xfrm>
          <a:custGeom>
            <a:avLst/>
            <a:gdLst/>
            <a:ahLst/>
            <a:cxnLst/>
            <a:rect l="l" t="t" r="r" b="b"/>
            <a:pathLst>
              <a:path w="153162" h="102107">
                <a:moveTo>
                  <a:pt x="153162" y="102107"/>
                </a:moveTo>
                <a:lnTo>
                  <a:pt x="153162" y="0"/>
                </a:lnTo>
                <a:lnTo>
                  <a:pt x="0" y="51053"/>
                </a:lnTo>
                <a:lnTo>
                  <a:pt x="153162" y="102107"/>
                </a:lnTo>
                <a:close/>
              </a:path>
            </a:pathLst>
          </a:custGeom>
          <a:solidFill>
            <a:srgbClr val="000000"/>
          </a:solidFill>
        </p:spPr>
        <p:txBody>
          <a:bodyPr wrap="square" lIns="0" tIns="0" rIns="0" bIns="0" rtlCol="0">
            <a:noAutofit/>
          </a:bodyPr>
          <a:lstStyle/>
          <a:p>
            <a:pPr defTabSz="549755"/>
            <a:endParaRPr sz="1082">
              <a:solidFill>
                <a:prstClr val="black"/>
              </a:solidFill>
              <a:latin typeface="Calibri"/>
            </a:endParaRPr>
          </a:p>
        </p:txBody>
      </p:sp>
      <p:sp>
        <p:nvSpPr>
          <p:cNvPr id="55" name="object 55"/>
          <p:cNvSpPr/>
          <p:nvPr/>
        </p:nvSpPr>
        <p:spPr>
          <a:xfrm>
            <a:off x="4180872" y="5563098"/>
            <a:ext cx="294059" cy="0"/>
          </a:xfrm>
          <a:custGeom>
            <a:avLst/>
            <a:gdLst/>
            <a:ahLst/>
            <a:cxnLst/>
            <a:rect l="l" t="t" r="r" b="b"/>
            <a:pathLst>
              <a:path w="402463">
                <a:moveTo>
                  <a:pt x="402463" y="0"/>
                </a:moveTo>
                <a:lnTo>
                  <a:pt x="0" y="0"/>
                </a:lnTo>
              </a:path>
            </a:pathLst>
          </a:custGeom>
          <a:ln w="28575">
            <a:solidFill>
              <a:srgbClr val="00B0F0"/>
            </a:solidFill>
          </a:ln>
        </p:spPr>
        <p:txBody>
          <a:bodyPr wrap="square" lIns="0" tIns="0" rIns="0" bIns="0" rtlCol="0">
            <a:noAutofit/>
          </a:bodyPr>
          <a:lstStyle/>
          <a:p>
            <a:pPr defTabSz="549755"/>
            <a:endParaRPr sz="1082">
              <a:solidFill>
                <a:prstClr val="black"/>
              </a:solidFill>
              <a:latin typeface="Calibri"/>
            </a:endParaRPr>
          </a:p>
        </p:txBody>
      </p:sp>
      <p:sp>
        <p:nvSpPr>
          <p:cNvPr id="56" name="object 56"/>
          <p:cNvSpPr/>
          <p:nvPr/>
        </p:nvSpPr>
        <p:spPr>
          <a:xfrm>
            <a:off x="4091049" y="5540848"/>
            <a:ext cx="97988" cy="44502"/>
          </a:xfrm>
          <a:custGeom>
            <a:avLst/>
            <a:gdLst/>
            <a:ahLst/>
            <a:cxnLst/>
            <a:rect l="l" t="t" r="r" b="b"/>
            <a:pathLst>
              <a:path w="134112" h="89407">
                <a:moveTo>
                  <a:pt x="134112" y="89407"/>
                </a:moveTo>
                <a:lnTo>
                  <a:pt x="134112" y="0"/>
                </a:lnTo>
                <a:lnTo>
                  <a:pt x="0" y="44703"/>
                </a:lnTo>
                <a:lnTo>
                  <a:pt x="134112" y="89407"/>
                </a:lnTo>
                <a:close/>
              </a:path>
            </a:pathLst>
          </a:custGeom>
          <a:solidFill>
            <a:srgbClr val="000000"/>
          </a:solidFill>
        </p:spPr>
        <p:txBody>
          <a:bodyPr wrap="square" lIns="0" tIns="0" rIns="0" bIns="0" rtlCol="0">
            <a:noAutofit/>
          </a:bodyPr>
          <a:lstStyle/>
          <a:p>
            <a:pPr defTabSz="549755"/>
            <a:endParaRPr sz="1082">
              <a:solidFill>
                <a:prstClr val="black"/>
              </a:solidFill>
              <a:latin typeface="Calibri"/>
            </a:endParaRPr>
          </a:p>
        </p:txBody>
      </p:sp>
      <p:sp>
        <p:nvSpPr>
          <p:cNvPr id="57" name="object 57"/>
          <p:cNvSpPr/>
          <p:nvPr/>
        </p:nvSpPr>
        <p:spPr>
          <a:xfrm>
            <a:off x="9679557" y="5159751"/>
            <a:ext cx="1599536" cy="1170458"/>
          </a:xfrm>
          <a:prstGeom prst="rect">
            <a:avLst/>
          </a:prstGeom>
          <a:blipFill>
            <a:blip r:embed="rId8"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58" name="object 58"/>
          <p:cNvSpPr/>
          <p:nvPr/>
        </p:nvSpPr>
        <p:spPr>
          <a:xfrm>
            <a:off x="9778012" y="6174690"/>
            <a:ext cx="1398845" cy="156454"/>
          </a:xfrm>
          <a:custGeom>
            <a:avLst/>
            <a:gdLst/>
            <a:ahLst/>
            <a:cxnLst/>
            <a:rect l="l" t="t" r="r" b="b"/>
            <a:pathLst>
              <a:path w="1914525" h="314325">
                <a:moveTo>
                  <a:pt x="157225" y="314325"/>
                </a:moveTo>
                <a:lnTo>
                  <a:pt x="1757426" y="314325"/>
                </a:lnTo>
                <a:lnTo>
                  <a:pt x="1772127" y="313645"/>
                </a:lnTo>
                <a:lnTo>
                  <a:pt x="1813701" y="303938"/>
                </a:lnTo>
                <a:lnTo>
                  <a:pt x="1850208" y="283994"/>
                </a:lnTo>
                <a:lnTo>
                  <a:pt x="1880018" y="255445"/>
                </a:lnTo>
                <a:lnTo>
                  <a:pt x="1901496" y="219921"/>
                </a:lnTo>
                <a:lnTo>
                  <a:pt x="1913013" y="179052"/>
                </a:lnTo>
                <a:lnTo>
                  <a:pt x="1914525" y="157162"/>
                </a:lnTo>
                <a:lnTo>
                  <a:pt x="1908592" y="114235"/>
                </a:lnTo>
                <a:lnTo>
                  <a:pt x="1891881" y="75839"/>
                </a:lnTo>
                <a:lnTo>
                  <a:pt x="1866026" y="43605"/>
                </a:lnTo>
                <a:lnTo>
                  <a:pt x="1832657" y="19163"/>
                </a:lnTo>
                <a:lnTo>
                  <a:pt x="1793408" y="4143"/>
                </a:lnTo>
                <a:lnTo>
                  <a:pt x="1757426" y="0"/>
                </a:lnTo>
                <a:lnTo>
                  <a:pt x="157225" y="0"/>
                </a:lnTo>
                <a:lnTo>
                  <a:pt x="114286" y="5928"/>
                </a:lnTo>
                <a:lnTo>
                  <a:pt x="75883" y="22629"/>
                </a:lnTo>
                <a:lnTo>
                  <a:pt x="43644" y="48472"/>
                </a:lnTo>
                <a:lnTo>
                  <a:pt x="19194" y="81830"/>
                </a:lnTo>
                <a:lnTo>
                  <a:pt x="4161" y="121072"/>
                </a:lnTo>
                <a:lnTo>
                  <a:pt x="0" y="157149"/>
                </a:lnTo>
                <a:lnTo>
                  <a:pt x="5932" y="200084"/>
                </a:lnTo>
                <a:lnTo>
                  <a:pt x="22643" y="238479"/>
                </a:lnTo>
                <a:lnTo>
                  <a:pt x="48498" y="270714"/>
                </a:lnTo>
                <a:lnTo>
                  <a:pt x="81867" y="295159"/>
                </a:lnTo>
                <a:lnTo>
                  <a:pt x="121116" y="310181"/>
                </a:lnTo>
                <a:lnTo>
                  <a:pt x="157099" y="314325"/>
                </a:lnTo>
                <a:close/>
              </a:path>
            </a:pathLst>
          </a:custGeom>
          <a:solidFill>
            <a:srgbClr val="000000"/>
          </a:solidFill>
        </p:spPr>
        <p:txBody>
          <a:bodyPr wrap="square" lIns="0" tIns="0" rIns="0" bIns="0" rtlCol="0">
            <a:noAutofit/>
          </a:bodyPr>
          <a:lstStyle/>
          <a:p>
            <a:pPr defTabSz="549755"/>
            <a:endParaRPr sz="1082">
              <a:solidFill>
                <a:prstClr val="black"/>
              </a:solidFill>
              <a:latin typeface="Calibri"/>
            </a:endParaRPr>
          </a:p>
        </p:txBody>
      </p:sp>
      <p:sp>
        <p:nvSpPr>
          <p:cNvPr id="59" name="object 59"/>
          <p:cNvSpPr/>
          <p:nvPr/>
        </p:nvSpPr>
        <p:spPr>
          <a:xfrm>
            <a:off x="9778012" y="6174690"/>
            <a:ext cx="1398845" cy="156454"/>
          </a:xfrm>
          <a:custGeom>
            <a:avLst/>
            <a:gdLst/>
            <a:ahLst/>
            <a:cxnLst/>
            <a:rect l="l" t="t" r="r" b="b"/>
            <a:pathLst>
              <a:path w="1914525" h="314325">
                <a:moveTo>
                  <a:pt x="157225" y="314325"/>
                </a:moveTo>
                <a:lnTo>
                  <a:pt x="1757426" y="314325"/>
                </a:lnTo>
                <a:lnTo>
                  <a:pt x="1772127" y="313645"/>
                </a:lnTo>
                <a:lnTo>
                  <a:pt x="1813701" y="303938"/>
                </a:lnTo>
                <a:lnTo>
                  <a:pt x="1850208" y="283994"/>
                </a:lnTo>
                <a:lnTo>
                  <a:pt x="1880018" y="255445"/>
                </a:lnTo>
                <a:lnTo>
                  <a:pt x="1901496" y="219921"/>
                </a:lnTo>
                <a:lnTo>
                  <a:pt x="1913013" y="179052"/>
                </a:lnTo>
                <a:lnTo>
                  <a:pt x="1914525" y="157162"/>
                </a:lnTo>
                <a:lnTo>
                  <a:pt x="1913845" y="142450"/>
                </a:lnTo>
                <a:lnTo>
                  <a:pt x="1911847" y="128121"/>
                </a:lnTo>
                <a:lnTo>
                  <a:pt x="1908592" y="114235"/>
                </a:lnTo>
                <a:lnTo>
                  <a:pt x="1904138" y="100853"/>
                </a:lnTo>
                <a:lnTo>
                  <a:pt x="1898548" y="88034"/>
                </a:lnTo>
                <a:lnTo>
                  <a:pt x="1891881" y="75839"/>
                </a:lnTo>
                <a:lnTo>
                  <a:pt x="1884198" y="64329"/>
                </a:lnTo>
                <a:lnTo>
                  <a:pt x="1875560" y="53565"/>
                </a:lnTo>
                <a:lnTo>
                  <a:pt x="1866026" y="43605"/>
                </a:lnTo>
                <a:lnTo>
                  <a:pt x="1855657" y="34511"/>
                </a:lnTo>
                <a:lnTo>
                  <a:pt x="1844514" y="26344"/>
                </a:lnTo>
                <a:lnTo>
                  <a:pt x="1832657" y="19163"/>
                </a:lnTo>
                <a:lnTo>
                  <a:pt x="1820147" y="13029"/>
                </a:lnTo>
                <a:lnTo>
                  <a:pt x="1807044" y="8002"/>
                </a:lnTo>
                <a:lnTo>
                  <a:pt x="1793408" y="4143"/>
                </a:lnTo>
                <a:lnTo>
                  <a:pt x="1779301" y="1511"/>
                </a:lnTo>
                <a:lnTo>
                  <a:pt x="1764781" y="169"/>
                </a:lnTo>
                <a:lnTo>
                  <a:pt x="1757426" y="0"/>
                </a:lnTo>
                <a:lnTo>
                  <a:pt x="157225" y="0"/>
                </a:lnTo>
                <a:lnTo>
                  <a:pt x="142509" y="678"/>
                </a:lnTo>
                <a:lnTo>
                  <a:pt x="128175" y="2675"/>
                </a:lnTo>
                <a:lnTo>
                  <a:pt x="114286" y="5928"/>
                </a:lnTo>
                <a:lnTo>
                  <a:pt x="100901" y="10379"/>
                </a:lnTo>
                <a:lnTo>
                  <a:pt x="88080" y="15966"/>
                </a:lnTo>
                <a:lnTo>
                  <a:pt x="75883" y="22629"/>
                </a:lnTo>
                <a:lnTo>
                  <a:pt x="64372" y="30308"/>
                </a:lnTo>
                <a:lnTo>
                  <a:pt x="53605" y="38943"/>
                </a:lnTo>
                <a:lnTo>
                  <a:pt x="43644" y="48472"/>
                </a:lnTo>
                <a:lnTo>
                  <a:pt x="34548" y="58837"/>
                </a:lnTo>
                <a:lnTo>
                  <a:pt x="26378" y="69976"/>
                </a:lnTo>
                <a:lnTo>
                  <a:pt x="19194" y="81830"/>
                </a:lnTo>
                <a:lnTo>
                  <a:pt x="13056" y="94337"/>
                </a:lnTo>
                <a:lnTo>
                  <a:pt x="8025" y="107438"/>
                </a:lnTo>
                <a:lnTo>
                  <a:pt x="4161" y="121072"/>
                </a:lnTo>
                <a:lnTo>
                  <a:pt x="1523" y="135179"/>
                </a:lnTo>
                <a:lnTo>
                  <a:pt x="173" y="149698"/>
                </a:lnTo>
                <a:lnTo>
                  <a:pt x="0" y="157149"/>
                </a:lnTo>
                <a:lnTo>
                  <a:pt x="679" y="171872"/>
                </a:lnTo>
                <a:lnTo>
                  <a:pt x="2677" y="186199"/>
                </a:lnTo>
                <a:lnTo>
                  <a:pt x="5932" y="200084"/>
                </a:lnTo>
                <a:lnTo>
                  <a:pt x="10386" y="213466"/>
                </a:lnTo>
                <a:lnTo>
                  <a:pt x="15976" y="226285"/>
                </a:lnTo>
                <a:lnTo>
                  <a:pt x="22643" y="238479"/>
                </a:lnTo>
                <a:lnTo>
                  <a:pt x="30326" y="249989"/>
                </a:lnTo>
                <a:lnTo>
                  <a:pt x="38964" y="260754"/>
                </a:lnTo>
                <a:lnTo>
                  <a:pt x="48498" y="270714"/>
                </a:lnTo>
                <a:lnTo>
                  <a:pt x="58867" y="279809"/>
                </a:lnTo>
                <a:lnTo>
                  <a:pt x="70010" y="287977"/>
                </a:lnTo>
                <a:lnTo>
                  <a:pt x="81867" y="295159"/>
                </a:lnTo>
                <a:lnTo>
                  <a:pt x="94377" y="301294"/>
                </a:lnTo>
                <a:lnTo>
                  <a:pt x="107480" y="306321"/>
                </a:lnTo>
                <a:lnTo>
                  <a:pt x="121116" y="310181"/>
                </a:lnTo>
                <a:lnTo>
                  <a:pt x="135223" y="312812"/>
                </a:lnTo>
                <a:lnTo>
                  <a:pt x="149743" y="314155"/>
                </a:lnTo>
                <a:lnTo>
                  <a:pt x="157099" y="314325"/>
                </a:lnTo>
                <a:close/>
              </a:path>
            </a:pathLst>
          </a:custGeom>
          <a:ln w="6356">
            <a:solidFill>
              <a:srgbClr val="000000"/>
            </a:solidFill>
          </a:ln>
        </p:spPr>
        <p:txBody>
          <a:bodyPr wrap="square" lIns="0" tIns="0" rIns="0" bIns="0" rtlCol="0">
            <a:noAutofit/>
          </a:bodyPr>
          <a:lstStyle/>
          <a:p>
            <a:pPr defTabSz="549755"/>
            <a:endParaRPr sz="1082">
              <a:solidFill>
                <a:prstClr val="black"/>
              </a:solidFill>
              <a:latin typeface="Calibri"/>
            </a:endParaRPr>
          </a:p>
        </p:txBody>
      </p:sp>
      <p:sp>
        <p:nvSpPr>
          <p:cNvPr id="60" name="object 60"/>
          <p:cNvSpPr/>
          <p:nvPr/>
        </p:nvSpPr>
        <p:spPr>
          <a:xfrm>
            <a:off x="9032704" y="5563098"/>
            <a:ext cx="745308" cy="0"/>
          </a:xfrm>
          <a:custGeom>
            <a:avLst/>
            <a:gdLst/>
            <a:ahLst/>
            <a:cxnLst/>
            <a:rect l="l" t="t" r="r" b="b"/>
            <a:pathLst>
              <a:path w="1020064">
                <a:moveTo>
                  <a:pt x="1020064" y="0"/>
                </a:moveTo>
                <a:lnTo>
                  <a:pt x="0" y="0"/>
                </a:lnTo>
              </a:path>
            </a:pathLst>
          </a:custGeom>
          <a:ln w="28575">
            <a:solidFill>
              <a:srgbClr val="00B0F0"/>
            </a:solidFill>
          </a:ln>
        </p:spPr>
        <p:txBody>
          <a:bodyPr wrap="square" lIns="0" tIns="0" rIns="0" bIns="0" rtlCol="0">
            <a:noAutofit/>
          </a:bodyPr>
          <a:lstStyle/>
          <a:p>
            <a:pPr defTabSz="549755"/>
            <a:endParaRPr sz="1082">
              <a:solidFill>
                <a:prstClr val="black"/>
              </a:solidFill>
              <a:latin typeface="Calibri"/>
            </a:endParaRPr>
          </a:p>
        </p:txBody>
      </p:sp>
      <p:sp>
        <p:nvSpPr>
          <p:cNvPr id="61" name="object 61"/>
          <p:cNvSpPr/>
          <p:nvPr/>
        </p:nvSpPr>
        <p:spPr>
          <a:xfrm>
            <a:off x="8942880" y="5540848"/>
            <a:ext cx="97988" cy="44502"/>
          </a:xfrm>
          <a:custGeom>
            <a:avLst/>
            <a:gdLst/>
            <a:ahLst/>
            <a:cxnLst/>
            <a:rect l="l" t="t" r="r" b="b"/>
            <a:pathLst>
              <a:path w="134111" h="89407">
                <a:moveTo>
                  <a:pt x="134111" y="89407"/>
                </a:moveTo>
                <a:lnTo>
                  <a:pt x="134111" y="0"/>
                </a:lnTo>
                <a:lnTo>
                  <a:pt x="0" y="44703"/>
                </a:lnTo>
                <a:lnTo>
                  <a:pt x="134111" y="89407"/>
                </a:lnTo>
                <a:close/>
              </a:path>
            </a:pathLst>
          </a:custGeom>
          <a:solidFill>
            <a:srgbClr val="000000"/>
          </a:solidFill>
        </p:spPr>
        <p:txBody>
          <a:bodyPr wrap="square" lIns="0" tIns="0" rIns="0" bIns="0" rtlCol="0">
            <a:noAutofit/>
          </a:bodyPr>
          <a:lstStyle/>
          <a:p>
            <a:pPr defTabSz="549755"/>
            <a:endParaRPr sz="1082">
              <a:solidFill>
                <a:prstClr val="black"/>
              </a:solidFill>
              <a:latin typeface="Calibri"/>
            </a:endParaRPr>
          </a:p>
        </p:txBody>
      </p:sp>
      <p:sp>
        <p:nvSpPr>
          <p:cNvPr id="64" name="object 64"/>
          <p:cNvSpPr/>
          <p:nvPr/>
        </p:nvSpPr>
        <p:spPr>
          <a:xfrm>
            <a:off x="4683712" y="3024249"/>
            <a:ext cx="2693297" cy="1834777"/>
          </a:xfrm>
          <a:custGeom>
            <a:avLst/>
            <a:gdLst/>
            <a:ahLst/>
            <a:cxnLst/>
            <a:rect l="l" t="t" r="r" b="b"/>
            <a:pathLst>
              <a:path w="3686175" h="3686175">
                <a:moveTo>
                  <a:pt x="0" y="1843151"/>
                </a:moveTo>
                <a:lnTo>
                  <a:pt x="6109" y="1691989"/>
                </a:lnTo>
                <a:lnTo>
                  <a:pt x="24121" y="1544191"/>
                </a:lnTo>
                <a:lnTo>
                  <a:pt x="53561" y="1400233"/>
                </a:lnTo>
                <a:lnTo>
                  <a:pt x="93956" y="1260587"/>
                </a:lnTo>
                <a:lnTo>
                  <a:pt x="144831" y="1125729"/>
                </a:lnTo>
                <a:lnTo>
                  <a:pt x="205712" y="996134"/>
                </a:lnTo>
                <a:lnTo>
                  <a:pt x="276125" y="872275"/>
                </a:lnTo>
                <a:lnTo>
                  <a:pt x="355595" y="754626"/>
                </a:lnTo>
                <a:lnTo>
                  <a:pt x="443650" y="643664"/>
                </a:lnTo>
                <a:lnTo>
                  <a:pt x="539813" y="539861"/>
                </a:lnTo>
                <a:lnTo>
                  <a:pt x="643612" y="443692"/>
                </a:lnTo>
                <a:lnTo>
                  <a:pt x="754572" y="355632"/>
                </a:lnTo>
                <a:lnTo>
                  <a:pt x="872218" y="276155"/>
                </a:lnTo>
                <a:lnTo>
                  <a:pt x="996078" y="205736"/>
                </a:lnTo>
                <a:lnTo>
                  <a:pt x="1125676" y="144849"/>
                </a:lnTo>
                <a:lnTo>
                  <a:pt x="1260539" y="93968"/>
                </a:lnTo>
                <a:lnTo>
                  <a:pt x="1400191" y="53569"/>
                </a:lnTo>
                <a:lnTo>
                  <a:pt x="1544160" y="24124"/>
                </a:lnTo>
                <a:lnTo>
                  <a:pt x="1691972" y="6110"/>
                </a:lnTo>
                <a:lnTo>
                  <a:pt x="1843151" y="0"/>
                </a:lnTo>
                <a:lnTo>
                  <a:pt x="1994311" y="6110"/>
                </a:lnTo>
                <a:lnTo>
                  <a:pt x="2142106" y="24124"/>
                </a:lnTo>
                <a:lnTo>
                  <a:pt x="2286061" y="53569"/>
                </a:lnTo>
                <a:lnTo>
                  <a:pt x="2425701" y="93968"/>
                </a:lnTo>
                <a:lnTo>
                  <a:pt x="2560552" y="144849"/>
                </a:lnTo>
                <a:lnTo>
                  <a:pt x="2690140" y="205736"/>
                </a:lnTo>
                <a:lnTo>
                  <a:pt x="2813991" y="276155"/>
                </a:lnTo>
                <a:lnTo>
                  <a:pt x="2931630" y="355632"/>
                </a:lnTo>
                <a:lnTo>
                  <a:pt x="3042583" y="443692"/>
                </a:lnTo>
                <a:lnTo>
                  <a:pt x="3146377" y="539861"/>
                </a:lnTo>
                <a:lnTo>
                  <a:pt x="3242536" y="643664"/>
                </a:lnTo>
                <a:lnTo>
                  <a:pt x="3330587" y="754626"/>
                </a:lnTo>
                <a:lnTo>
                  <a:pt x="3410055" y="872275"/>
                </a:lnTo>
                <a:lnTo>
                  <a:pt x="3480465" y="996134"/>
                </a:lnTo>
                <a:lnTo>
                  <a:pt x="3541345" y="1125729"/>
                </a:lnTo>
                <a:lnTo>
                  <a:pt x="3592219" y="1260587"/>
                </a:lnTo>
                <a:lnTo>
                  <a:pt x="3632613" y="1400233"/>
                </a:lnTo>
                <a:lnTo>
                  <a:pt x="3662053" y="1544191"/>
                </a:lnTo>
                <a:lnTo>
                  <a:pt x="3680065" y="1691989"/>
                </a:lnTo>
                <a:lnTo>
                  <a:pt x="3686175" y="1843151"/>
                </a:lnTo>
                <a:lnTo>
                  <a:pt x="3680065" y="1994311"/>
                </a:lnTo>
                <a:lnTo>
                  <a:pt x="3662053" y="2142106"/>
                </a:lnTo>
                <a:lnTo>
                  <a:pt x="3632613" y="2286061"/>
                </a:lnTo>
                <a:lnTo>
                  <a:pt x="3592219" y="2425701"/>
                </a:lnTo>
                <a:lnTo>
                  <a:pt x="3541345" y="2560552"/>
                </a:lnTo>
                <a:lnTo>
                  <a:pt x="3480465" y="2690140"/>
                </a:lnTo>
                <a:lnTo>
                  <a:pt x="3410055" y="2813991"/>
                </a:lnTo>
                <a:lnTo>
                  <a:pt x="3330587" y="2931630"/>
                </a:lnTo>
                <a:lnTo>
                  <a:pt x="3242536" y="3042583"/>
                </a:lnTo>
                <a:lnTo>
                  <a:pt x="3146377" y="3146377"/>
                </a:lnTo>
                <a:lnTo>
                  <a:pt x="3042583" y="3242536"/>
                </a:lnTo>
                <a:lnTo>
                  <a:pt x="2931630" y="3330587"/>
                </a:lnTo>
                <a:lnTo>
                  <a:pt x="2813991" y="3410055"/>
                </a:lnTo>
                <a:lnTo>
                  <a:pt x="2690140" y="3480465"/>
                </a:lnTo>
                <a:lnTo>
                  <a:pt x="2560552" y="3541345"/>
                </a:lnTo>
                <a:lnTo>
                  <a:pt x="2425701" y="3592219"/>
                </a:lnTo>
                <a:lnTo>
                  <a:pt x="2286061" y="3632613"/>
                </a:lnTo>
                <a:lnTo>
                  <a:pt x="2142106" y="3662053"/>
                </a:lnTo>
                <a:lnTo>
                  <a:pt x="1994311" y="3680065"/>
                </a:lnTo>
                <a:lnTo>
                  <a:pt x="1843151" y="3686175"/>
                </a:lnTo>
                <a:lnTo>
                  <a:pt x="1691972" y="3680065"/>
                </a:lnTo>
                <a:lnTo>
                  <a:pt x="1544160" y="3662053"/>
                </a:lnTo>
                <a:lnTo>
                  <a:pt x="1400191" y="3632613"/>
                </a:lnTo>
                <a:lnTo>
                  <a:pt x="1260539" y="3592219"/>
                </a:lnTo>
                <a:lnTo>
                  <a:pt x="1125676" y="3541345"/>
                </a:lnTo>
                <a:lnTo>
                  <a:pt x="996078" y="3480465"/>
                </a:lnTo>
                <a:lnTo>
                  <a:pt x="872218" y="3410055"/>
                </a:lnTo>
                <a:lnTo>
                  <a:pt x="754572" y="3330587"/>
                </a:lnTo>
                <a:lnTo>
                  <a:pt x="643612" y="3242536"/>
                </a:lnTo>
                <a:lnTo>
                  <a:pt x="539813" y="3146377"/>
                </a:lnTo>
                <a:lnTo>
                  <a:pt x="443650" y="3042583"/>
                </a:lnTo>
                <a:lnTo>
                  <a:pt x="355595" y="2931630"/>
                </a:lnTo>
                <a:lnTo>
                  <a:pt x="276125" y="2813991"/>
                </a:lnTo>
                <a:lnTo>
                  <a:pt x="205712" y="2690140"/>
                </a:lnTo>
                <a:lnTo>
                  <a:pt x="144831" y="2560552"/>
                </a:lnTo>
                <a:lnTo>
                  <a:pt x="93956" y="2425701"/>
                </a:lnTo>
                <a:lnTo>
                  <a:pt x="53561" y="2286061"/>
                </a:lnTo>
                <a:lnTo>
                  <a:pt x="24121" y="2142106"/>
                </a:lnTo>
                <a:lnTo>
                  <a:pt x="6109" y="1994311"/>
                </a:lnTo>
                <a:lnTo>
                  <a:pt x="0" y="1843151"/>
                </a:lnTo>
                <a:close/>
              </a:path>
            </a:pathLst>
          </a:custGeom>
          <a:ln w="19050">
            <a:solidFill>
              <a:srgbClr val="008000"/>
            </a:solidFill>
          </a:ln>
        </p:spPr>
        <p:txBody>
          <a:bodyPr wrap="square" lIns="0" tIns="0" rIns="0" bIns="0" rtlCol="0">
            <a:noAutofit/>
          </a:bodyPr>
          <a:lstStyle/>
          <a:p>
            <a:pPr defTabSz="549755"/>
            <a:endParaRPr sz="1082">
              <a:solidFill>
                <a:prstClr val="black"/>
              </a:solidFill>
              <a:latin typeface="Calibri"/>
            </a:endParaRPr>
          </a:p>
        </p:txBody>
      </p:sp>
      <p:sp>
        <p:nvSpPr>
          <p:cNvPr id="65" name="object 65"/>
          <p:cNvSpPr/>
          <p:nvPr/>
        </p:nvSpPr>
        <p:spPr>
          <a:xfrm>
            <a:off x="4818356" y="3125517"/>
            <a:ext cx="2424014" cy="1651267"/>
          </a:xfrm>
          <a:custGeom>
            <a:avLst/>
            <a:gdLst/>
            <a:ahLst/>
            <a:cxnLst/>
            <a:rect l="l" t="t" r="r" b="b"/>
            <a:pathLst>
              <a:path w="3317621" h="3317494">
                <a:moveTo>
                  <a:pt x="0" y="1658747"/>
                </a:moveTo>
                <a:lnTo>
                  <a:pt x="5499" y="1794800"/>
                </a:lnTo>
                <a:lnTo>
                  <a:pt x="21711" y="1927823"/>
                </a:lnTo>
                <a:lnTo>
                  <a:pt x="48210" y="2057388"/>
                </a:lnTo>
                <a:lnTo>
                  <a:pt x="84569" y="2183069"/>
                </a:lnTo>
                <a:lnTo>
                  <a:pt x="130361" y="2304438"/>
                </a:lnTo>
                <a:lnTo>
                  <a:pt x="185159" y="2421070"/>
                </a:lnTo>
                <a:lnTo>
                  <a:pt x="248535" y="2532538"/>
                </a:lnTo>
                <a:lnTo>
                  <a:pt x="320064" y="2638414"/>
                </a:lnTo>
                <a:lnTo>
                  <a:pt x="399318" y="2738273"/>
                </a:lnTo>
                <a:lnTo>
                  <a:pt x="485870" y="2831687"/>
                </a:lnTo>
                <a:lnTo>
                  <a:pt x="579293" y="2918229"/>
                </a:lnTo>
                <a:lnTo>
                  <a:pt x="679161" y="2997474"/>
                </a:lnTo>
                <a:lnTo>
                  <a:pt x="785046" y="3068994"/>
                </a:lnTo>
                <a:lnTo>
                  <a:pt x="896522" y="3132362"/>
                </a:lnTo>
                <a:lnTo>
                  <a:pt x="1013162" y="3187152"/>
                </a:lnTo>
                <a:lnTo>
                  <a:pt x="1134538" y="3232937"/>
                </a:lnTo>
                <a:lnTo>
                  <a:pt x="1260225" y="3269290"/>
                </a:lnTo>
                <a:lnTo>
                  <a:pt x="1389794" y="3295785"/>
                </a:lnTo>
                <a:lnTo>
                  <a:pt x="1522819" y="3311995"/>
                </a:lnTo>
                <a:lnTo>
                  <a:pt x="1658874" y="3317494"/>
                </a:lnTo>
                <a:lnTo>
                  <a:pt x="1794910" y="3311995"/>
                </a:lnTo>
                <a:lnTo>
                  <a:pt x="1927919" y="3295785"/>
                </a:lnTo>
                <a:lnTo>
                  <a:pt x="2057473" y="3269290"/>
                </a:lnTo>
                <a:lnTo>
                  <a:pt x="2183147" y="3232937"/>
                </a:lnTo>
                <a:lnTo>
                  <a:pt x="2304512" y="3187152"/>
                </a:lnTo>
                <a:lnTo>
                  <a:pt x="2421141" y="3132362"/>
                </a:lnTo>
                <a:lnTo>
                  <a:pt x="2532609" y="3068994"/>
                </a:lnTo>
                <a:lnTo>
                  <a:pt x="2638486" y="2997474"/>
                </a:lnTo>
                <a:lnTo>
                  <a:pt x="2738348" y="2918229"/>
                </a:lnTo>
                <a:lnTo>
                  <a:pt x="2831766" y="2831687"/>
                </a:lnTo>
                <a:lnTo>
                  <a:pt x="2918314" y="2738273"/>
                </a:lnTo>
                <a:lnTo>
                  <a:pt x="2997564" y="2638414"/>
                </a:lnTo>
                <a:lnTo>
                  <a:pt x="3069090" y="2532538"/>
                </a:lnTo>
                <a:lnTo>
                  <a:pt x="3132465" y="2421070"/>
                </a:lnTo>
                <a:lnTo>
                  <a:pt x="3187261" y="2304438"/>
                </a:lnTo>
                <a:lnTo>
                  <a:pt x="3233052" y="2183069"/>
                </a:lnTo>
                <a:lnTo>
                  <a:pt x="3269410" y="2057388"/>
                </a:lnTo>
                <a:lnTo>
                  <a:pt x="3295909" y="1927823"/>
                </a:lnTo>
                <a:lnTo>
                  <a:pt x="3312121" y="1794800"/>
                </a:lnTo>
                <a:lnTo>
                  <a:pt x="3317621" y="1658747"/>
                </a:lnTo>
                <a:lnTo>
                  <a:pt x="3312121" y="1522693"/>
                </a:lnTo>
                <a:lnTo>
                  <a:pt x="3295909" y="1389670"/>
                </a:lnTo>
                <a:lnTo>
                  <a:pt x="3269410" y="1260105"/>
                </a:lnTo>
                <a:lnTo>
                  <a:pt x="3233052" y="1134424"/>
                </a:lnTo>
                <a:lnTo>
                  <a:pt x="3187261" y="1013055"/>
                </a:lnTo>
                <a:lnTo>
                  <a:pt x="3132465" y="896423"/>
                </a:lnTo>
                <a:lnTo>
                  <a:pt x="3069090" y="784955"/>
                </a:lnTo>
                <a:lnTo>
                  <a:pt x="2997564" y="679079"/>
                </a:lnTo>
                <a:lnTo>
                  <a:pt x="2918314" y="579220"/>
                </a:lnTo>
                <a:lnTo>
                  <a:pt x="2831766" y="485806"/>
                </a:lnTo>
                <a:lnTo>
                  <a:pt x="2738348" y="399264"/>
                </a:lnTo>
                <a:lnTo>
                  <a:pt x="2638486" y="320019"/>
                </a:lnTo>
                <a:lnTo>
                  <a:pt x="2532609" y="248499"/>
                </a:lnTo>
                <a:lnTo>
                  <a:pt x="2421141" y="185131"/>
                </a:lnTo>
                <a:lnTo>
                  <a:pt x="2304512" y="130341"/>
                </a:lnTo>
                <a:lnTo>
                  <a:pt x="2183147" y="84556"/>
                </a:lnTo>
                <a:lnTo>
                  <a:pt x="2057473" y="48203"/>
                </a:lnTo>
                <a:lnTo>
                  <a:pt x="1927919" y="21708"/>
                </a:lnTo>
                <a:lnTo>
                  <a:pt x="1794910" y="5498"/>
                </a:lnTo>
                <a:lnTo>
                  <a:pt x="1658874" y="0"/>
                </a:lnTo>
                <a:lnTo>
                  <a:pt x="1522819" y="5498"/>
                </a:lnTo>
                <a:lnTo>
                  <a:pt x="1389794" y="21708"/>
                </a:lnTo>
                <a:lnTo>
                  <a:pt x="1260225" y="48203"/>
                </a:lnTo>
                <a:lnTo>
                  <a:pt x="1134538" y="84556"/>
                </a:lnTo>
                <a:lnTo>
                  <a:pt x="1013162" y="130341"/>
                </a:lnTo>
                <a:lnTo>
                  <a:pt x="896522" y="185131"/>
                </a:lnTo>
                <a:lnTo>
                  <a:pt x="785046" y="248499"/>
                </a:lnTo>
                <a:lnTo>
                  <a:pt x="679161" y="320019"/>
                </a:lnTo>
                <a:lnTo>
                  <a:pt x="579293" y="399264"/>
                </a:lnTo>
                <a:lnTo>
                  <a:pt x="485870" y="485806"/>
                </a:lnTo>
                <a:lnTo>
                  <a:pt x="399318" y="579220"/>
                </a:lnTo>
                <a:lnTo>
                  <a:pt x="320064" y="679079"/>
                </a:lnTo>
                <a:lnTo>
                  <a:pt x="248535" y="784955"/>
                </a:lnTo>
                <a:lnTo>
                  <a:pt x="185159" y="896423"/>
                </a:lnTo>
                <a:lnTo>
                  <a:pt x="130361" y="1013055"/>
                </a:lnTo>
                <a:lnTo>
                  <a:pt x="84569" y="1134424"/>
                </a:lnTo>
                <a:lnTo>
                  <a:pt x="48210" y="1260105"/>
                </a:lnTo>
                <a:lnTo>
                  <a:pt x="21711" y="1389670"/>
                </a:lnTo>
                <a:lnTo>
                  <a:pt x="5499" y="1522693"/>
                </a:lnTo>
                <a:lnTo>
                  <a:pt x="0" y="1658747"/>
                </a:lnTo>
                <a:close/>
              </a:path>
            </a:pathLst>
          </a:custGeom>
          <a:solidFill>
            <a:srgbClr val="FFFFFF"/>
          </a:solidFill>
        </p:spPr>
        <p:txBody>
          <a:bodyPr wrap="square" lIns="0" tIns="0" rIns="0" bIns="0" rtlCol="0">
            <a:noAutofit/>
          </a:bodyPr>
          <a:lstStyle/>
          <a:p>
            <a:pPr defTabSz="549755"/>
            <a:endParaRPr sz="1082">
              <a:solidFill>
                <a:prstClr val="black"/>
              </a:solidFill>
              <a:latin typeface="Calibri"/>
            </a:endParaRPr>
          </a:p>
        </p:txBody>
      </p:sp>
      <p:sp>
        <p:nvSpPr>
          <p:cNvPr id="66" name="object 66"/>
          <p:cNvSpPr/>
          <p:nvPr/>
        </p:nvSpPr>
        <p:spPr>
          <a:xfrm>
            <a:off x="4818356" y="3125517"/>
            <a:ext cx="2424014" cy="1651267"/>
          </a:xfrm>
          <a:custGeom>
            <a:avLst/>
            <a:gdLst/>
            <a:ahLst/>
            <a:cxnLst/>
            <a:rect l="l" t="t" r="r" b="b"/>
            <a:pathLst>
              <a:path w="3317621" h="3317494">
                <a:moveTo>
                  <a:pt x="0" y="1658747"/>
                </a:moveTo>
                <a:lnTo>
                  <a:pt x="5499" y="1522693"/>
                </a:lnTo>
                <a:lnTo>
                  <a:pt x="21711" y="1389670"/>
                </a:lnTo>
                <a:lnTo>
                  <a:pt x="48210" y="1260105"/>
                </a:lnTo>
                <a:lnTo>
                  <a:pt x="84569" y="1134424"/>
                </a:lnTo>
                <a:lnTo>
                  <a:pt x="130361" y="1013055"/>
                </a:lnTo>
                <a:lnTo>
                  <a:pt x="185159" y="896423"/>
                </a:lnTo>
                <a:lnTo>
                  <a:pt x="248535" y="784955"/>
                </a:lnTo>
                <a:lnTo>
                  <a:pt x="320064" y="679079"/>
                </a:lnTo>
                <a:lnTo>
                  <a:pt x="399318" y="579220"/>
                </a:lnTo>
                <a:lnTo>
                  <a:pt x="485870" y="485806"/>
                </a:lnTo>
                <a:lnTo>
                  <a:pt x="579293" y="399264"/>
                </a:lnTo>
                <a:lnTo>
                  <a:pt x="679161" y="320019"/>
                </a:lnTo>
                <a:lnTo>
                  <a:pt x="785046" y="248499"/>
                </a:lnTo>
                <a:lnTo>
                  <a:pt x="896522" y="185131"/>
                </a:lnTo>
                <a:lnTo>
                  <a:pt x="1013162" y="130341"/>
                </a:lnTo>
                <a:lnTo>
                  <a:pt x="1134538" y="84556"/>
                </a:lnTo>
                <a:lnTo>
                  <a:pt x="1260225" y="48203"/>
                </a:lnTo>
                <a:lnTo>
                  <a:pt x="1389794" y="21708"/>
                </a:lnTo>
                <a:lnTo>
                  <a:pt x="1522819" y="5498"/>
                </a:lnTo>
                <a:lnTo>
                  <a:pt x="1658874" y="0"/>
                </a:lnTo>
                <a:lnTo>
                  <a:pt x="1794910" y="5498"/>
                </a:lnTo>
                <a:lnTo>
                  <a:pt x="1927919" y="21708"/>
                </a:lnTo>
                <a:lnTo>
                  <a:pt x="2057473" y="48203"/>
                </a:lnTo>
                <a:lnTo>
                  <a:pt x="2183147" y="84556"/>
                </a:lnTo>
                <a:lnTo>
                  <a:pt x="2304512" y="130341"/>
                </a:lnTo>
                <a:lnTo>
                  <a:pt x="2421141" y="185131"/>
                </a:lnTo>
                <a:lnTo>
                  <a:pt x="2532609" y="248499"/>
                </a:lnTo>
                <a:lnTo>
                  <a:pt x="2638486" y="320019"/>
                </a:lnTo>
                <a:lnTo>
                  <a:pt x="2738348" y="399264"/>
                </a:lnTo>
                <a:lnTo>
                  <a:pt x="2831766" y="485806"/>
                </a:lnTo>
                <a:lnTo>
                  <a:pt x="2918314" y="579220"/>
                </a:lnTo>
                <a:lnTo>
                  <a:pt x="2997564" y="679079"/>
                </a:lnTo>
                <a:lnTo>
                  <a:pt x="3069090" y="784955"/>
                </a:lnTo>
                <a:lnTo>
                  <a:pt x="3132465" y="896423"/>
                </a:lnTo>
                <a:lnTo>
                  <a:pt x="3187261" y="1013055"/>
                </a:lnTo>
                <a:lnTo>
                  <a:pt x="3233052" y="1134424"/>
                </a:lnTo>
                <a:lnTo>
                  <a:pt x="3269410" y="1260105"/>
                </a:lnTo>
                <a:lnTo>
                  <a:pt x="3295909" y="1389670"/>
                </a:lnTo>
                <a:lnTo>
                  <a:pt x="3312121" y="1522693"/>
                </a:lnTo>
                <a:lnTo>
                  <a:pt x="3317621" y="1658747"/>
                </a:lnTo>
                <a:lnTo>
                  <a:pt x="3312121" y="1794800"/>
                </a:lnTo>
                <a:lnTo>
                  <a:pt x="3295909" y="1927823"/>
                </a:lnTo>
                <a:lnTo>
                  <a:pt x="3269410" y="2057388"/>
                </a:lnTo>
                <a:lnTo>
                  <a:pt x="3233052" y="2183069"/>
                </a:lnTo>
                <a:lnTo>
                  <a:pt x="3187261" y="2304438"/>
                </a:lnTo>
                <a:lnTo>
                  <a:pt x="3132465" y="2421070"/>
                </a:lnTo>
                <a:lnTo>
                  <a:pt x="3069090" y="2532538"/>
                </a:lnTo>
                <a:lnTo>
                  <a:pt x="2997564" y="2638414"/>
                </a:lnTo>
                <a:lnTo>
                  <a:pt x="2918314" y="2738273"/>
                </a:lnTo>
                <a:lnTo>
                  <a:pt x="2831766" y="2831687"/>
                </a:lnTo>
                <a:lnTo>
                  <a:pt x="2738348" y="2918229"/>
                </a:lnTo>
                <a:lnTo>
                  <a:pt x="2638486" y="2997474"/>
                </a:lnTo>
                <a:lnTo>
                  <a:pt x="2532609" y="3068994"/>
                </a:lnTo>
                <a:lnTo>
                  <a:pt x="2421141" y="3132362"/>
                </a:lnTo>
                <a:lnTo>
                  <a:pt x="2304512" y="3187152"/>
                </a:lnTo>
                <a:lnTo>
                  <a:pt x="2183147" y="3232937"/>
                </a:lnTo>
                <a:lnTo>
                  <a:pt x="2057473" y="3269290"/>
                </a:lnTo>
                <a:lnTo>
                  <a:pt x="1927919" y="3295785"/>
                </a:lnTo>
                <a:lnTo>
                  <a:pt x="1794910" y="3311995"/>
                </a:lnTo>
                <a:lnTo>
                  <a:pt x="1658874" y="3317494"/>
                </a:lnTo>
                <a:lnTo>
                  <a:pt x="1522819" y="3311995"/>
                </a:lnTo>
                <a:lnTo>
                  <a:pt x="1389794" y="3295785"/>
                </a:lnTo>
                <a:lnTo>
                  <a:pt x="1260225" y="3269290"/>
                </a:lnTo>
                <a:lnTo>
                  <a:pt x="1134538" y="3232937"/>
                </a:lnTo>
                <a:lnTo>
                  <a:pt x="1013162" y="3187152"/>
                </a:lnTo>
                <a:lnTo>
                  <a:pt x="896522" y="3132362"/>
                </a:lnTo>
                <a:lnTo>
                  <a:pt x="785046" y="3068994"/>
                </a:lnTo>
                <a:lnTo>
                  <a:pt x="679161" y="2997474"/>
                </a:lnTo>
                <a:lnTo>
                  <a:pt x="579293" y="2918229"/>
                </a:lnTo>
                <a:lnTo>
                  <a:pt x="485870" y="2831687"/>
                </a:lnTo>
                <a:lnTo>
                  <a:pt x="399318" y="2738273"/>
                </a:lnTo>
                <a:lnTo>
                  <a:pt x="320064" y="2638414"/>
                </a:lnTo>
                <a:lnTo>
                  <a:pt x="248535" y="2532538"/>
                </a:lnTo>
                <a:lnTo>
                  <a:pt x="185159" y="2421070"/>
                </a:lnTo>
                <a:lnTo>
                  <a:pt x="130361" y="2304438"/>
                </a:lnTo>
                <a:lnTo>
                  <a:pt x="84569" y="2183069"/>
                </a:lnTo>
                <a:lnTo>
                  <a:pt x="48210" y="2057388"/>
                </a:lnTo>
                <a:lnTo>
                  <a:pt x="21711" y="1927823"/>
                </a:lnTo>
                <a:lnTo>
                  <a:pt x="5499" y="1794800"/>
                </a:lnTo>
                <a:lnTo>
                  <a:pt x="0" y="1658747"/>
                </a:lnTo>
                <a:close/>
              </a:path>
            </a:pathLst>
          </a:custGeom>
          <a:ln w="12700">
            <a:solidFill>
              <a:srgbClr val="008000"/>
            </a:solidFill>
          </a:ln>
        </p:spPr>
        <p:txBody>
          <a:bodyPr wrap="square" lIns="0" tIns="0" rIns="0" bIns="0" rtlCol="0">
            <a:noAutofit/>
          </a:bodyPr>
          <a:lstStyle/>
          <a:p>
            <a:pPr defTabSz="549755"/>
            <a:endParaRPr sz="1082">
              <a:solidFill>
                <a:prstClr val="black"/>
              </a:solidFill>
              <a:latin typeface="Calibri"/>
            </a:endParaRPr>
          </a:p>
        </p:txBody>
      </p:sp>
      <p:sp>
        <p:nvSpPr>
          <p:cNvPr id="67" name="object 67"/>
          <p:cNvSpPr/>
          <p:nvPr/>
        </p:nvSpPr>
        <p:spPr>
          <a:xfrm>
            <a:off x="4977675" y="3319367"/>
            <a:ext cx="1241026" cy="1457415"/>
          </a:xfrm>
          <a:prstGeom prst="rect">
            <a:avLst/>
          </a:prstGeom>
          <a:blipFill>
            <a:blip r:embed="rId9"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68" name="object 68"/>
          <p:cNvSpPr/>
          <p:nvPr/>
        </p:nvSpPr>
        <p:spPr>
          <a:xfrm>
            <a:off x="4807961" y="2974498"/>
            <a:ext cx="2423921" cy="341353"/>
          </a:xfrm>
          <a:custGeom>
            <a:avLst/>
            <a:gdLst/>
            <a:ahLst/>
            <a:cxnLst/>
            <a:rect l="l" t="t" r="r" b="b"/>
            <a:pathLst>
              <a:path w="3317494" h="685800">
                <a:moveTo>
                  <a:pt x="331724" y="685800"/>
                </a:moveTo>
                <a:lnTo>
                  <a:pt x="2985770" y="685800"/>
                </a:lnTo>
                <a:lnTo>
                  <a:pt x="3012983" y="684699"/>
                </a:lnTo>
                <a:lnTo>
                  <a:pt x="3065504" y="676155"/>
                </a:lnTo>
                <a:lnTo>
                  <a:pt x="3114915" y="659721"/>
                </a:lnTo>
                <a:lnTo>
                  <a:pt x="3160532" y="636082"/>
                </a:lnTo>
                <a:lnTo>
                  <a:pt x="3201674" y="605924"/>
                </a:lnTo>
                <a:lnTo>
                  <a:pt x="3237660" y="569928"/>
                </a:lnTo>
                <a:lnTo>
                  <a:pt x="3267807" y="528782"/>
                </a:lnTo>
                <a:lnTo>
                  <a:pt x="3291433" y="483167"/>
                </a:lnTo>
                <a:lnTo>
                  <a:pt x="3307856" y="433769"/>
                </a:lnTo>
                <a:lnTo>
                  <a:pt x="3316394" y="381272"/>
                </a:lnTo>
                <a:lnTo>
                  <a:pt x="3317494" y="354075"/>
                </a:lnTo>
                <a:lnTo>
                  <a:pt x="3317494" y="331724"/>
                </a:lnTo>
                <a:lnTo>
                  <a:pt x="3313153" y="277934"/>
                </a:lnTo>
                <a:lnTo>
                  <a:pt x="3300587" y="226901"/>
                </a:lnTo>
                <a:lnTo>
                  <a:pt x="3280477" y="179309"/>
                </a:lnTo>
                <a:lnTo>
                  <a:pt x="3253506" y="135843"/>
                </a:lnTo>
                <a:lnTo>
                  <a:pt x="3220354" y="97186"/>
                </a:lnTo>
                <a:lnTo>
                  <a:pt x="3181705" y="64024"/>
                </a:lnTo>
                <a:lnTo>
                  <a:pt x="3138240" y="37040"/>
                </a:lnTo>
                <a:lnTo>
                  <a:pt x="3090641" y="16918"/>
                </a:lnTo>
                <a:lnTo>
                  <a:pt x="3039590" y="4343"/>
                </a:lnTo>
                <a:lnTo>
                  <a:pt x="2985770" y="0"/>
                </a:lnTo>
                <a:lnTo>
                  <a:pt x="331724" y="0"/>
                </a:lnTo>
                <a:lnTo>
                  <a:pt x="277903" y="4343"/>
                </a:lnTo>
                <a:lnTo>
                  <a:pt x="226852" y="16918"/>
                </a:lnTo>
                <a:lnTo>
                  <a:pt x="179253" y="37040"/>
                </a:lnTo>
                <a:lnTo>
                  <a:pt x="135788" y="64024"/>
                </a:lnTo>
                <a:lnTo>
                  <a:pt x="97139" y="97186"/>
                </a:lnTo>
                <a:lnTo>
                  <a:pt x="63987" y="135843"/>
                </a:lnTo>
                <a:lnTo>
                  <a:pt x="37016" y="179309"/>
                </a:lnTo>
                <a:lnTo>
                  <a:pt x="16906" y="226901"/>
                </a:lnTo>
                <a:lnTo>
                  <a:pt x="4340" y="277934"/>
                </a:lnTo>
                <a:lnTo>
                  <a:pt x="0" y="331724"/>
                </a:lnTo>
                <a:lnTo>
                  <a:pt x="0" y="354075"/>
                </a:lnTo>
                <a:lnTo>
                  <a:pt x="4340" y="407865"/>
                </a:lnTo>
                <a:lnTo>
                  <a:pt x="16906" y="458898"/>
                </a:lnTo>
                <a:lnTo>
                  <a:pt x="37016" y="506490"/>
                </a:lnTo>
                <a:lnTo>
                  <a:pt x="63987" y="549956"/>
                </a:lnTo>
                <a:lnTo>
                  <a:pt x="97139" y="588613"/>
                </a:lnTo>
                <a:lnTo>
                  <a:pt x="135788" y="621775"/>
                </a:lnTo>
                <a:lnTo>
                  <a:pt x="179253" y="648759"/>
                </a:lnTo>
                <a:lnTo>
                  <a:pt x="226852" y="668881"/>
                </a:lnTo>
                <a:lnTo>
                  <a:pt x="277903" y="681456"/>
                </a:lnTo>
                <a:lnTo>
                  <a:pt x="331724" y="685800"/>
                </a:lnTo>
                <a:close/>
              </a:path>
            </a:pathLst>
          </a:custGeom>
          <a:solidFill>
            <a:srgbClr val="008000"/>
          </a:solidFill>
        </p:spPr>
        <p:txBody>
          <a:bodyPr wrap="square" lIns="0" tIns="0" rIns="0" bIns="0" rtlCol="0">
            <a:noAutofit/>
          </a:bodyPr>
          <a:lstStyle/>
          <a:p>
            <a:pPr defTabSz="549755"/>
            <a:endParaRPr sz="1082" dirty="0">
              <a:solidFill>
                <a:prstClr val="black"/>
              </a:solidFill>
              <a:latin typeface="Calibri"/>
            </a:endParaRPr>
          </a:p>
        </p:txBody>
      </p:sp>
      <p:sp>
        <p:nvSpPr>
          <p:cNvPr id="69" name="object 69"/>
          <p:cNvSpPr/>
          <p:nvPr/>
        </p:nvSpPr>
        <p:spPr>
          <a:xfrm>
            <a:off x="4807961" y="2974498"/>
            <a:ext cx="2423921" cy="341353"/>
          </a:xfrm>
          <a:custGeom>
            <a:avLst/>
            <a:gdLst/>
            <a:ahLst/>
            <a:cxnLst/>
            <a:rect l="l" t="t" r="r" b="b"/>
            <a:pathLst>
              <a:path w="3317494" h="685800">
                <a:moveTo>
                  <a:pt x="331724" y="685800"/>
                </a:moveTo>
                <a:lnTo>
                  <a:pt x="2985770" y="685800"/>
                </a:lnTo>
                <a:lnTo>
                  <a:pt x="3012983" y="684699"/>
                </a:lnTo>
                <a:lnTo>
                  <a:pt x="3065504" y="676155"/>
                </a:lnTo>
                <a:lnTo>
                  <a:pt x="3114915" y="659721"/>
                </a:lnTo>
                <a:lnTo>
                  <a:pt x="3160532" y="636082"/>
                </a:lnTo>
                <a:lnTo>
                  <a:pt x="3201674" y="605924"/>
                </a:lnTo>
                <a:lnTo>
                  <a:pt x="3237660" y="569928"/>
                </a:lnTo>
                <a:lnTo>
                  <a:pt x="3267807" y="528782"/>
                </a:lnTo>
                <a:lnTo>
                  <a:pt x="3291433" y="483167"/>
                </a:lnTo>
                <a:lnTo>
                  <a:pt x="3307856" y="433769"/>
                </a:lnTo>
                <a:lnTo>
                  <a:pt x="3316394" y="381272"/>
                </a:lnTo>
                <a:lnTo>
                  <a:pt x="3317494" y="354075"/>
                </a:lnTo>
                <a:lnTo>
                  <a:pt x="3317494" y="331724"/>
                </a:lnTo>
                <a:lnTo>
                  <a:pt x="3313153" y="277934"/>
                </a:lnTo>
                <a:lnTo>
                  <a:pt x="3300587" y="226901"/>
                </a:lnTo>
                <a:lnTo>
                  <a:pt x="3280477" y="179309"/>
                </a:lnTo>
                <a:lnTo>
                  <a:pt x="3253506" y="135843"/>
                </a:lnTo>
                <a:lnTo>
                  <a:pt x="3220354" y="97186"/>
                </a:lnTo>
                <a:lnTo>
                  <a:pt x="3181705" y="64024"/>
                </a:lnTo>
                <a:lnTo>
                  <a:pt x="3138240" y="37040"/>
                </a:lnTo>
                <a:lnTo>
                  <a:pt x="3090641" y="16918"/>
                </a:lnTo>
                <a:lnTo>
                  <a:pt x="3039590" y="4343"/>
                </a:lnTo>
                <a:lnTo>
                  <a:pt x="2985770" y="0"/>
                </a:lnTo>
                <a:lnTo>
                  <a:pt x="331724" y="0"/>
                </a:lnTo>
                <a:lnTo>
                  <a:pt x="277903" y="4343"/>
                </a:lnTo>
                <a:lnTo>
                  <a:pt x="226852" y="16918"/>
                </a:lnTo>
                <a:lnTo>
                  <a:pt x="179253" y="37040"/>
                </a:lnTo>
                <a:lnTo>
                  <a:pt x="135788" y="64024"/>
                </a:lnTo>
                <a:lnTo>
                  <a:pt x="97139" y="97186"/>
                </a:lnTo>
                <a:lnTo>
                  <a:pt x="63987" y="135843"/>
                </a:lnTo>
                <a:lnTo>
                  <a:pt x="37016" y="179309"/>
                </a:lnTo>
                <a:lnTo>
                  <a:pt x="16906" y="226901"/>
                </a:lnTo>
                <a:lnTo>
                  <a:pt x="4340" y="277934"/>
                </a:lnTo>
                <a:lnTo>
                  <a:pt x="0" y="331724"/>
                </a:lnTo>
                <a:lnTo>
                  <a:pt x="0" y="354075"/>
                </a:lnTo>
                <a:lnTo>
                  <a:pt x="4340" y="407865"/>
                </a:lnTo>
                <a:lnTo>
                  <a:pt x="16906" y="458898"/>
                </a:lnTo>
                <a:lnTo>
                  <a:pt x="37016" y="506490"/>
                </a:lnTo>
                <a:lnTo>
                  <a:pt x="63987" y="549956"/>
                </a:lnTo>
                <a:lnTo>
                  <a:pt x="97139" y="588613"/>
                </a:lnTo>
                <a:lnTo>
                  <a:pt x="135788" y="621775"/>
                </a:lnTo>
                <a:lnTo>
                  <a:pt x="179253" y="648759"/>
                </a:lnTo>
                <a:lnTo>
                  <a:pt x="226852" y="668881"/>
                </a:lnTo>
                <a:lnTo>
                  <a:pt x="277903" y="681456"/>
                </a:lnTo>
                <a:lnTo>
                  <a:pt x="331724" y="685800"/>
                </a:lnTo>
                <a:close/>
              </a:path>
            </a:pathLst>
          </a:custGeom>
          <a:ln w="6356">
            <a:solidFill>
              <a:srgbClr val="000000"/>
            </a:solidFill>
          </a:ln>
        </p:spPr>
        <p:txBody>
          <a:bodyPr wrap="square" lIns="0" tIns="0" rIns="0" bIns="0" rtlCol="0">
            <a:noAutofit/>
          </a:bodyPr>
          <a:lstStyle/>
          <a:p>
            <a:pPr defTabSz="549755"/>
            <a:endParaRPr sz="1082">
              <a:solidFill>
                <a:prstClr val="black"/>
              </a:solidFill>
              <a:latin typeface="Calibri"/>
            </a:endParaRPr>
          </a:p>
        </p:txBody>
      </p:sp>
      <p:sp>
        <p:nvSpPr>
          <p:cNvPr id="70" name="object 70"/>
          <p:cNvSpPr/>
          <p:nvPr/>
        </p:nvSpPr>
        <p:spPr>
          <a:xfrm>
            <a:off x="6003313" y="3396476"/>
            <a:ext cx="1607628" cy="224809"/>
          </a:xfrm>
          <a:custGeom>
            <a:avLst/>
            <a:gdLst/>
            <a:ahLst/>
            <a:cxnLst/>
            <a:rect l="l" t="t" r="r" b="b"/>
            <a:pathLst>
              <a:path w="2200275" h="332104">
                <a:moveTo>
                  <a:pt x="165989" y="332104"/>
                </a:moveTo>
                <a:lnTo>
                  <a:pt x="2034285" y="332104"/>
                </a:lnTo>
                <a:lnTo>
                  <a:pt x="2049006" y="331461"/>
                </a:lnTo>
                <a:lnTo>
                  <a:pt x="2090794" y="322243"/>
                </a:lnTo>
                <a:lnTo>
                  <a:pt x="2127885" y="303228"/>
                </a:lnTo>
                <a:lnTo>
                  <a:pt x="2158821" y="275876"/>
                </a:lnTo>
                <a:lnTo>
                  <a:pt x="2182142" y="241647"/>
                </a:lnTo>
                <a:lnTo>
                  <a:pt x="2196388" y="201999"/>
                </a:lnTo>
                <a:lnTo>
                  <a:pt x="2200275" y="166115"/>
                </a:lnTo>
                <a:lnTo>
                  <a:pt x="2194646" y="122960"/>
                </a:lnTo>
                <a:lnTo>
                  <a:pt x="2178735" y="84141"/>
                </a:lnTo>
                <a:lnTo>
                  <a:pt x="2154000" y="50991"/>
                </a:lnTo>
                <a:lnTo>
                  <a:pt x="2121901" y="24969"/>
                </a:lnTo>
                <a:lnTo>
                  <a:pt x="2083897" y="7536"/>
                </a:lnTo>
                <a:lnTo>
                  <a:pt x="2041448" y="151"/>
                </a:lnTo>
                <a:lnTo>
                  <a:pt x="2034285" y="0"/>
                </a:lnTo>
                <a:lnTo>
                  <a:pt x="165989" y="0"/>
                </a:lnTo>
                <a:lnTo>
                  <a:pt x="122960" y="5628"/>
                </a:lnTo>
                <a:lnTo>
                  <a:pt x="84141" y="21539"/>
                </a:lnTo>
                <a:lnTo>
                  <a:pt x="50991" y="46274"/>
                </a:lnTo>
                <a:lnTo>
                  <a:pt x="24969" y="78373"/>
                </a:lnTo>
                <a:lnTo>
                  <a:pt x="7536" y="116377"/>
                </a:lnTo>
                <a:lnTo>
                  <a:pt x="151" y="158826"/>
                </a:lnTo>
                <a:lnTo>
                  <a:pt x="0" y="165988"/>
                </a:lnTo>
                <a:lnTo>
                  <a:pt x="642" y="180723"/>
                </a:lnTo>
                <a:lnTo>
                  <a:pt x="2535" y="195096"/>
                </a:lnTo>
                <a:lnTo>
                  <a:pt x="5623" y="209054"/>
                </a:lnTo>
                <a:lnTo>
                  <a:pt x="9854" y="222542"/>
                </a:lnTo>
                <a:lnTo>
                  <a:pt x="15172" y="235508"/>
                </a:lnTo>
                <a:lnTo>
                  <a:pt x="21523" y="247897"/>
                </a:lnTo>
                <a:lnTo>
                  <a:pt x="28855" y="259654"/>
                </a:lnTo>
                <a:lnTo>
                  <a:pt x="37112" y="270728"/>
                </a:lnTo>
                <a:lnTo>
                  <a:pt x="46241" y="281062"/>
                </a:lnTo>
                <a:lnTo>
                  <a:pt x="56188" y="290604"/>
                </a:lnTo>
                <a:lnTo>
                  <a:pt x="66899" y="299300"/>
                </a:lnTo>
                <a:lnTo>
                  <a:pt x="78319" y="307096"/>
                </a:lnTo>
                <a:lnTo>
                  <a:pt x="90396" y="313937"/>
                </a:lnTo>
                <a:lnTo>
                  <a:pt x="103074" y="319771"/>
                </a:lnTo>
                <a:lnTo>
                  <a:pt x="116300" y="324543"/>
                </a:lnTo>
                <a:lnTo>
                  <a:pt x="130019" y="328199"/>
                </a:lnTo>
                <a:lnTo>
                  <a:pt x="144179" y="330685"/>
                </a:lnTo>
                <a:lnTo>
                  <a:pt x="158724" y="331949"/>
                </a:lnTo>
                <a:lnTo>
                  <a:pt x="165989" y="332104"/>
                </a:lnTo>
                <a:close/>
              </a:path>
            </a:pathLst>
          </a:custGeom>
          <a:solidFill>
            <a:srgbClr val="FFD964"/>
          </a:solidFill>
        </p:spPr>
        <p:txBody>
          <a:bodyPr wrap="square" lIns="0" tIns="0" rIns="0" bIns="0" rtlCol="0">
            <a:noAutofit/>
          </a:bodyPr>
          <a:lstStyle/>
          <a:p>
            <a:pPr defTabSz="549755"/>
            <a:endParaRPr sz="1082" dirty="0">
              <a:solidFill>
                <a:prstClr val="black"/>
              </a:solidFill>
              <a:latin typeface="Calibri"/>
            </a:endParaRPr>
          </a:p>
        </p:txBody>
      </p:sp>
      <p:sp>
        <p:nvSpPr>
          <p:cNvPr id="71" name="object 71"/>
          <p:cNvSpPr/>
          <p:nvPr/>
        </p:nvSpPr>
        <p:spPr>
          <a:xfrm>
            <a:off x="6011988" y="3389602"/>
            <a:ext cx="1607628" cy="224833"/>
          </a:xfrm>
          <a:custGeom>
            <a:avLst/>
            <a:gdLst/>
            <a:ahLst/>
            <a:cxnLst/>
            <a:rect l="l" t="t" r="r" b="b"/>
            <a:pathLst>
              <a:path w="2200275" h="332104">
                <a:moveTo>
                  <a:pt x="165989" y="332104"/>
                </a:moveTo>
                <a:lnTo>
                  <a:pt x="2034285" y="332104"/>
                </a:lnTo>
                <a:lnTo>
                  <a:pt x="2049006" y="331461"/>
                </a:lnTo>
                <a:lnTo>
                  <a:pt x="2090794" y="322243"/>
                </a:lnTo>
                <a:lnTo>
                  <a:pt x="2127885" y="303228"/>
                </a:lnTo>
                <a:lnTo>
                  <a:pt x="2158821" y="275876"/>
                </a:lnTo>
                <a:lnTo>
                  <a:pt x="2182142" y="241647"/>
                </a:lnTo>
                <a:lnTo>
                  <a:pt x="2196388" y="201999"/>
                </a:lnTo>
                <a:lnTo>
                  <a:pt x="2200275" y="166115"/>
                </a:lnTo>
                <a:lnTo>
                  <a:pt x="2199631" y="151268"/>
                </a:lnTo>
                <a:lnTo>
                  <a:pt x="2197737" y="136907"/>
                </a:lnTo>
                <a:lnTo>
                  <a:pt x="2194646" y="122960"/>
                </a:lnTo>
                <a:lnTo>
                  <a:pt x="2190413" y="109480"/>
                </a:lnTo>
                <a:lnTo>
                  <a:pt x="2185091" y="96522"/>
                </a:lnTo>
                <a:lnTo>
                  <a:pt x="2178735" y="84141"/>
                </a:lnTo>
                <a:lnTo>
                  <a:pt x="2171398" y="72389"/>
                </a:lnTo>
                <a:lnTo>
                  <a:pt x="2163135" y="61321"/>
                </a:lnTo>
                <a:lnTo>
                  <a:pt x="2154000" y="50991"/>
                </a:lnTo>
                <a:lnTo>
                  <a:pt x="2144046" y="41453"/>
                </a:lnTo>
                <a:lnTo>
                  <a:pt x="2133329" y="32761"/>
                </a:lnTo>
                <a:lnTo>
                  <a:pt x="2121901" y="24969"/>
                </a:lnTo>
                <a:lnTo>
                  <a:pt x="2109817" y="18132"/>
                </a:lnTo>
                <a:lnTo>
                  <a:pt x="2097131" y="12303"/>
                </a:lnTo>
                <a:lnTo>
                  <a:pt x="2083897" y="7536"/>
                </a:lnTo>
                <a:lnTo>
                  <a:pt x="2070169" y="3886"/>
                </a:lnTo>
                <a:lnTo>
                  <a:pt x="2056002" y="1406"/>
                </a:lnTo>
                <a:lnTo>
                  <a:pt x="2041448" y="151"/>
                </a:lnTo>
                <a:lnTo>
                  <a:pt x="2034285" y="0"/>
                </a:lnTo>
                <a:lnTo>
                  <a:pt x="165989" y="0"/>
                </a:lnTo>
                <a:lnTo>
                  <a:pt x="151268" y="643"/>
                </a:lnTo>
                <a:lnTo>
                  <a:pt x="136907" y="2537"/>
                </a:lnTo>
                <a:lnTo>
                  <a:pt x="122960" y="5628"/>
                </a:lnTo>
                <a:lnTo>
                  <a:pt x="109480" y="9861"/>
                </a:lnTo>
                <a:lnTo>
                  <a:pt x="96522" y="15183"/>
                </a:lnTo>
                <a:lnTo>
                  <a:pt x="84141" y="21539"/>
                </a:lnTo>
                <a:lnTo>
                  <a:pt x="72389" y="28876"/>
                </a:lnTo>
                <a:lnTo>
                  <a:pt x="61321" y="37139"/>
                </a:lnTo>
                <a:lnTo>
                  <a:pt x="50991" y="46274"/>
                </a:lnTo>
                <a:lnTo>
                  <a:pt x="41453" y="56228"/>
                </a:lnTo>
                <a:lnTo>
                  <a:pt x="32761" y="66945"/>
                </a:lnTo>
                <a:lnTo>
                  <a:pt x="24969" y="78373"/>
                </a:lnTo>
                <a:lnTo>
                  <a:pt x="18132" y="90457"/>
                </a:lnTo>
                <a:lnTo>
                  <a:pt x="12303" y="103143"/>
                </a:lnTo>
                <a:lnTo>
                  <a:pt x="7536" y="116377"/>
                </a:lnTo>
                <a:lnTo>
                  <a:pt x="3886" y="130105"/>
                </a:lnTo>
                <a:lnTo>
                  <a:pt x="1406" y="144272"/>
                </a:lnTo>
                <a:lnTo>
                  <a:pt x="151" y="158826"/>
                </a:lnTo>
                <a:lnTo>
                  <a:pt x="0" y="165988"/>
                </a:lnTo>
                <a:lnTo>
                  <a:pt x="642" y="180723"/>
                </a:lnTo>
                <a:lnTo>
                  <a:pt x="2535" y="195096"/>
                </a:lnTo>
                <a:lnTo>
                  <a:pt x="5623" y="209054"/>
                </a:lnTo>
                <a:lnTo>
                  <a:pt x="9854" y="222542"/>
                </a:lnTo>
                <a:lnTo>
                  <a:pt x="15172" y="235508"/>
                </a:lnTo>
                <a:lnTo>
                  <a:pt x="21523" y="247897"/>
                </a:lnTo>
                <a:lnTo>
                  <a:pt x="28855" y="259654"/>
                </a:lnTo>
                <a:lnTo>
                  <a:pt x="37112" y="270728"/>
                </a:lnTo>
                <a:lnTo>
                  <a:pt x="46241" y="281062"/>
                </a:lnTo>
                <a:lnTo>
                  <a:pt x="56188" y="290604"/>
                </a:lnTo>
                <a:lnTo>
                  <a:pt x="66899" y="299300"/>
                </a:lnTo>
                <a:lnTo>
                  <a:pt x="78319" y="307096"/>
                </a:lnTo>
                <a:lnTo>
                  <a:pt x="90396" y="313937"/>
                </a:lnTo>
                <a:lnTo>
                  <a:pt x="103074" y="319771"/>
                </a:lnTo>
                <a:lnTo>
                  <a:pt x="116300" y="324543"/>
                </a:lnTo>
                <a:lnTo>
                  <a:pt x="130019" y="328199"/>
                </a:lnTo>
                <a:lnTo>
                  <a:pt x="144179" y="330685"/>
                </a:lnTo>
                <a:lnTo>
                  <a:pt x="158724" y="331949"/>
                </a:lnTo>
                <a:lnTo>
                  <a:pt x="165989" y="332104"/>
                </a:lnTo>
                <a:close/>
              </a:path>
            </a:pathLst>
          </a:custGeom>
          <a:ln w="6356">
            <a:solidFill>
              <a:srgbClr val="000000"/>
            </a:solidFill>
          </a:ln>
        </p:spPr>
        <p:txBody>
          <a:bodyPr wrap="square" lIns="0" tIns="0" rIns="0" bIns="0" rtlCol="0">
            <a:noAutofit/>
          </a:bodyPr>
          <a:lstStyle/>
          <a:p>
            <a:pPr defTabSz="549755"/>
            <a:endParaRPr sz="1082">
              <a:solidFill>
                <a:prstClr val="black"/>
              </a:solidFill>
              <a:latin typeface="Calibri"/>
            </a:endParaRPr>
          </a:p>
        </p:txBody>
      </p:sp>
      <p:sp>
        <p:nvSpPr>
          <p:cNvPr id="72" name="object 72"/>
          <p:cNvSpPr/>
          <p:nvPr/>
        </p:nvSpPr>
        <p:spPr>
          <a:xfrm>
            <a:off x="6005281" y="3689892"/>
            <a:ext cx="1607628" cy="235417"/>
          </a:xfrm>
          <a:custGeom>
            <a:avLst/>
            <a:gdLst/>
            <a:ahLst/>
            <a:cxnLst/>
            <a:rect l="l" t="t" r="r" b="b"/>
            <a:pathLst>
              <a:path w="2200275" h="332104">
                <a:moveTo>
                  <a:pt x="165989" y="332104"/>
                </a:moveTo>
                <a:lnTo>
                  <a:pt x="2034285" y="332104"/>
                </a:lnTo>
                <a:lnTo>
                  <a:pt x="2049006" y="331461"/>
                </a:lnTo>
                <a:lnTo>
                  <a:pt x="2090794" y="322243"/>
                </a:lnTo>
                <a:lnTo>
                  <a:pt x="2127885" y="303228"/>
                </a:lnTo>
                <a:lnTo>
                  <a:pt x="2158821" y="275876"/>
                </a:lnTo>
                <a:lnTo>
                  <a:pt x="2182142" y="241647"/>
                </a:lnTo>
                <a:lnTo>
                  <a:pt x="2196388" y="201999"/>
                </a:lnTo>
                <a:lnTo>
                  <a:pt x="2200275" y="166115"/>
                </a:lnTo>
                <a:lnTo>
                  <a:pt x="2194651" y="123102"/>
                </a:lnTo>
                <a:lnTo>
                  <a:pt x="2178751" y="84291"/>
                </a:lnTo>
                <a:lnTo>
                  <a:pt x="2154033" y="51137"/>
                </a:lnTo>
                <a:lnTo>
                  <a:pt x="2121955" y="25095"/>
                </a:lnTo>
                <a:lnTo>
                  <a:pt x="2083974" y="7620"/>
                </a:lnTo>
                <a:lnTo>
                  <a:pt x="2041550" y="165"/>
                </a:lnTo>
                <a:lnTo>
                  <a:pt x="2034285" y="0"/>
                </a:lnTo>
                <a:lnTo>
                  <a:pt x="165989" y="0"/>
                </a:lnTo>
                <a:lnTo>
                  <a:pt x="122975" y="5632"/>
                </a:lnTo>
                <a:lnTo>
                  <a:pt x="84168" y="21555"/>
                </a:lnTo>
                <a:lnTo>
                  <a:pt x="51025" y="46302"/>
                </a:lnTo>
                <a:lnTo>
                  <a:pt x="25003" y="78410"/>
                </a:lnTo>
                <a:lnTo>
                  <a:pt x="7560" y="116415"/>
                </a:lnTo>
                <a:lnTo>
                  <a:pt x="155" y="158851"/>
                </a:lnTo>
                <a:lnTo>
                  <a:pt x="0" y="166115"/>
                </a:lnTo>
                <a:lnTo>
                  <a:pt x="643" y="180836"/>
                </a:lnTo>
                <a:lnTo>
                  <a:pt x="2537" y="195197"/>
                </a:lnTo>
                <a:lnTo>
                  <a:pt x="5628" y="209144"/>
                </a:lnTo>
                <a:lnTo>
                  <a:pt x="9861" y="222624"/>
                </a:lnTo>
                <a:lnTo>
                  <a:pt x="15183" y="235582"/>
                </a:lnTo>
                <a:lnTo>
                  <a:pt x="21539" y="247963"/>
                </a:lnTo>
                <a:lnTo>
                  <a:pt x="28876" y="259715"/>
                </a:lnTo>
                <a:lnTo>
                  <a:pt x="37139" y="270783"/>
                </a:lnTo>
                <a:lnTo>
                  <a:pt x="46274" y="281113"/>
                </a:lnTo>
                <a:lnTo>
                  <a:pt x="56228" y="290651"/>
                </a:lnTo>
                <a:lnTo>
                  <a:pt x="66945" y="299343"/>
                </a:lnTo>
                <a:lnTo>
                  <a:pt x="78373" y="307135"/>
                </a:lnTo>
                <a:lnTo>
                  <a:pt x="90457" y="313972"/>
                </a:lnTo>
                <a:lnTo>
                  <a:pt x="103143" y="319801"/>
                </a:lnTo>
                <a:lnTo>
                  <a:pt x="116377" y="324568"/>
                </a:lnTo>
                <a:lnTo>
                  <a:pt x="130105" y="328218"/>
                </a:lnTo>
                <a:lnTo>
                  <a:pt x="144272" y="330698"/>
                </a:lnTo>
                <a:lnTo>
                  <a:pt x="158826" y="331953"/>
                </a:lnTo>
                <a:lnTo>
                  <a:pt x="165989" y="332104"/>
                </a:lnTo>
                <a:close/>
              </a:path>
            </a:pathLst>
          </a:custGeom>
          <a:solidFill>
            <a:srgbClr val="73F886"/>
          </a:solidFill>
        </p:spPr>
        <p:txBody>
          <a:bodyPr wrap="square" lIns="0" tIns="0" rIns="0" bIns="0" rtlCol="0">
            <a:noAutofit/>
          </a:bodyPr>
          <a:lstStyle/>
          <a:p>
            <a:pPr defTabSz="549755"/>
            <a:endParaRPr sz="1082">
              <a:solidFill>
                <a:prstClr val="black"/>
              </a:solidFill>
              <a:latin typeface="Calibri"/>
            </a:endParaRPr>
          </a:p>
        </p:txBody>
      </p:sp>
      <p:sp>
        <p:nvSpPr>
          <p:cNvPr id="73" name="object 73"/>
          <p:cNvSpPr/>
          <p:nvPr/>
        </p:nvSpPr>
        <p:spPr>
          <a:xfrm>
            <a:off x="5997016" y="3689890"/>
            <a:ext cx="1673310" cy="238511"/>
          </a:xfrm>
          <a:custGeom>
            <a:avLst/>
            <a:gdLst/>
            <a:ahLst/>
            <a:cxnLst/>
            <a:rect l="l" t="t" r="r" b="b"/>
            <a:pathLst>
              <a:path w="2200275" h="332104">
                <a:moveTo>
                  <a:pt x="165989" y="332104"/>
                </a:moveTo>
                <a:lnTo>
                  <a:pt x="2034285" y="332104"/>
                </a:lnTo>
                <a:lnTo>
                  <a:pt x="2049006" y="331461"/>
                </a:lnTo>
                <a:lnTo>
                  <a:pt x="2090794" y="322243"/>
                </a:lnTo>
                <a:lnTo>
                  <a:pt x="2127885" y="303228"/>
                </a:lnTo>
                <a:lnTo>
                  <a:pt x="2158821" y="275876"/>
                </a:lnTo>
                <a:lnTo>
                  <a:pt x="2182142" y="241647"/>
                </a:lnTo>
                <a:lnTo>
                  <a:pt x="2196388" y="201999"/>
                </a:lnTo>
                <a:lnTo>
                  <a:pt x="2200275" y="166115"/>
                </a:lnTo>
                <a:lnTo>
                  <a:pt x="2199632" y="151400"/>
                </a:lnTo>
                <a:lnTo>
                  <a:pt x="2197739" y="137045"/>
                </a:lnTo>
                <a:lnTo>
                  <a:pt x="2194651" y="123102"/>
                </a:lnTo>
                <a:lnTo>
                  <a:pt x="2190420" y="109626"/>
                </a:lnTo>
                <a:lnTo>
                  <a:pt x="2185102" y="96671"/>
                </a:lnTo>
                <a:lnTo>
                  <a:pt x="2178751" y="84291"/>
                </a:lnTo>
                <a:lnTo>
                  <a:pt x="2171419" y="72539"/>
                </a:lnTo>
                <a:lnTo>
                  <a:pt x="2163162" y="61470"/>
                </a:lnTo>
                <a:lnTo>
                  <a:pt x="2154033" y="51137"/>
                </a:lnTo>
                <a:lnTo>
                  <a:pt x="2144086" y="41594"/>
                </a:lnTo>
                <a:lnTo>
                  <a:pt x="2133375" y="32896"/>
                </a:lnTo>
                <a:lnTo>
                  <a:pt x="2121955" y="25095"/>
                </a:lnTo>
                <a:lnTo>
                  <a:pt x="2109878" y="18246"/>
                </a:lnTo>
                <a:lnTo>
                  <a:pt x="2097200" y="12403"/>
                </a:lnTo>
                <a:lnTo>
                  <a:pt x="2083974" y="7620"/>
                </a:lnTo>
                <a:lnTo>
                  <a:pt x="2070255" y="3950"/>
                </a:lnTo>
                <a:lnTo>
                  <a:pt x="2056095" y="1447"/>
                </a:lnTo>
                <a:lnTo>
                  <a:pt x="2041550" y="165"/>
                </a:lnTo>
                <a:lnTo>
                  <a:pt x="2034285" y="0"/>
                </a:lnTo>
                <a:lnTo>
                  <a:pt x="165989" y="0"/>
                </a:lnTo>
                <a:lnTo>
                  <a:pt x="151274" y="643"/>
                </a:lnTo>
                <a:lnTo>
                  <a:pt x="136918" y="2539"/>
                </a:lnTo>
                <a:lnTo>
                  <a:pt x="122975" y="5632"/>
                </a:lnTo>
                <a:lnTo>
                  <a:pt x="109500" y="9869"/>
                </a:lnTo>
                <a:lnTo>
                  <a:pt x="96547" y="15194"/>
                </a:lnTo>
                <a:lnTo>
                  <a:pt x="84168" y="21555"/>
                </a:lnTo>
                <a:lnTo>
                  <a:pt x="72419" y="28896"/>
                </a:lnTo>
                <a:lnTo>
                  <a:pt x="61353" y="37163"/>
                </a:lnTo>
                <a:lnTo>
                  <a:pt x="51025" y="46302"/>
                </a:lnTo>
                <a:lnTo>
                  <a:pt x="41487" y="56259"/>
                </a:lnTo>
                <a:lnTo>
                  <a:pt x="32796" y="66980"/>
                </a:lnTo>
                <a:lnTo>
                  <a:pt x="25003" y="78410"/>
                </a:lnTo>
                <a:lnTo>
                  <a:pt x="18163" y="90496"/>
                </a:lnTo>
                <a:lnTo>
                  <a:pt x="12331" y="103182"/>
                </a:lnTo>
                <a:lnTo>
                  <a:pt x="7560" y="116415"/>
                </a:lnTo>
                <a:lnTo>
                  <a:pt x="3905" y="130140"/>
                </a:lnTo>
                <a:lnTo>
                  <a:pt x="1419" y="144304"/>
                </a:lnTo>
                <a:lnTo>
                  <a:pt x="155" y="158851"/>
                </a:lnTo>
                <a:lnTo>
                  <a:pt x="0" y="166115"/>
                </a:lnTo>
                <a:lnTo>
                  <a:pt x="643" y="180836"/>
                </a:lnTo>
                <a:lnTo>
                  <a:pt x="2537" y="195197"/>
                </a:lnTo>
                <a:lnTo>
                  <a:pt x="5628" y="209144"/>
                </a:lnTo>
                <a:lnTo>
                  <a:pt x="9861" y="222624"/>
                </a:lnTo>
                <a:lnTo>
                  <a:pt x="15183" y="235582"/>
                </a:lnTo>
                <a:lnTo>
                  <a:pt x="21539" y="247963"/>
                </a:lnTo>
                <a:lnTo>
                  <a:pt x="28876" y="259715"/>
                </a:lnTo>
                <a:lnTo>
                  <a:pt x="37139" y="270783"/>
                </a:lnTo>
                <a:lnTo>
                  <a:pt x="46274" y="281113"/>
                </a:lnTo>
                <a:lnTo>
                  <a:pt x="56228" y="290651"/>
                </a:lnTo>
                <a:lnTo>
                  <a:pt x="66945" y="299343"/>
                </a:lnTo>
                <a:lnTo>
                  <a:pt x="78373" y="307135"/>
                </a:lnTo>
                <a:lnTo>
                  <a:pt x="90457" y="313972"/>
                </a:lnTo>
                <a:lnTo>
                  <a:pt x="103143" y="319801"/>
                </a:lnTo>
                <a:lnTo>
                  <a:pt x="116377" y="324568"/>
                </a:lnTo>
                <a:lnTo>
                  <a:pt x="130105" y="328218"/>
                </a:lnTo>
                <a:lnTo>
                  <a:pt x="144272" y="330698"/>
                </a:lnTo>
                <a:lnTo>
                  <a:pt x="158826" y="331953"/>
                </a:lnTo>
                <a:lnTo>
                  <a:pt x="165989" y="332104"/>
                </a:lnTo>
                <a:close/>
              </a:path>
            </a:pathLst>
          </a:custGeom>
          <a:ln w="6356">
            <a:solidFill>
              <a:srgbClr val="000000"/>
            </a:solidFill>
          </a:ln>
        </p:spPr>
        <p:txBody>
          <a:bodyPr wrap="square" lIns="0" tIns="0" rIns="0" bIns="0" rtlCol="0">
            <a:noAutofit/>
          </a:bodyPr>
          <a:lstStyle/>
          <a:p>
            <a:pPr defTabSz="549755"/>
            <a:endParaRPr sz="1082">
              <a:solidFill>
                <a:prstClr val="black"/>
              </a:solidFill>
              <a:latin typeface="Calibri"/>
            </a:endParaRPr>
          </a:p>
        </p:txBody>
      </p:sp>
      <p:sp>
        <p:nvSpPr>
          <p:cNvPr id="74" name="object 74"/>
          <p:cNvSpPr/>
          <p:nvPr/>
        </p:nvSpPr>
        <p:spPr>
          <a:xfrm>
            <a:off x="5984482" y="3981624"/>
            <a:ext cx="1607628" cy="237398"/>
          </a:xfrm>
          <a:custGeom>
            <a:avLst/>
            <a:gdLst/>
            <a:ahLst/>
            <a:cxnLst/>
            <a:rect l="l" t="t" r="r" b="b"/>
            <a:pathLst>
              <a:path w="2200275" h="332105">
                <a:moveTo>
                  <a:pt x="165989" y="332105"/>
                </a:moveTo>
                <a:lnTo>
                  <a:pt x="2034285" y="332105"/>
                </a:lnTo>
                <a:lnTo>
                  <a:pt x="2049000" y="331462"/>
                </a:lnTo>
                <a:lnTo>
                  <a:pt x="2090774" y="322249"/>
                </a:lnTo>
                <a:lnTo>
                  <a:pt x="2127855" y="303242"/>
                </a:lnTo>
                <a:lnTo>
                  <a:pt x="2158787" y="275896"/>
                </a:lnTo>
                <a:lnTo>
                  <a:pt x="2182111" y="241664"/>
                </a:lnTo>
                <a:lnTo>
                  <a:pt x="2196369" y="202002"/>
                </a:lnTo>
                <a:lnTo>
                  <a:pt x="2200275" y="165988"/>
                </a:lnTo>
                <a:lnTo>
                  <a:pt x="2194646" y="122960"/>
                </a:lnTo>
                <a:lnTo>
                  <a:pt x="2178735" y="84141"/>
                </a:lnTo>
                <a:lnTo>
                  <a:pt x="2154000" y="50991"/>
                </a:lnTo>
                <a:lnTo>
                  <a:pt x="2121901" y="24969"/>
                </a:lnTo>
                <a:lnTo>
                  <a:pt x="2083897" y="7536"/>
                </a:lnTo>
                <a:lnTo>
                  <a:pt x="2041448" y="151"/>
                </a:lnTo>
                <a:lnTo>
                  <a:pt x="2034285" y="0"/>
                </a:lnTo>
                <a:lnTo>
                  <a:pt x="165989" y="0"/>
                </a:lnTo>
                <a:lnTo>
                  <a:pt x="122960" y="5628"/>
                </a:lnTo>
                <a:lnTo>
                  <a:pt x="84141" y="21539"/>
                </a:lnTo>
                <a:lnTo>
                  <a:pt x="50991" y="46274"/>
                </a:lnTo>
                <a:lnTo>
                  <a:pt x="24969" y="78373"/>
                </a:lnTo>
                <a:lnTo>
                  <a:pt x="7536" y="116377"/>
                </a:lnTo>
                <a:lnTo>
                  <a:pt x="151" y="158826"/>
                </a:lnTo>
                <a:lnTo>
                  <a:pt x="0" y="165988"/>
                </a:lnTo>
                <a:lnTo>
                  <a:pt x="642" y="180723"/>
                </a:lnTo>
                <a:lnTo>
                  <a:pt x="2535" y="195096"/>
                </a:lnTo>
                <a:lnTo>
                  <a:pt x="5623" y="209054"/>
                </a:lnTo>
                <a:lnTo>
                  <a:pt x="9854" y="222542"/>
                </a:lnTo>
                <a:lnTo>
                  <a:pt x="15172" y="235508"/>
                </a:lnTo>
                <a:lnTo>
                  <a:pt x="21523" y="247897"/>
                </a:lnTo>
                <a:lnTo>
                  <a:pt x="28855" y="259654"/>
                </a:lnTo>
                <a:lnTo>
                  <a:pt x="37112" y="270728"/>
                </a:lnTo>
                <a:lnTo>
                  <a:pt x="46241" y="281062"/>
                </a:lnTo>
                <a:lnTo>
                  <a:pt x="56188" y="290604"/>
                </a:lnTo>
                <a:lnTo>
                  <a:pt x="66899" y="299300"/>
                </a:lnTo>
                <a:lnTo>
                  <a:pt x="78319" y="307096"/>
                </a:lnTo>
                <a:lnTo>
                  <a:pt x="90396" y="313937"/>
                </a:lnTo>
                <a:lnTo>
                  <a:pt x="103074" y="319771"/>
                </a:lnTo>
                <a:lnTo>
                  <a:pt x="116300" y="324543"/>
                </a:lnTo>
                <a:lnTo>
                  <a:pt x="130019" y="328199"/>
                </a:lnTo>
                <a:lnTo>
                  <a:pt x="144179" y="330685"/>
                </a:lnTo>
                <a:lnTo>
                  <a:pt x="158724" y="331949"/>
                </a:lnTo>
                <a:lnTo>
                  <a:pt x="165989" y="332105"/>
                </a:lnTo>
                <a:close/>
              </a:path>
            </a:pathLst>
          </a:custGeom>
          <a:solidFill>
            <a:srgbClr val="006FC0"/>
          </a:solidFill>
        </p:spPr>
        <p:txBody>
          <a:bodyPr wrap="square" lIns="0" tIns="0" rIns="0" bIns="0" rtlCol="0">
            <a:noAutofit/>
          </a:bodyPr>
          <a:lstStyle/>
          <a:p>
            <a:pPr defTabSz="549755"/>
            <a:endParaRPr sz="1082">
              <a:solidFill>
                <a:prstClr val="black"/>
              </a:solidFill>
              <a:latin typeface="Calibri"/>
            </a:endParaRPr>
          </a:p>
        </p:txBody>
      </p:sp>
      <p:sp>
        <p:nvSpPr>
          <p:cNvPr id="75" name="object 75"/>
          <p:cNvSpPr/>
          <p:nvPr/>
        </p:nvSpPr>
        <p:spPr>
          <a:xfrm>
            <a:off x="5984482" y="3988080"/>
            <a:ext cx="1607628" cy="224752"/>
          </a:xfrm>
          <a:custGeom>
            <a:avLst/>
            <a:gdLst/>
            <a:ahLst/>
            <a:cxnLst/>
            <a:rect l="l" t="t" r="r" b="b"/>
            <a:pathLst>
              <a:path w="2200275" h="332105">
                <a:moveTo>
                  <a:pt x="165989" y="332105"/>
                </a:moveTo>
                <a:lnTo>
                  <a:pt x="2034285" y="332105"/>
                </a:lnTo>
                <a:lnTo>
                  <a:pt x="2049000" y="331462"/>
                </a:lnTo>
                <a:lnTo>
                  <a:pt x="2090774" y="322249"/>
                </a:lnTo>
                <a:lnTo>
                  <a:pt x="2127855" y="303242"/>
                </a:lnTo>
                <a:lnTo>
                  <a:pt x="2158787" y="275896"/>
                </a:lnTo>
                <a:lnTo>
                  <a:pt x="2182111" y="241664"/>
                </a:lnTo>
                <a:lnTo>
                  <a:pt x="2196369" y="202002"/>
                </a:lnTo>
                <a:lnTo>
                  <a:pt x="2200275" y="165988"/>
                </a:lnTo>
                <a:lnTo>
                  <a:pt x="2199631" y="151268"/>
                </a:lnTo>
                <a:lnTo>
                  <a:pt x="2197737" y="136907"/>
                </a:lnTo>
                <a:lnTo>
                  <a:pt x="2194646" y="122960"/>
                </a:lnTo>
                <a:lnTo>
                  <a:pt x="2190413" y="109480"/>
                </a:lnTo>
                <a:lnTo>
                  <a:pt x="2185091" y="96522"/>
                </a:lnTo>
                <a:lnTo>
                  <a:pt x="2178735" y="84141"/>
                </a:lnTo>
                <a:lnTo>
                  <a:pt x="2171398" y="72389"/>
                </a:lnTo>
                <a:lnTo>
                  <a:pt x="2163135" y="61321"/>
                </a:lnTo>
                <a:lnTo>
                  <a:pt x="2154000" y="50991"/>
                </a:lnTo>
                <a:lnTo>
                  <a:pt x="2144046" y="41453"/>
                </a:lnTo>
                <a:lnTo>
                  <a:pt x="2133329" y="32761"/>
                </a:lnTo>
                <a:lnTo>
                  <a:pt x="2121901" y="24969"/>
                </a:lnTo>
                <a:lnTo>
                  <a:pt x="2109817" y="18132"/>
                </a:lnTo>
                <a:lnTo>
                  <a:pt x="2097131" y="12303"/>
                </a:lnTo>
                <a:lnTo>
                  <a:pt x="2083897" y="7536"/>
                </a:lnTo>
                <a:lnTo>
                  <a:pt x="2070169" y="3886"/>
                </a:lnTo>
                <a:lnTo>
                  <a:pt x="2056002" y="1406"/>
                </a:lnTo>
                <a:lnTo>
                  <a:pt x="2041448" y="151"/>
                </a:lnTo>
                <a:lnTo>
                  <a:pt x="2034285" y="0"/>
                </a:lnTo>
                <a:lnTo>
                  <a:pt x="165989" y="0"/>
                </a:lnTo>
                <a:lnTo>
                  <a:pt x="151268" y="643"/>
                </a:lnTo>
                <a:lnTo>
                  <a:pt x="136907" y="2537"/>
                </a:lnTo>
                <a:lnTo>
                  <a:pt x="122960" y="5628"/>
                </a:lnTo>
                <a:lnTo>
                  <a:pt x="109480" y="9861"/>
                </a:lnTo>
                <a:lnTo>
                  <a:pt x="96522" y="15183"/>
                </a:lnTo>
                <a:lnTo>
                  <a:pt x="84141" y="21539"/>
                </a:lnTo>
                <a:lnTo>
                  <a:pt x="72389" y="28876"/>
                </a:lnTo>
                <a:lnTo>
                  <a:pt x="61321" y="37139"/>
                </a:lnTo>
                <a:lnTo>
                  <a:pt x="50991" y="46274"/>
                </a:lnTo>
                <a:lnTo>
                  <a:pt x="41453" y="56228"/>
                </a:lnTo>
                <a:lnTo>
                  <a:pt x="32761" y="66945"/>
                </a:lnTo>
                <a:lnTo>
                  <a:pt x="24969" y="78373"/>
                </a:lnTo>
                <a:lnTo>
                  <a:pt x="18132" y="90457"/>
                </a:lnTo>
                <a:lnTo>
                  <a:pt x="12303" y="103143"/>
                </a:lnTo>
                <a:lnTo>
                  <a:pt x="7536" y="116377"/>
                </a:lnTo>
                <a:lnTo>
                  <a:pt x="3886" y="130105"/>
                </a:lnTo>
                <a:lnTo>
                  <a:pt x="1406" y="144272"/>
                </a:lnTo>
                <a:lnTo>
                  <a:pt x="151" y="158826"/>
                </a:lnTo>
                <a:lnTo>
                  <a:pt x="0" y="165988"/>
                </a:lnTo>
                <a:lnTo>
                  <a:pt x="642" y="180723"/>
                </a:lnTo>
                <a:lnTo>
                  <a:pt x="2535" y="195096"/>
                </a:lnTo>
                <a:lnTo>
                  <a:pt x="5623" y="209054"/>
                </a:lnTo>
                <a:lnTo>
                  <a:pt x="9854" y="222542"/>
                </a:lnTo>
                <a:lnTo>
                  <a:pt x="15172" y="235508"/>
                </a:lnTo>
                <a:lnTo>
                  <a:pt x="21523" y="247897"/>
                </a:lnTo>
                <a:lnTo>
                  <a:pt x="28855" y="259654"/>
                </a:lnTo>
                <a:lnTo>
                  <a:pt x="37112" y="270728"/>
                </a:lnTo>
                <a:lnTo>
                  <a:pt x="46241" y="281062"/>
                </a:lnTo>
                <a:lnTo>
                  <a:pt x="56188" y="290604"/>
                </a:lnTo>
                <a:lnTo>
                  <a:pt x="66899" y="299300"/>
                </a:lnTo>
                <a:lnTo>
                  <a:pt x="78319" y="307096"/>
                </a:lnTo>
                <a:lnTo>
                  <a:pt x="90396" y="313937"/>
                </a:lnTo>
                <a:lnTo>
                  <a:pt x="103074" y="319771"/>
                </a:lnTo>
                <a:lnTo>
                  <a:pt x="116300" y="324543"/>
                </a:lnTo>
                <a:lnTo>
                  <a:pt x="130019" y="328199"/>
                </a:lnTo>
                <a:lnTo>
                  <a:pt x="144179" y="330685"/>
                </a:lnTo>
                <a:lnTo>
                  <a:pt x="158724" y="331949"/>
                </a:lnTo>
                <a:lnTo>
                  <a:pt x="165989" y="332105"/>
                </a:lnTo>
                <a:close/>
              </a:path>
            </a:pathLst>
          </a:custGeom>
          <a:ln w="6356">
            <a:solidFill>
              <a:srgbClr val="000000"/>
            </a:solidFill>
          </a:ln>
        </p:spPr>
        <p:txBody>
          <a:bodyPr wrap="square" lIns="0" tIns="0" rIns="0" bIns="0" rtlCol="0">
            <a:noAutofit/>
          </a:bodyPr>
          <a:lstStyle/>
          <a:p>
            <a:pPr defTabSz="549755"/>
            <a:endParaRPr sz="1082">
              <a:solidFill>
                <a:prstClr val="black"/>
              </a:solidFill>
              <a:latin typeface="Calibri"/>
            </a:endParaRPr>
          </a:p>
        </p:txBody>
      </p:sp>
      <p:sp>
        <p:nvSpPr>
          <p:cNvPr id="76" name="object 76"/>
          <p:cNvSpPr/>
          <p:nvPr/>
        </p:nvSpPr>
        <p:spPr>
          <a:xfrm>
            <a:off x="5968544" y="4270933"/>
            <a:ext cx="1607628" cy="253359"/>
          </a:xfrm>
          <a:custGeom>
            <a:avLst/>
            <a:gdLst/>
            <a:ahLst/>
            <a:cxnLst/>
            <a:rect l="l" t="t" r="r" b="b"/>
            <a:pathLst>
              <a:path w="2200275" h="509015">
                <a:moveTo>
                  <a:pt x="220091" y="509015"/>
                </a:moveTo>
                <a:lnTo>
                  <a:pt x="1980183" y="509015"/>
                </a:lnTo>
                <a:lnTo>
                  <a:pt x="1998233" y="508286"/>
                </a:lnTo>
                <a:lnTo>
                  <a:pt x="2049744" y="497795"/>
                </a:lnTo>
                <a:lnTo>
                  <a:pt x="2096112" y="476043"/>
                </a:lnTo>
                <a:lnTo>
                  <a:pt x="2135806" y="444563"/>
                </a:lnTo>
                <a:lnTo>
                  <a:pt x="2167296" y="404888"/>
                </a:lnTo>
                <a:lnTo>
                  <a:pt x="2189053" y="358550"/>
                </a:lnTo>
                <a:lnTo>
                  <a:pt x="2199545" y="307082"/>
                </a:lnTo>
                <a:lnTo>
                  <a:pt x="2200275" y="289051"/>
                </a:lnTo>
                <a:lnTo>
                  <a:pt x="2200275" y="220090"/>
                </a:lnTo>
                <a:lnTo>
                  <a:pt x="2193877" y="167205"/>
                </a:lnTo>
                <a:lnTo>
                  <a:pt x="2175706" y="118952"/>
                </a:lnTo>
                <a:lnTo>
                  <a:pt x="2147290" y="76863"/>
                </a:lnTo>
                <a:lnTo>
                  <a:pt x="2110160" y="42468"/>
                </a:lnTo>
                <a:lnTo>
                  <a:pt x="2065847" y="17297"/>
                </a:lnTo>
                <a:lnTo>
                  <a:pt x="2015880" y="2880"/>
                </a:lnTo>
                <a:lnTo>
                  <a:pt x="1980183" y="0"/>
                </a:lnTo>
                <a:lnTo>
                  <a:pt x="220091" y="0"/>
                </a:lnTo>
                <a:lnTo>
                  <a:pt x="167205" y="6397"/>
                </a:lnTo>
                <a:lnTo>
                  <a:pt x="118952" y="24568"/>
                </a:lnTo>
                <a:lnTo>
                  <a:pt x="76863" y="52984"/>
                </a:lnTo>
                <a:lnTo>
                  <a:pt x="42468" y="90114"/>
                </a:lnTo>
                <a:lnTo>
                  <a:pt x="17297" y="134427"/>
                </a:lnTo>
                <a:lnTo>
                  <a:pt x="2880" y="184394"/>
                </a:lnTo>
                <a:lnTo>
                  <a:pt x="0" y="220090"/>
                </a:lnTo>
                <a:lnTo>
                  <a:pt x="0" y="289051"/>
                </a:lnTo>
                <a:lnTo>
                  <a:pt x="6397" y="341888"/>
                </a:lnTo>
                <a:lnTo>
                  <a:pt x="24568" y="390106"/>
                </a:lnTo>
                <a:lnTo>
                  <a:pt x="52984" y="432173"/>
                </a:lnTo>
                <a:lnTo>
                  <a:pt x="90114" y="466555"/>
                </a:lnTo>
                <a:lnTo>
                  <a:pt x="134427" y="491720"/>
                </a:lnTo>
                <a:lnTo>
                  <a:pt x="184394" y="506135"/>
                </a:lnTo>
                <a:lnTo>
                  <a:pt x="220091" y="509015"/>
                </a:lnTo>
                <a:close/>
              </a:path>
            </a:pathLst>
          </a:custGeom>
          <a:solidFill>
            <a:srgbClr val="C00000"/>
          </a:solidFill>
        </p:spPr>
        <p:txBody>
          <a:bodyPr wrap="square" lIns="0" tIns="0" rIns="0" bIns="0" rtlCol="0">
            <a:noAutofit/>
          </a:bodyPr>
          <a:lstStyle/>
          <a:p>
            <a:pPr defTabSz="549755"/>
            <a:endParaRPr sz="1082">
              <a:solidFill>
                <a:prstClr val="black"/>
              </a:solidFill>
              <a:latin typeface="Calibri"/>
            </a:endParaRPr>
          </a:p>
        </p:txBody>
      </p:sp>
      <p:sp>
        <p:nvSpPr>
          <p:cNvPr id="77" name="object 77"/>
          <p:cNvSpPr/>
          <p:nvPr/>
        </p:nvSpPr>
        <p:spPr>
          <a:xfrm>
            <a:off x="5961002" y="4265736"/>
            <a:ext cx="1607628" cy="253359"/>
          </a:xfrm>
          <a:custGeom>
            <a:avLst/>
            <a:gdLst/>
            <a:ahLst/>
            <a:cxnLst/>
            <a:rect l="l" t="t" r="r" b="b"/>
            <a:pathLst>
              <a:path w="2200275" h="509015">
                <a:moveTo>
                  <a:pt x="220091" y="509015"/>
                </a:moveTo>
                <a:lnTo>
                  <a:pt x="1980183" y="509015"/>
                </a:lnTo>
                <a:lnTo>
                  <a:pt x="1998233" y="508286"/>
                </a:lnTo>
                <a:lnTo>
                  <a:pt x="2049744" y="497795"/>
                </a:lnTo>
                <a:lnTo>
                  <a:pt x="2096112" y="476043"/>
                </a:lnTo>
                <a:lnTo>
                  <a:pt x="2135806" y="444563"/>
                </a:lnTo>
                <a:lnTo>
                  <a:pt x="2167296" y="404888"/>
                </a:lnTo>
                <a:lnTo>
                  <a:pt x="2189053" y="358550"/>
                </a:lnTo>
                <a:lnTo>
                  <a:pt x="2199545" y="307082"/>
                </a:lnTo>
                <a:lnTo>
                  <a:pt x="2200275" y="289051"/>
                </a:lnTo>
                <a:lnTo>
                  <a:pt x="2200275" y="220090"/>
                </a:lnTo>
                <a:lnTo>
                  <a:pt x="2193877" y="167205"/>
                </a:lnTo>
                <a:lnTo>
                  <a:pt x="2175706" y="118952"/>
                </a:lnTo>
                <a:lnTo>
                  <a:pt x="2147290" y="76863"/>
                </a:lnTo>
                <a:lnTo>
                  <a:pt x="2110160" y="42468"/>
                </a:lnTo>
                <a:lnTo>
                  <a:pt x="2065847" y="17297"/>
                </a:lnTo>
                <a:lnTo>
                  <a:pt x="2015880" y="2880"/>
                </a:lnTo>
                <a:lnTo>
                  <a:pt x="1980183" y="0"/>
                </a:lnTo>
                <a:lnTo>
                  <a:pt x="220091" y="0"/>
                </a:lnTo>
                <a:lnTo>
                  <a:pt x="167205" y="6397"/>
                </a:lnTo>
                <a:lnTo>
                  <a:pt x="118952" y="24568"/>
                </a:lnTo>
                <a:lnTo>
                  <a:pt x="76863" y="52984"/>
                </a:lnTo>
                <a:lnTo>
                  <a:pt x="42468" y="90114"/>
                </a:lnTo>
                <a:lnTo>
                  <a:pt x="17297" y="134427"/>
                </a:lnTo>
                <a:lnTo>
                  <a:pt x="2880" y="184394"/>
                </a:lnTo>
                <a:lnTo>
                  <a:pt x="0" y="220090"/>
                </a:lnTo>
                <a:lnTo>
                  <a:pt x="0" y="289051"/>
                </a:lnTo>
                <a:lnTo>
                  <a:pt x="6397" y="341888"/>
                </a:lnTo>
                <a:lnTo>
                  <a:pt x="24568" y="390106"/>
                </a:lnTo>
                <a:lnTo>
                  <a:pt x="52984" y="432173"/>
                </a:lnTo>
                <a:lnTo>
                  <a:pt x="90114" y="466555"/>
                </a:lnTo>
                <a:lnTo>
                  <a:pt x="134427" y="491720"/>
                </a:lnTo>
                <a:lnTo>
                  <a:pt x="184394" y="506135"/>
                </a:lnTo>
                <a:lnTo>
                  <a:pt x="220091" y="509015"/>
                </a:lnTo>
                <a:close/>
              </a:path>
            </a:pathLst>
          </a:custGeom>
          <a:ln w="6356">
            <a:solidFill>
              <a:srgbClr val="000000"/>
            </a:solidFill>
          </a:ln>
        </p:spPr>
        <p:txBody>
          <a:bodyPr wrap="square" lIns="0" tIns="0" rIns="0" bIns="0" rtlCol="0">
            <a:noAutofit/>
          </a:bodyPr>
          <a:lstStyle/>
          <a:p>
            <a:pPr defTabSz="549755"/>
            <a:endParaRPr sz="1082">
              <a:solidFill>
                <a:prstClr val="black"/>
              </a:solidFill>
              <a:latin typeface="Calibri"/>
            </a:endParaRPr>
          </a:p>
        </p:txBody>
      </p:sp>
      <p:sp>
        <p:nvSpPr>
          <p:cNvPr id="78" name="object 78"/>
          <p:cNvSpPr/>
          <p:nvPr/>
        </p:nvSpPr>
        <p:spPr>
          <a:xfrm>
            <a:off x="1779315" y="4275993"/>
            <a:ext cx="1135439" cy="561700"/>
          </a:xfrm>
          <a:prstGeom prst="rect">
            <a:avLst/>
          </a:prstGeom>
          <a:blipFill>
            <a:blip r:embed="rId10"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91" name="object 91"/>
          <p:cNvSpPr/>
          <p:nvPr/>
        </p:nvSpPr>
        <p:spPr>
          <a:xfrm>
            <a:off x="2614907" y="5705329"/>
            <a:ext cx="766001" cy="22757"/>
          </a:xfrm>
          <a:custGeom>
            <a:avLst/>
            <a:gdLst/>
            <a:ahLst/>
            <a:cxnLst/>
            <a:rect l="l" t="t" r="r" b="b"/>
            <a:pathLst>
              <a:path w="1048385" h="45720">
                <a:moveTo>
                  <a:pt x="1048385" y="45720"/>
                </a:moveTo>
                <a:lnTo>
                  <a:pt x="1002664" y="0"/>
                </a:lnTo>
                <a:lnTo>
                  <a:pt x="0" y="0"/>
                </a:lnTo>
              </a:path>
            </a:pathLst>
          </a:custGeom>
          <a:ln w="19050">
            <a:solidFill>
              <a:srgbClr val="00B0F0"/>
            </a:solidFill>
          </a:ln>
        </p:spPr>
        <p:txBody>
          <a:bodyPr wrap="square" lIns="0" tIns="0" rIns="0" bIns="0" rtlCol="0">
            <a:noAutofit/>
          </a:bodyPr>
          <a:lstStyle/>
          <a:p>
            <a:pPr defTabSz="549755"/>
            <a:endParaRPr sz="1082">
              <a:solidFill>
                <a:prstClr val="black"/>
              </a:solidFill>
              <a:latin typeface="Calibri"/>
            </a:endParaRPr>
          </a:p>
        </p:txBody>
      </p:sp>
      <p:sp>
        <p:nvSpPr>
          <p:cNvPr id="92" name="object 92"/>
          <p:cNvSpPr/>
          <p:nvPr/>
        </p:nvSpPr>
        <p:spPr>
          <a:xfrm>
            <a:off x="2512371" y="5679918"/>
            <a:ext cx="111908" cy="50823"/>
          </a:xfrm>
          <a:custGeom>
            <a:avLst/>
            <a:gdLst/>
            <a:ahLst/>
            <a:cxnLst/>
            <a:rect l="l" t="t" r="r" b="b"/>
            <a:pathLst>
              <a:path w="153162" h="102107">
                <a:moveTo>
                  <a:pt x="153162" y="102107"/>
                </a:moveTo>
                <a:lnTo>
                  <a:pt x="153162" y="0"/>
                </a:lnTo>
                <a:lnTo>
                  <a:pt x="0" y="51053"/>
                </a:lnTo>
                <a:lnTo>
                  <a:pt x="153162" y="102107"/>
                </a:lnTo>
                <a:close/>
              </a:path>
            </a:pathLst>
          </a:custGeom>
          <a:solidFill>
            <a:srgbClr val="000000"/>
          </a:solidFill>
        </p:spPr>
        <p:txBody>
          <a:bodyPr wrap="square" lIns="0" tIns="0" rIns="0" bIns="0" rtlCol="0">
            <a:noAutofit/>
          </a:bodyPr>
          <a:lstStyle/>
          <a:p>
            <a:pPr defTabSz="549755"/>
            <a:endParaRPr sz="1082">
              <a:solidFill>
                <a:prstClr val="black"/>
              </a:solidFill>
              <a:latin typeface="Calibri"/>
            </a:endParaRPr>
          </a:p>
        </p:txBody>
      </p:sp>
      <p:sp>
        <p:nvSpPr>
          <p:cNvPr id="93" name="object 93"/>
          <p:cNvSpPr/>
          <p:nvPr/>
        </p:nvSpPr>
        <p:spPr>
          <a:xfrm>
            <a:off x="8734482" y="4356525"/>
            <a:ext cx="1042666" cy="710452"/>
          </a:xfrm>
          <a:prstGeom prst="rect">
            <a:avLst/>
          </a:prstGeom>
          <a:blipFill>
            <a:blip r:embed="rId3"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100" name="object 100"/>
          <p:cNvSpPr/>
          <p:nvPr/>
        </p:nvSpPr>
        <p:spPr>
          <a:xfrm>
            <a:off x="8713220" y="3629140"/>
            <a:ext cx="2568027" cy="198743"/>
          </a:xfrm>
          <a:custGeom>
            <a:avLst/>
            <a:gdLst/>
            <a:ahLst/>
            <a:cxnLst/>
            <a:rect l="l" t="t" r="r" b="b"/>
            <a:pathLst>
              <a:path w="3514725" h="399288">
                <a:moveTo>
                  <a:pt x="199644" y="399288"/>
                </a:moveTo>
                <a:lnTo>
                  <a:pt x="3315080" y="399288"/>
                </a:lnTo>
                <a:lnTo>
                  <a:pt x="3331451" y="398626"/>
                </a:lnTo>
                <a:lnTo>
                  <a:pt x="3378174" y="389107"/>
                </a:lnTo>
                <a:lnTo>
                  <a:pt x="3420234" y="369370"/>
                </a:lnTo>
                <a:lnTo>
                  <a:pt x="3456241" y="340804"/>
                </a:lnTo>
                <a:lnTo>
                  <a:pt x="3484807" y="304797"/>
                </a:lnTo>
                <a:lnTo>
                  <a:pt x="3504544" y="262737"/>
                </a:lnTo>
                <a:lnTo>
                  <a:pt x="3514063" y="216014"/>
                </a:lnTo>
                <a:lnTo>
                  <a:pt x="3514725" y="199644"/>
                </a:lnTo>
                <a:lnTo>
                  <a:pt x="3508921" y="151675"/>
                </a:lnTo>
                <a:lnTo>
                  <a:pt x="3492436" y="107906"/>
                </a:lnTo>
                <a:lnTo>
                  <a:pt x="3466658" y="69727"/>
                </a:lnTo>
                <a:lnTo>
                  <a:pt x="3432977" y="38526"/>
                </a:lnTo>
                <a:lnTo>
                  <a:pt x="3392781" y="15692"/>
                </a:lnTo>
                <a:lnTo>
                  <a:pt x="3347458" y="2613"/>
                </a:lnTo>
                <a:lnTo>
                  <a:pt x="3315080" y="0"/>
                </a:lnTo>
                <a:lnTo>
                  <a:pt x="199644" y="0"/>
                </a:lnTo>
                <a:lnTo>
                  <a:pt x="151675" y="5803"/>
                </a:lnTo>
                <a:lnTo>
                  <a:pt x="107906" y="22288"/>
                </a:lnTo>
                <a:lnTo>
                  <a:pt x="69727" y="48066"/>
                </a:lnTo>
                <a:lnTo>
                  <a:pt x="38526" y="81747"/>
                </a:lnTo>
                <a:lnTo>
                  <a:pt x="15692" y="121943"/>
                </a:lnTo>
                <a:lnTo>
                  <a:pt x="2613" y="167266"/>
                </a:lnTo>
                <a:lnTo>
                  <a:pt x="0" y="199644"/>
                </a:lnTo>
                <a:lnTo>
                  <a:pt x="661" y="216014"/>
                </a:lnTo>
                <a:lnTo>
                  <a:pt x="2613" y="232021"/>
                </a:lnTo>
                <a:lnTo>
                  <a:pt x="5803" y="247612"/>
                </a:lnTo>
                <a:lnTo>
                  <a:pt x="10180" y="262737"/>
                </a:lnTo>
                <a:lnTo>
                  <a:pt x="15692" y="277344"/>
                </a:lnTo>
                <a:lnTo>
                  <a:pt x="22288" y="291381"/>
                </a:lnTo>
                <a:lnTo>
                  <a:pt x="29917" y="304797"/>
                </a:lnTo>
                <a:lnTo>
                  <a:pt x="38526" y="317540"/>
                </a:lnTo>
                <a:lnTo>
                  <a:pt x="48066" y="329560"/>
                </a:lnTo>
                <a:lnTo>
                  <a:pt x="58483" y="340804"/>
                </a:lnTo>
                <a:lnTo>
                  <a:pt x="69727" y="351221"/>
                </a:lnTo>
                <a:lnTo>
                  <a:pt x="81747" y="360761"/>
                </a:lnTo>
                <a:lnTo>
                  <a:pt x="94490" y="369370"/>
                </a:lnTo>
                <a:lnTo>
                  <a:pt x="107906" y="376999"/>
                </a:lnTo>
                <a:lnTo>
                  <a:pt x="121943" y="383595"/>
                </a:lnTo>
                <a:lnTo>
                  <a:pt x="136550" y="389107"/>
                </a:lnTo>
                <a:lnTo>
                  <a:pt x="151675" y="393484"/>
                </a:lnTo>
                <a:lnTo>
                  <a:pt x="167266" y="396674"/>
                </a:lnTo>
                <a:lnTo>
                  <a:pt x="183273" y="398626"/>
                </a:lnTo>
                <a:lnTo>
                  <a:pt x="199644" y="399288"/>
                </a:lnTo>
                <a:close/>
              </a:path>
            </a:pathLst>
          </a:custGeom>
          <a:solidFill>
            <a:srgbClr val="11ADBA"/>
          </a:solidFill>
        </p:spPr>
        <p:txBody>
          <a:bodyPr wrap="square" lIns="0" tIns="0" rIns="0" bIns="0" rtlCol="0">
            <a:noAutofit/>
          </a:bodyPr>
          <a:lstStyle/>
          <a:p>
            <a:pPr defTabSz="549755"/>
            <a:endParaRPr sz="1082">
              <a:solidFill>
                <a:prstClr val="black"/>
              </a:solidFill>
              <a:latin typeface="Calibri"/>
            </a:endParaRPr>
          </a:p>
        </p:txBody>
      </p:sp>
      <p:sp>
        <p:nvSpPr>
          <p:cNvPr id="101" name="object 101"/>
          <p:cNvSpPr/>
          <p:nvPr/>
        </p:nvSpPr>
        <p:spPr>
          <a:xfrm>
            <a:off x="8713220" y="3629140"/>
            <a:ext cx="2568027" cy="198743"/>
          </a:xfrm>
          <a:custGeom>
            <a:avLst/>
            <a:gdLst/>
            <a:ahLst/>
            <a:cxnLst/>
            <a:rect l="l" t="t" r="r" b="b"/>
            <a:pathLst>
              <a:path w="3514725" h="399288">
                <a:moveTo>
                  <a:pt x="199644" y="399288"/>
                </a:moveTo>
                <a:lnTo>
                  <a:pt x="3315080" y="399288"/>
                </a:lnTo>
                <a:lnTo>
                  <a:pt x="3331451" y="398626"/>
                </a:lnTo>
                <a:lnTo>
                  <a:pt x="3378174" y="389107"/>
                </a:lnTo>
                <a:lnTo>
                  <a:pt x="3420234" y="369370"/>
                </a:lnTo>
                <a:lnTo>
                  <a:pt x="3456241" y="340804"/>
                </a:lnTo>
                <a:lnTo>
                  <a:pt x="3484807" y="304797"/>
                </a:lnTo>
                <a:lnTo>
                  <a:pt x="3504544" y="262737"/>
                </a:lnTo>
                <a:lnTo>
                  <a:pt x="3514063" y="216014"/>
                </a:lnTo>
                <a:lnTo>
                  <a:pt x="3514725" y="199644"/>
                </a:lnTo>
                <a:lnTo>
                  <a:pt x="3514063" y="183273"/>
                </a:lnTo>
                <a:lnTo>
                  <a:pt x="3512111" y="167266"/>
                </a:lnTo>
                <a:lnTo>
                  <a:pt x="3508921" y="151675"/>
                </a:lnTo>
                <a:lnTo>
                  <a:pt x="3504544" y="136550"/>
                </a:lnTo>
                <a:lnTo>
                  <a:pt x="3499032" y="121943"/>
                </a:lnTo>
                <a:lnTo>
                  <a:pt x="3492436" y="107906"/>
                </a:lnTo>
                <a:lnTo>
                  <a:pt x="3484807" y="94490"/>
                </a:lnTo>
                <a:lnTo>
                  <a:pt x="3476198" y="81747"/>
                </a:lnTo>
                <a:lnTo>
                  <a:pt x="3466658" y="69727"/>
                </a:lnTo>
                <a:lnTo>
                  <a:pt x="3456241" y="58483"/>
                </a:lnTo>
                <a:lnTo>
                  <a:pt x="3444997" y="48066"/>
                </a:lnTo>
                <a:lnTo>
                  <a:pt x="3432977" y="38526"/>
                </a:lnTo>
                <a:lnTo>
                  <a:pt x="3420234" y="29917"/>
                </a:lnTo>
                <a:lnTo>
                  <a:pt x="3406818" y="22288"/>
                </a:lnTo>
                <a:lnTo>
                  <a:pt x="3392781" y="15692"/>
                </a:lnTo>
                <a:lnTo>
                  <a:pt x="3378174" y="10180"/>
                </a:lnTo>
                <a:lnTo>
                  <a:pt x="3363049" y="5803"/>
                </a:lnTo>
                <a:lnTo>
                  <a:pt x="3347458" y="2613"/>
                </a:lnTo>
                <a:lnTo>
                  <a:pt x="3331451" y="661"/>
                </a:lnTo>
                <a:lnTo>
                  <a:pt x="3315080" y="0"/>
                </a:lnTo>
                <a:lnTo>
                  <a:pt x="199644" y="0"/>
                </a:lnTo>
                <a:lnTo>
                  <a:pt x="183273" y="661"/>
                </a:lnTo>
                <a:lnTo>
                  <a:pt x="167266" y="2613"/>
                </a:lnTo>
                <a:lnTo>
                  <a:pt x="151675" y="5803"/>
                </a:lnTo>
                <a:lnTo>
                  <a:pt x="136550" y="10180"/>
                </a:lnTo>
                <a:lnTo>
                  <a:pt x="121943" y="15692"/>
                </a:lnTo>
                <a:lnTo>
                  <a:pt x="107906" y="22288"/>
                </a:lnTo>
                <a:lnTo>
                  <a:pt x="94490" y="29917"/>
                </a:lnTo>
                <a:lnTo>
                  <a:pt x="81747" y="38526"/>
                </a:lnTo>
                <a:lnTo>
                  <a:pt x="69727" y="48066"/>
                </a:lnTo>
                <a:lnTo>
                  <a:pt x="58483" y="58483"/>
                </a:lnTo>
                <a:lnTo>
                  <a:pt x="48066" y="69727"/>
                </a:lnTo>
                <a:lnTo>
                  <a:pt x="38526" y="81747"/>
                </a:lnTo>
                <a:lnTo>
                  <a:pt x="29917" y="94490"/>
                </a:lnTo>
                <a:lnTo>
                  <a:pt x="22288" y="107906"/>
                </a:lnTo>
                <a:lnTo>
                  <a:pt x="15692" y="121943"/>
                </a:lnTo>
                <a:lnTo>
                  <a:pt x="10180" y="136550"/>
                </a:lnTo>
                <a:lnTo>
                  <a:pt x="5803" y="151675"/>
                </a:lnTo>
                <a:lnTo>
                  <a:pt x="2613" y="167266"/>
                </a:lnTo>
                <a:lnTo>
                  <a:pt x="661" y="183273"/>
                </a:lnTo>
                <a:lnTo>
                  <a:pt x="0" y="199644"/>
                </a:lnTo>
                <a:lnTo>
                  <a:pt x="661" y="216014"/>
                </a:lnTo>
                <a:lnTo>
                  <a:pt x="2613" y="232021"/>
                </a:lnTo>
                <a:lnTo>
                  <a:pt x="5803" y="247612"/>
                </a:lnTo>
                <a:lnTo>
                  <a:pt x="10180" y="262737"/>
                </a:lnTo>
                <a:lnTo>
                  <a:pt x="15692" y="277344"/>
                </a:lnTo>
                <a:lnTo>
                  <a:pt x="22288" y="291381"/>
                </a:lnTo>
                <a:lnTo>
                  <a:pt x="29917" y="304797"/>
                </a:lnTo>
                <a:lnTo>
                  <a:pt x="38526" y="317540"/>
                </a:lnTo>
                <a:lnTo>
                  <a:pt x="48066" y="329560"/>
                </a:lnTo>
                <a:lnTo>
                  <a:pt x="58483" y="340804"/>
                </a:lnTo>
                <a:lnTo>
                  <a:pt x="69727" y="351221"/>
                </a:lnTo>
                <a:lnTo>
                  <a:pt x="81747" y="360761"/>
                </a:lnTo>
                <a:lnTo>
                  <a:pt x="94490" y="369370"/>
                </a:lnTo>
                <a:lnTo>
                  <a:pt x="107906" y="376999"/>
                </a:lnTo>
                <a:lnTo>
                  <a:pt x="121943" y="383595"/>
                </a:lnTo>
                <a:lnTo>
                  <a:pt x="136550" y="389107"/>
                </a:lnTo>
                <a:lnTo>
                  <a:pt x="151675" y="393484"/>
                </a:lnTo>
                <a:lnTo>
                  <a:pt x="167266" y="396674"/>
                </a:lnTo>
                <a:lnTo>
                  <a:pt x="183273" y="398626"/>
                </a:lnTo>
                <a:lnTo>
                  <a:pt x="199644" y="399288"/>
                </a:lnTo>
                <a:close/>
              </a:path>
            </a:pathLst>
          </a:custGeom>
          <a:ln w="6356">
            <a:solidFill>
              <a:srgbClr val="000000"/>
            </a:solidFill>
          </a:ln>
        </p:spPr>
        <p:txBody>
          <a:bodyPr wrap="square" lIns="0" tIns="0" rIns="0" bIns="0" rtlCol="0">
            <a:noAutofit/>
          </a:bodyPr>
          <a:lstStyle/>
          <a:p>
            <a:pPr defTabSz="549755"/>
            <a:endParaRPr sz="1082">
              <a:solidFill>
                <a:prstClr val="black"/>
              </a:solidFill>
              <a:latin typeface="Calibri"/>
            </a:endParaRPr>
          </a:p>
        </p:txBody>
      </p:sp>
      <p:sp>
        <p:nvSpPr>
          <p:cNvPr id="102" name="object 102"/>
          <p:cNvSpPr/>
          <p:nvPr/>
        </p:nvSpPr>
        <p:spPr>
          <a:xfrm>
            <a:off x="9059786" y="3240343"/>
            <a:ext cx="521411" cy="341082"/>
          </a:xfrm>
          <a:prstGeom prst="rect">
            <a:avLst/>
          </a:prstGeom>
          <a:blipFill>
            <a:blip r:embed="rId11"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103" name="object 103"/>
          <p:cNvSpPr/>
          <p:nvPr/>
        </p:nvSpPr>
        <p:spPr>
          <a:xfrm>
            <a:off x="9781805" y="3265808"/>
            <a:ext cx="399082" cy="341082"/>
          </a:xfrm>
          <a:prstGeom prst="rect">
            <a:avLst/>
          </a:prstGeom>
          <a:blipFill>
            <a:blip r:embed="rId12"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104" name="object 104"/>
          <p:cNvSpPr/>
          <p:nvPr/>
        </p:nvSpPr>
        <p:spPr>
          <a:xfrm>
            <a:off x="10332303" y="3919687"/>
            <a:ext cx="664173" cy="341082"/>
          </a:xfrm>
          <a:prstGeom prst="rect">
            <a:avLst/>
          </a:prstGeom>
          <a:blipFill>
            <a:blip r:embed="rId13"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105" name="object 105"/>
          <p:cNvSpPr/>
          <p:nvPr/>
        </p:nvSpPr>
        <p:spPr>
          <a:xfrm>
            <a:off x="10514410" y="3282981"/>
            <a:ext cx="531270" cy="341082"/>
          </a:xfrm>
          <a:prstGeom prst="rect">
            <a:avLst/>
          </a:prstGeom>
          <a:blipFill>
            <a:blip r:embed="rId14"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110" name="object 110"/>
          <p:cNvSpPr/>
          <p:nvPr/>
        </p:nvSpPr>
        <p:spPr>
          <a:xfrm>
            <a:off x="7491348" y="1319491"/>
            <a:ext cx="1605979" cy="730904"/>
          </a:xfrm>
          <a:prstGeom prst="rect">
            <a:avLst/>
          </a:prstGeom>
          <a:blipFill>
            <a:blip r:embed="rId15"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46" name="object 46"/>
          <p:cNvSpPr/>
          <p:nvPr/>
        </p:nvSpPr>
        <p:spPr>
          <a:xfrm>
            <a:off x="9389029" y="1812196"/>
            <a:ext cx="1890066" cy="547043"/>
          </a:xfrm>
          <a:prstGeom prst="rect">
            <a:avLst/>
          </a:prstGeom>
          <a:blipFill>
            <a:blip r:embed="rId16"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45" name="object 45"/>
          <p:cNvSpPr txBox="1"/>
          <p:nvPr/>
        </p:nvSpPr>
        <p:spPr>
          <a:xfrm>
            <a:off x="7615134" y="1141534"/>
            <a:ext cx="1330735" cy="244160"/>
          </a:xfrm>
          <a:prstGeom prst="rect">
            <a:avLst/>
          </a:prstGeom>
        </p:spPr>
        <p:txBody>
          <a:bodyPr wrap="square" lIns="0" tIns="0" rIns="0" bIns="0" rtlCol="0">
            <a:noAutofit/>
          </a:bodyPr>
          <a:lstStyle/>
          <a:p>
            <a:pPr algn="ctr" defTabSz="549755">
              <a:lnSpc>
                <a:spcPts val="1013"/>
              </a:lnSpc>
              <a:spcBef>
                <a:spcPts val="51"/>
              </a:spcBef>
            </a:pPr>
            <a:r>
              <a:rPr sz="962" spc="-8" dirty="0">
                <a:solidFill>
                  <a:prstClr val="black"/>
                </a:solidFill>
                <a:latin typeface="Eras Bold ITC" panose="020B0907030504020204" pitchFamily="34" charset="0"/>
                <a:cs typeface="Times New Roman"/>
              </a:rPr>
              <a:t>N</a:t>
            </a:r>
            <a:r>
              <a:rPr sz="962" spc="18" dirty="0">
                <a:solidFill>
                  <a:prstClr val="black"/>
                </a:solidFill>
                <a:latin typeface="Eras Bold ITC" panose="020B0907030504020204" pitchFamily="34" charset="0"/>
                <a:cs typeface="Times New Roman"/>
              </a:rPr>
              <a:t>T</a:t>
            </a:r>
            <a:r>
              <a:rPr sz="962" dirty="0">
                <a:solidFill>
                  <a:prstClr val="black"/>
                </a:solidFill>
                <a:latin typeface="Eras Bold ITC" panose="020B0907030504020204" pitchFamily="34" charset="0"/>
                <a:cs typeface="Times New Roman"/>
              </a:rPr>
              <a:t>C</a:t>
            </a:r>
            <a:r>
              <a:rPr sz="962" spc="101" dirty="0">
                <a:solidFill>
                  <a:prstClr val="black"/>
                </a:solidFill>
                <a:latin typeface="Eras Bold ITC" panose="020B0907030504020204" pitchFamily="34" charset="0"/>
                <a:cs typeface="Times New Roman"/>
              </a:rPr>
              <a:t> </a:t>
            </a:r>
            <a:r>
              <a:rPr sz="962" b="1" dirty="0">
                <a:solidFill>
                  <a:prstClr val="black"/>
                </a:solidFill>
                <a:latin typeface="Eras Bold ITC" panose="020B0907030504020204" pitchFamily="34" charset="0"/>
                <a:cs typeface="Times New Roman"/>
              </a:rPr>
              <a:t>–</a:t>
            </a:r>
            <a:r>
              <a:rPr sz="962" b="1" spc="-71" dirty="0">
                <a:solidFill>
                  <a:prstClr val="black"/>
                </a:solidFill>
                <a:latin typeface="Eras Bold ITC" panose="020B0907030504020204" pitchFamily="34" charset="0"/>
                <a:cs typeface="Times New Roman"/>
              </a:rPr>
              <a:t> </a:t>
            </a:r>
            <a:r>
              <a:rPr sz="962" dirty="0">
                <a:solidFill>
                  <a:prstClr val="black"/>
                </a:solidFill>
                <a:latin typeface="Eras Bold ITC" panose="020B0907030504020204" pitchFamily="34" charset="0"/>
                <a:cs typeface="Times New Roman"/>
              </a:rPr>
              <a:t>I</a:t>
            </a:r>
            <a:r>
              <a:rPr sz="962" spc="8" dirty="0">
                <a:solidFill>
                  <a:prstClr val="black"/>
                </a:solidFill>
                <a:latin typeface="Eras Bold ITC" panose="020B0907030504020204" pitchFamily="34" charset="0"/>
                <a:cs typeface="Times New Roman"/>
              </a:rPr>
              <a:t>n</a:t>
            </a:r>
            <a:r>
              <a:rPr sz="962" spc="-18" dirty="0">
                <a:solidFill>
                  <a:prstClr val="black"/>
                </a:solidFill>
                <a:latin typeface="Eras Bold ITC" panose="020B0907030504020204" pitchFamily="34" charset="0"/>
                <a:cs typeface="Times New Roman"/>
              </a:rPr>
              <a:t>t</a:t>
            </a:r>
            <a:r>
              <a:rPr sz="962" spc="6" dirty="0">
                <a:solidFill>
                  <a:prstClr val="black"/>
                </a:solidFill>
                <a:latin typeface="Eras Bold ITC" panose="020B0907030504020204" pitchFamily="34" charset="0"/>
                <a:cs typeface="Times New Roman"/>
              </a:rPr>
              <a:t>r</a:t>
            </a:r>
            <a:r>
              <a:rPr sz="962" spc="-11" dirty="0">
                <a:solidFill>
                  <a:prstClr val="black"/>
                </a:solidFill>
                <a:latin typeface="Eras Bold ITC" panose="020B0907030504020204" pitchFamily="34" charset="0"/>
                <a:cs typeface="Times New Roman"/>
              </a:rPr>
              <a:t>a</a:t>
            </a:r>
            <a:r>
              <a:rPr sz="962" spc="6" dirty="0">
                <a:solidFill>
                  <a:prstClr val="black"/>
                </a:solidFill>
                <a:latin typeface="Eras Bold ITC" panose="020B0907030504020204" pitchFamily="34" charset="0"/>
                <a:cs typeface="Times New Roman"/>
              </a:rPr>
              <a:t>n</a:t>
            </a:r>
            <a:r>
              <a:rPr sz="962" dirty="0">
                <a:solidFill>
                  <a:prstClr val="black"/>
                </a:solidFill>
                <a:latin typeface="Eras Bold ITC" panose="020B0907030504020204" pitchFamily="34" charset="0"/>
                <a:cs typeface="Times New Roman"/>
              </a:rPr>
              <a:t>et</a:t>
            </a:r>
          </a:p>
          <a:p>
            <a:pPr marL="238380" marR="247958" algn="ctr" defTabSz="549755">
              <a:lnSpc>
                <a:spcPts val="833"/>
              </a:lnSpc>
            </a:pPr>
            <a:r>
              <a:rPr sz="1443" spc="8" baseline="2070" dirty="0">
                <a:solidFill>
                  <a:prstClr val="black"/>
                </a:solidFill>
                <a:latin typeface="Eras Bold ITC" panose="020B0907030504020204" pitchFamily="34" charset="0"/>
                <a:cs typeface="Times New Roman"/>
              </a:rPr>
              <a:t>D</a:t>
            </a:r>
            <a:r>
              <a:rPr sz="1443" baseline="2070" dirty="0">
                <a:solidFill>
                  <a:prstClr val="black"/>
                </a:solidFill>
                <a:latin typeface="Eras Bold ITC" panose="020B0907030504020204" pitchFamily="34" charset="0"/>
                <a:cs typeface="Times New Roman"/>
              </a:rPr>
              <a:t>R</a:t>
            </a:r>
            <a:r>
              <a:rPr sz="1443" spc="53" baseline="2070" dirty="0">
                <a:solidFill>
                  <a:prstClr val="black"/>
                </a:solidFill>
                <a:latin typeface="Eras Bold ITC" panose="020B0907030504020204" pitchFamily="34" charset="0"/>
                <a:cs typeface="Times New Roman"/>
              </a:rPr>
              <a:t> </a:t>
            </a:r>
            <a:r>
              <a:rPr sz="1443" spc="15" baseline="2070" dirty="0">
                <a:solidFill>
                  <a:prstClr val="black"/>
                </a:solidFill>
                <a:latin typeface="Eras Bold ITC" panose="020B0907030504020204" pitchFamily="34" charset="0"/>
                <a:cs typeface="Times New Roman"/>
              </a:rPr>
              <a:t>S</a:t>
            </a:r>
            <a:r>
              <a:rPr sz="1443" spc="-18" baseline="2070" dirty="0">
                <a:solidFill>
                  <a:prstClr val="black"/>
                </a:solidFill>
                <a:latin typeface="Eras Bold ITC" panose="020B0907030504020204" pitchFamily="34" charset="0"/>
                <a:cs typeface="Times New Roman"/>
              </a:rPr>
              <a:t>I</a:t>
            </a:r>
            <a:r>
              <a:rPr sz="1443" spc="6" baseline="2070" dirty="0">
                <a:solidFill>
                  <a:prstClr val="black"/>
                </a:solidFill>
                <a:latin typeface="Eras Bold ITC" panose="020B0907030504020204" pitchFamily="34" charset="0"/>
                <a:cs typeface="Times New Roman"/>
              </a:rPr>
              <a:t>T</a:t>
            </a:r>
            <a:r>
              <a:rPr sz="1443" baseline="2070" dirty="0">
                <a:solidFill>
                  <a:prstClr val="black"/>
                </a:solidFill>
                <a:latin typeface="Eras Bold ITC" panose="020B0907030504020204" pitchFamily="34" charset="0"/>
                <a:cs typeface="Times New Roman"/>
              </a:rPr>
              <a:t>E</a:t>
            </a:r>
            <a:endParaRPr sz="1443" dirty="0">
              <a:solidFill>
                <a:prstClr val="black"/>
              </a:solidFill>
              <a:latin typeface="Eras Bold ITC" panose="020B0907030504020204" pitchFamily="34" charset="0"/>
              <a:cs typeface="Times New Roman"/>
            </a:endParaRPr>
          </a:p>
        </p:txBody>
      </p:sp>
      <p:sp>
        <p:nvSpPr>
          <p:cNvPr id="44" name="object 44"/>
          <p:cNvSpPr txBox="1"/>
          <p:nvPr/>
        </p:nvSpPr>
        <p:spPr>
          <a:xfrm>
            <a:off x="4662212" y="1583057"/>
            <a:ext cx="1553256" cy="138493"/>
          </a:xfrm>
          <a:prstGeom prst="rect">
            <a:avLst/>
          </a:prstGeom>
        </p:spPr>
        <p:txBody>
          <a:bodyPr wrap="square" lIns="0" tIns="0" rIns="0" bIns="0" rtlCol="0">
            <a:noAutofit/>
          </a:bodyPr>
          <a:lstStyle/>
          <a:p>
            <a:pPr marL="7636" defTabSz="549755">
              <a:lnSpc>
                <a:spcPts val="782"/>
              </a:lnSpc>
              <a:spcBef>
                <a:spcPts val="39"/>
              </a:spcBef>
            </a:pPr>
            <a:r>
              <a:rPr sz="962" spc="8" dirty="0">
                <a:solidFill>
                  <a:prstClr val="black"/>
                </a:solidFill>
                <a:latin typeface="Eras Bold ITC" panose="020B0907030504020204" pitchFamily="34" charset="0"/>
                <a:cs typeface="Times New Roman"/>
              </a:rPr>
              <a:t>R</a:t>
            </a:r>
            <a:r>
              <a:rPr sz="962" spc="-8" dirty="0">
                <a:solidFill>
                  <a:prstClr val="black"/>
                </a:solidFill>
                <a:latin typeface="Eras Bold ITC" panose="020B0907030504020204" pitchFamily="34" charset="0"/>
                <a:cs typeface="Times New Roman"/>
              </a:rPr>
              <a:t>e</a:t>
            </a:r>
            <a:r>
              <a:rPr sz="962" spc="8" dirty="0">
                <a:solidFill>
                  <a:prstClr val="black"/>
                </a:solidFill>
                <a:latin typeface="Eras Bold ITC" panose="020B0907030504020204" pitchFamily="34" charset="0"/>
                <a:cs typeface="Times New Roman"/>
              </a:rPr>
              <a:t>g</a:t>
            </a:r>
            <a:r>
              <a:rPr sz="962" spc="-18" dirty="0">
                <a:solidFill>
                  <a:prstClr val="black"/>
                </a:solidFill>
                <a:latin typeface="Eras Bold ITC" panose="020B0907030504020204" pitchFamily="34" charset="0"/>
                <a:cs typeface="Times New Roman"/>
              </a:rPr>
              <a:t>i</a:t>
            </a:r>
            <a:r>
              <a:rPr sz="962" spc="14" dirty="0">
                <a:solidFill>
                  <a:prstClr val="black"/>
                </a:solidFill>
                <a:latin typeface="Eras Bold ITC" panose="020B0907030504020204" pitchFamily="34" charset="0"/>
                <a:cs typeface="Times New Roman"/>
              </a:rPr>
              <a:t>o</a:t>
            </a:r>
            <a:r>
              <a:rPr sz="962" spc="-11" dirty="0">
                <a:solidFill>
                  <a:prstClr val="black"/>
                </a:solidFill>
                <a:latin typeface="Eras Bold ITC" panose="020B0907030504020204" pitchFamily="34" charset="0"/>
                <a:cs typeface="Times New Roman"/>
              </a:rPr>
              <a:t>n</a:t>
            </a:r>
            <a:r>
              <a:rPr sz="962" spc="14" dirty="0">
                <a:solidFill>
                  <a:prstClr val="black"/>
                </a:solidFill>
                <a:latin typeface="Eras Bold ITC" panose="020B0907030504020204" pitchFamily="34" charset="0"/>
                <a:cs typeface="Times New Roman"/>
              </a:rPr>
              <a:t>a</a:t>
            </a:r>
            <a:r>
              <a:rPr sz="962" dirty="0">
                <a:solidFill>
                  <a:prstClr val="black"/>
                </a:solidFill>
                <a:latin typeface="Eras Bold ITC" panose="020B0907030504020204" pitchFamily="34" charset="0"/>
                <a:cs typeface="Times New Roman"/>
              </a:rPr>
              <a:t>l</a:t>
            </a:r>
            <a:r>
              <a:rPr sz="962" spc="-48" dirty="0">
                <a:solidFill>
                  <a:prstClr val="black"/>
                </a:solidFill>
                <a:latin typeface="Eras Bold ITC" panose="020B0907030504020204" pitchFamily="34" charset="0"/>
                <a:cs typeface="Times New Roman"/>
              </a:rPr>
              <a:t> </a:t>
            </a:r>
            <a:r>
              <a:rPr sz="962" spc="11" dirty="0">
                <a:solidFill>
                  <a:prstClr val="black"/>
                </a:solidFill>
                <a:latin typeface="Eras Bold ITC" panose="020B0907030504020204" pitchFamily="34" charset="0"/>
                <a:cs typeface="Times New Roman"/>
              </a:rPr>
              <a:t>D</a:t>
            </a:r>
            <a:r>
              <a:rPr sz="962" spc="-15" dirty="0">
                <a:solidFill>
                  <a:prstClr val="black"/>
                </a:solidFill>
                <a:latin typeface="Eras Bold ITC" panose="020B0907030504020204" pitchFamily="34" charset="0"/>
                <a:cs typeface="Times New Roman"/>
              </a:rPr>
              <a:t>a</a:t>
            </a:r>
            <a:r>
              <a:rPr sz="962" spc="-6" dirty="0">
                <a:solidFill>
                  <a:prstClr val="black"/>
                </a:solidFill>
                <a:latin typeface="Eras Bold ITC" panose="020B0907030504020204" pitchFamily="34" charset="0"/>
                <a:cs typeface="Times New Roman"/>
              </a:rPr>
              <a:t>t</a:t>
            </a:r>
            <a:r>
              <a:rPr sz="962" spc="11" dirty="0">
                <a:solidFill>
                  <a:prstClr val="black"/>
                </a:solidFill>
                <a:latin typeface="Eras Bold ITC" panose="020B0907030504020204" pitchFamily="34" charset="0"/>
                <a:cs typeface="Times New Roman"/>
              </a:rPr>
              <a:t>a</a:t>
            </a:r>
            <a:r>
              <a:rPr sz="962" spc="-3" dirty="0">
                <a:solidFill>
                  <a:prstClr val="black"/>
                </a:solidFill>
                <a:latin typeface="Eras Bold ITC" panose="020B0907030504020204" pitchFamily="34" charset="0"/>
                <a:cs typeface="Times New Roman"/>
              </a:rPr>
              <a:t>c</a:t>
            </a:r>
            <a:r>
              <a:rPr sz="962" spc="-6" dirty="0">
                <a:solidFill>
                  <a:prstClr val="black"/>
                </a:solidFill>
                <a:latin typeface="Eras Bold ITC" panose="020B0907030504020204" pitchFamily="34" charset="0"/>
                <a:cs typeface="Times New Roman"/>
              </a:rPr>
              <a:t>e</a:t>
            </a:r>
            <a:r>
              <a:rPr sz="962" spc="21" dirty="0">
                <a:solidFill>
                  <a:prstClr val="black"/>
                </a:solidFill>
                <a:latin typeface="Eras Bold ITC" panose="020B0907030504020204" pitchFamily="34" charset="0"/>
                <a:cs typeface="Times New Roman"/>
              </a:rPr>
              <a:t>n</a:t>
            </a:r>
            <a:r>
              <a:rPr sz="962" spc="-6" dirty="0">
                <a:solidFill>
                  <a:prstClr val="black"/>
                </a:solidFill>
                <a:latin typeface="Eras Bold ITC" panose="020B0907030504020204" pitchFamily="34" charset="0"/>
                <a:cs typeface="Times New Roman"/>
              </a:rPr>
              <a:t>te</a:t>
            </a:r>
            <a:r>
              <a:rPr sz="962" dirty="0">
                <a:solidFill>
                  <a:prstClr val="black"/>
                </a:solidFill>
                <a:latin typeface="Eras Bold ITC" panose="020B0907030504020204" pitchFamily="34" charset="0"/>
                <a:cs typeface="Times New Roman"/>
              </a:rPr>
              <a:t>r</a:t>
            </a:r>
          </a:p>
        </p:txBody>
      </p:sp>
      <p:sp>
        <p:nvSpPr>
          <p:cNvPr id="43" name="object 43"/>
          <p:cNvSpPr txBox="1"/>
          <p:nvPr/>
        </p:nvSpPr>
        <p:spPr>
          <a:xfrm>
            <a:off x="9257362" y="2391212"/>
            <a:ext cx="2176042" cy="227234"/>
          </a:xfrm>
          <a:prstGeom prst="rect">
            <a:avLst/>
          </a:prstGeom>
        </p:spPr>
        <p:txBody>
          <a:bodyPr wrap="square" lIns="0" tIns="0" rIns="0" bIns="0" rtlCol="0">
            <a:noAutofit/>
          </a:bodyPr>
          <a:lstStyle/>
          <a:p>
            <a:pPr marL="12140" marR="389" algn="ctr" defTabSz="549755">
              <a:lnSpc>
                <a:spcPts val="1025"/>
              </a:lnSpc>
              <a:spcBef>
                <a:spcPts val="52"/>
              </a:spcBef>
            </a:pPr>
            <a:r>
              <a:rPr sz="962" spc="8" dirty="0">
                <a:solidFill>
                  <a:srgbClr val="6F2F9F"/>
                </a:solidFill>
                <a:latin typeface="Eras Bold ITC" panose="020B0907030504020204" pitchFamily="34" charset="0"/>
                <a:cs typeface="Times New Roman"/>
              </a:rPr>
              <a:t>S</a:t>
            </a:r>
            <a:r>
              <a:rPr sz="962" spc="-18" dirty="0">
                <a:solidFill>
                  <a:srgbClr val="6F2F9F"/>
                </a:solidFill>
                <a:latin typeface="Eras Bold ITC" panose="020B0907030504020204" pitchFamily="34" charset="0"/>
                <a:cs typeface="Times New Roman"/>
              </a:rPr>
              <a:t>t</a:t>
            </a:r>
            <a:r>
              <a:rPr sz="962" spc="18" dirty="0">
                <a:solidFill>
                  <a:srgbClr val="6F2F9F"/>
                </a:solidFill>
                <a:latin typeface="Eras Bold ITC" panose="020B0907030504020204" pitchFamily="34" charset="0"/>
                <a:cs typeface="Times New Roman"/>
              </a:rPr>
              <a:t>a</a:t>
            </a:r>
            <a:r>
              <a:rPr sz="962" dirty="0">
                <a:solidFill>
                  <a:srgbClr val="6F2F9F"/>
                </a:solidFill>
                <a:latin typeface="Eras Bold ITC" panose="020B0907030504020204" pitchFamily="34" charset="0"/>
                <a:cs typeface="Times New Roman"/>
              </a:rPr>
              <a:t>k</a:t>
            </a:r>
            <a:r>
              <a:rPr sz="962" spc="3" dirty="0">
                <a:solidFill>
                  <a:srgbClr val="6F2F9F"/>
                </a:solidFill>
                <a:latin typeface="Eras Bold ITC" panose="020B0907030504020204" pitchFamily="34" charset="0"/>
                <a:cs typeface="Times New Roman"/>
              </a:rPr>
              <a:t>e</a:t>
            </a:r>
            <a:r>
              <a:rPr sz="962" spc="-23" dirty="0">
                <a:solidFill>
                  <a:srgbClr val="6F2F9F"/>
                </a:solidFill>
                <a:latin typeface="Eras Bold ITC" panose="020B0907030504020204" pitchFamily="34" charset="0"/>
                <a:cs typeface="Times New Roman"/>
              </a:rPr>
              <a:t>h</a:t>
            </a:r>
            <a:r>
              <a:rPr sz="962" spc="6" dirty="0">
                <a:solidFill>
                  <a:srgbClr val="6F2F9F"/>
                </a:solidFill>
                <a:latin typeface="Eras Bold ITC" panose="020B0907030504020204" pitchFamily="34" charset="0"/>
                <a:cs typeface="Times New Roman"/>
              </a:rPr>
              <a:t>o</a:t>
            </a:r>
            <a:r>
              <a:rPr sz="962" spc="3" dirty="0">
                <a:solidFill>
                  <a:srgbClr val="6F2F9F"/>
                </a:solidFill>
                <a:latin typeface="Eras Bold ITC" panose="020B0907030504020204" pitchFamily="34" charset="0"/>
                <a:cs typeface="Times New Roman"/>
              </a:rPr>
              <a:t>l</a:t>
            </a:r>
            <a:r>
              <a:rPr sz="962" spc="-3" dirty="0">
                <a:solidFill>
                  <a:srgbClr val="6F2F9F"/>
                </a:solidFill>
                <a:latin typeface="Eras Bold ITC" panose="020B0907030504020204" pitchFamily="34" charset="0"/>
                <a:cs typeface="Times New Roman"/>
              </a:rPr>
              <a:t>d</a:t>
            </a:r>
            <a:r>
              <a:rPr sz="962" dirty="0">
                <a:solidFill>
                  <a:srgbClr val="6F2F9F"/>
                </a:solidFill>
                <a:latin typeface="Eras Bold ITC" panose="020B0907030504020204" pitchFamily="34" charset="0"/>
                <a:cs typeface="Times New Roman"/>
              </a:rPr>
              <a:t>e</a:t>
            </a:r>
            <a:r>
              <a:rPr sz="962" spc="-3" dirty="0">
                <a:solidFill>
                  <a:srgbClr val="6F2F9F"/>
                </a:solidFill>
                <a:latin typeface="Eras Bold ITC" panose="020B0907030504020204" pitchFamily="34" charset="0"/>
                <a:cs typeface="Times New Roman"/>
              </a:rPr>
              <a:t>r</a:t>
            </a:r>
            <a:r>
              <a:rPr sz="962" b="1" dirty="0">
                <a:solidFill>
                  <a:srgbClr val="6F2F9F"/>
                </a:solidFill>
                <a:latin typeface="Eras Bold ITC" panose="020B0907030504020204" pitchFamily="34" charset="0"/>
                <a:cs typeface="Times New Roman"/>
              </a:rPr>
              <a:t>’</a:t>
            </a:r>
            <a:r>
              <a:rPr sz="962" dirty="0">
                <a:solidFill>
                  <a:srgbClr val="6F2F9F"/>
                </a:solidFill>
                <a:latin typeface="Eras Bold ITC" panose="020B0907030504020204" pitchFamily="34" charset="0"/>
                <a:cs typeface="Times New Roman"/>
              </a:rPr>
              <a:t>s</a:t>
            </a:r>
            <a:r>
              <a:rPr sz="962" spc="-15" dirty="0">
                <a:solidFill>
                  <a:srgbClr val="6F2F9F"/>
                </a:solidFill>
                <a:latin typeface="Eras Bold ITC" panose="020B0907030504020204" pitchFamily="34" charset="0"/>
                <a:cs typeface="Times New Roman"/>
              </a:rPr>
              <a:t> </a:t>
            </a:r>
            <a:r>
              <a:rPr sz="962" spc="23" dirty="0">
                <a:solidFill>
                  <a:srgbClr val="6F2F9F"/>
                </a:solidFill>
                <a:latin typeface="Eras Bold ITC" panose="020B0907030504020204" pitchFamily="34" charset="0"/>
                <a:cs typeface="Times New Roman"/>
              </a:rPr>
              <a:t>a</a:t>
            </a:r>
            <a:r>
              <a:rPr sz="962" spc="8" dirty="0">
                <a:solidFill>
                  <a:srgbClr val="6F2F9F"/>
                </a:solidFill>
                <a:latin typeface="Eras Bold ITC" panose="020B0907030504020204" pitchFamily="34" charset="0"/>
                <a:cs typeface="Times New Roman"/>
              </a:rPr>
              <a:t>n</a:t>
            </a:r>
            <a:r>
              <a:rPr sz="962" dirty="0">
                <a:solidFill>
                  <a:srgbClr val="6F2F9F"/>
                </a:solidFill>
                <a:latin typeface="Eras Bold ITC" panose="020B0907030504020204" pitchFamily="34" charset="0"/>
                <a:cs typeface="Times New Roman"/>
              </a:rPr>
              <a:t>d</a:t>
            </a:r>
            <a:r>
              <a:rPr sz="962" spc="-1" dirty="0">
                <a:solidFill>
                  <a:srgbClr val="6F2F9F"/>
                </a:solidFill>
                <a:latin typeface="Eras Bold ITC" panose="020B0907030504020204" pitchFamily="34" charset="0"/>
                <a:cs typeface="Times New Roman"/>
              </a:rPr>
              <a:t> </a:t>
            </a:r>
            <a:r>
              <a:rPr sz="962" dirty="0">
                <a:solidFill>
                  <a:srgbClr val="6F2F9F"/>
                </a:solidFill>
                <a:latin typeface="Eras Bold ITC" panose="020B0907030504020204" pitchFamily="34" charset="0"/>
                <a:cs typeface="Times New Roman"/>
              </a:rPr>
              <a:t>Upper</a:t>
            </a:r>
            <a:endParaRPr sz="962" dirty="0">
              <a:solidFill>
                <a:prstClr val="black"/>
              </a:solidFill>
              <a:latin typeface="Eras Bold ITC" panose="020B0907030504020204" pitchFamily="34" charset="0"/>
              <a:cs typeface="Times New Roman"/>
            </a:endParaRPr>
          </a:p>
          <a:p>
            <a:pPr marL="7636" algn="ctr" defTabSz="549755">
              <a:lnSpc>
                <a:spcPct val="95825"/>
              </a:lnSpc>
            </a:pPr>
            <a:r>
              <a:rPr sz="962" spc="-15" dirty="0">
                <a:solidFill>
                  <a:srgbClr val="6F2F9F"/>
                </a:solidFill>
                <a:latin typeface="Eras Bold ITC" panose="020B0907030504020204" pitchFamily="34" charset="0"/>
                <a:cs typeface="Times New Roman"/>
              </a:rPr>
              <a:t>M</a:t>
            </a:r>
            <a:r>
              <a:rPr sz="962" spc="18" dirty="0">
                <a:solidFill>
                  <a:srgbClr val="6F2F9F"/>
                </a:solidFill>
                <a:latin typeface="Eras Bold ITC" panose="020B0907030504020204" pitchFamily="34" charset="0"/>
                <a:cs typeface="Times New Roman"/>
              </a:rPr>
              <a:t>a</a:t>
            </a:r>
            <a:r>
              <a:rPr sz="962" spc="6" dirty="0">
                <a:solidFill>
                  <a:srgbClr val="6F2F9F"/>
                </a:solidFill>
                <a:latin typeface="Eras Bold ITC" panose="020B0907030504020204" pitchFamily="34" charset="0"/>
                <a:cs typeface="Times New Roman"/>
              </a:rPr>
              <a:t>n</a:t>
            </a:r>
            <a:r>
              <a:rPr sz="962" spc="-11" dirty="0">
                <a:solidFill>
                  <a:srgbClr val="6F2F9F"/>
                </a:solidFill>
                <a:latin typeface="Eras Bold ITC" panose="020B0907030504020204" pitchFamily="34" charset="0"/>
                <a:cs typeface="Times New Roman"/>
              </a:rPr>
              <a:t>a</a:t>
            </a:r>
            <a:r>
              <a:rPr sz="962" dirty="0">
                <a:solidFill>
                  <a:srgbClr val="6F2F9F"/>
                </a:solidFill>
                <a:latin typeface="Eras Bold ITC" panose="020B0907030504020204" pitchFamily="34" charset="0"/>
                <a:cs typeface="Times New Roman"/>
              </a:rPr>
              <a:t>ge</a:t>
            </a:r>
            <a:r>
              <a:rPr sz="962" spc="3" dirty="0">
                <a:solidFill>
                  <a:srgbClr val="6F2F9F"/>
                </a:solidFill>
                <a:latin typeface="Eras Bold ITC" panose="020B0907030504020204" pitchFamily="34" charset="0"/>
                <a:cs typeface="Times New Roman"/>
              </a:rPr>
              <a:t>m</a:t>
            </a:r>
            <a:r>
              <a:rPr sz="962" dirty="0">
                <a:solidFill>
                  <a:srgbClr val="6F2F9F"/>
                </a:solidFill>
                <a:latin typeface="Eras Bold ITC" panose="020B0907030504020204" pitchFamily="34" charset="0"/>
                <a:cs typeface="Times New Roman"/>
              </a:rPr>
              <a:t>e</a:t>
            </a:r>
            <a:r>
              <a:rPr sz="962" spc="8" dirty="0">
                <a:solidFill>
                  <a:srgbClr val="6F2F9F"/>
                </a:solidFill>
                <a:latin typeface="Eras Bold ITC" panose="020B0907030504020204" pitchFamily="34" charset="0"/>
                <a:cs typeface="Times New Roman"/>
              </a:rPr>
              <a:t>n</a:t>
            </a:r>
            <a:r>
              <a:rPr sz="962" dirty="0">
                <a:solidFill>
                  <a:srgbClr val="6F2F9F"/>
                </a:solidFill>
                <a:latin typeface="Eras Bold ITC" panose="020B0907030504020204" pitchFamily="34" charset="0"/>
                <a:cs typeface="Times New Roman"/>
              </a:rPr>
              <a:t>t</a:t>
            </a:r>
            <a:r>
              <a:rPr sz="962" spc="-18" dirty="0">
                <a:solidFill>
                  <a:srgbClr val="6F2F9F"/>
                </a:solidFill>
                <a:latin typeface="Eras Bold ITC" panose="020B0907030504020204" pitchFamily="34" charset="0"/>
                <a:cs typeface="Times New Roman"/>
              </a:rPr>
              <a:t> </a:t>
            </a:r>
            <a:r>
              <a:rPr sz="962" spc="6" dirty="0">
                <a:solidFill>
                  <a:srgbClr val="6F2F9F"/>
                </a:solidFill>
                <a:latin typeface="Eras Bold ITC" panose="020B0907030504020204" pitchFamily="34" charset="0"/>
                <a:cs typeface="Times New Roman"/>
              </a:rPr>
              <a:t>D</a:t>
            </a:r>
            <a:r>
              <a:rPr sz="962" spc="-11" dirty="0">
                <a:solidFill>
                  <a:srgbClr val="6F2F9F"/>
                </a:solidFill>
                <a:latin typeface="Eras Bold ITC" panose="020B0907030504020204" pitchFamily="34" charset="0"/>
                <a:cs typeface="Times New Roman"/>
              </a:rPr>
              <a:t>a</a:t>
            </a:r>
            <a:r>
              <a:rPr sz="962" spc="15" dirty="0">
                <a:solidFill>
                  <a:srgbClr val="6F2F9F"/>
                </a:solidFill>
                <a:latin typeface="Eras Bold ITC" panose="020B0907030504020204" pitchFamily="34" charset="0"/>
                <a:cs typeface="Times New Roman"/>
              </a:rPr>
              <a:t>s</a:t>
            </a:r>
            <a:r>
              <a:rPr sz="962" spc="-23" dirty="0">
                <a:solidFill>
                  <a:srgbClr val="6F2F9F"/>
                </a:solidFill>
                <a:latin typeface="Eras Bold ITC" panose="020B0907030504020204" pitchFamily="34" charset="0"/>
                <a:cs typeface="Times New Roman"/>
              </a:rPr>
              <a:t>h</a:t>
            </a:r>
            <a:r>
              <a:rPr sz="962" dirty="0">
                <a:solidFill>
                  <a:srgbClr val="6F2F9F"/>
                </a:solidFill>
                <a:latin typeface="Eras Bold ITC" panose="020B0907030504020204" pitchFamily="34" charset="0"/>
                <a:cs typeface="Times New Roman"/>
              </a:rPr>
              <a:t>b</a:t>
            </a:r>
            <a:r>
              <a:rPr sz="962" spc="8" dirty="0">
                <a:solidFill>
                  <a:srgbClr val="6F2F9F"/>
                </a:solidFill>
                <a:latin typeface="Eras Bold ITC" panose="020B0907030504020204" pitchFamily="34" charset="0"/>
                <a:cs typeface="Times New Roman"/>
              </a:rPr>
              <a:t>o</a:t>
            </a:r>
            <a:r>
              <a:rPr sz="962" spc="18" dirty="0">
                <a:solidFill>
                  <a:srgbClr val="6F2F9F"/>
                </a:solidFill>
                <a:latin typeface="Eras Bold ITC" panose="020B0907030504020204" pitchFamily="34" charset="0"/>
                <a:cs typeface="Times New Roman"/>
              </a:rPr>
              <a:t>a</a:t>
            </a:r>
            <a:r>
              <a:rPr sz="962" spc="-23" dirty="0">
                <a:solidFill>
                  <a:srgbClr val="6F2F9F"/>
                </a:solidFill>
                <a:latin typeface="Eras Bold ITC" panose="020B0907030504020204" pitchFamily="34" charset="0"/>
                <a:cs typeface="Times New Roman"/>
              </a:rPr>
              <a:t>r</a:t>
            </a:r>
            <a:r>
              <a:rPr sz="962" dirty="0">
                <a:solidFill>
                  <a:srgbClr val="6F2F9F"/>
                </a:solidFill>
                <a:latin typeface="Eras Bold ITC" panose="020B0907030504020204" pitchFamily="34" charset="0"/>
                <a:cs typeface="Times New Roman"/>
              </a:rPr>
              <a:t>d</a:t>
            </a:r>
            <a:endParaRPr sz="962" dirty="0">
              <a:solidFill>
                <a:prstClr val="black"/>
              </a:solidFill>
              <a:latin typeface="Eras Bold ITC" panose="020B0907030504020204" pitchFamily="34" charset="0"/>
              <a:cs typeface="Times New Roman"/>
            </a:endParaRPr>
          </a:p>
        </p:txBody>
      </p:sp>
      <p:sp>
        <p:nvSpPr>
          <p:cNvPr id="42" name="object 42"/>
          <p:cNvSpPr txBox="1"/>
          <p:nvPr/>
        </p:nvSpPr>
        <p:spPr>
          <a:xfrm>
            <a:off x="4546658" y="2516966"/>
            <a:ext cx="423047" cy="179589"/>
          </a:xfrm>
          <a:prstGeom prst="rect">
            <a:avLst/>
          </a:prstGeom>
        </p:spPr>
        <p:txBody>
          <a:bodyPr wrap="square" lIns="0" tIns="0" rIns="0" bIns="0" rtlCol="0">
            <a:noAutofit/>
          </a:bodyPr>
          <a:lstStyle/>
          <a:p>
            <a:pPr marL="37795" marR="44274" algn="ctr" defTabSz="549755">
              <a:lnSpc>
                <a:spcPts val="782"/>
              </a:lnSpc>
              <a:spcBef>
                <a:spcPts val="39"/>
              </a:spcBef>
            </a:pPr>
            <a:r>
              <a:rPr sz="722" spc="-6" dirty="0">
                <a:solidFill>
                  <a:srgbClr val="FF0000"/>
                </a:solidFill>
                <a:latin typeface="Eras Bold ITC" panose="020B0907030504020204" pitchFamily="34" charset="0"/>
                <a:cs typeface="Times New Roman"/>
              </a:rPr>
              <a:t>I</a:t>
            </a:r>
            <a:r>
              <a:rPr lang="en-US" sz="722" spc="6" dirty="0">
                <a:solidFill>
                  <a:srgbClr val="FF0000"/>
                </a:solidFill>
                <a:latin typeface="Eras Bold ITC" panose="020B0907030504020204" pitchFamily="34" charset="0"/>
                <a:cs typeface="Times New Roman"/>
              </a:rPr>
              <a:t>P</a:t>
            </a:r>
            <a:r>
              <a:rPr sz="722" spc="11" dirty="0">
                <a:solidFill>
                  <a:srgbClr val="FF0000"/>
                </a:solidFill>
                <a:latin typeface="Eras Bold ITC" panose="020B0907030504020204" pitchFamily="34" charset="0"/>
                <a:cs typeface="Times New Roman"/>
              </a:rPr>
              <a:t>s</a:t>
            </a:r>
            <a:r>
              <a:rPr sz="722" spc="-6" dirty="0">
                <a:solidFill>
                  <a:srgbClr val="FF0000"/>
                </a:solidFill>
                <a:latin typeface="Eras Bold ITC" panose="020B0907030504020204" pitchFamily="34" charset="0"/>
                <a:cs typeface="Times New Roman"/>
              </a:rPr>
              <a:t>e</a:t>
            </a:r>
            <a:r>
              <a:rPr sz="722" dirty="0">
                <a:solidFill>
                  <a:srgbClr val="FF0000"/>
                </a:solidFill>
                <a:latin typeface="Eras Bold ITC" panose="020B0907030504020204" pitchFamily="34" charset="0"/>
                <a:cs typeface="Times New Roman"/>
              </a:rPr>
              <a:t>c</a:t>
            </a:r>
          </a:p>
          <a:p>
            <a:pPr algn="ctr" defTabSz="549755">
              <a:lnSpc>
                <a:spcPct val="95825"/>
              </a:lnSpc>
            </a:pPr>
            <a:r>
              <a:rPr sz="722" spc="-6" dirty="0">
                <a:solidFill>
                  <a:srgbClr val="FF0000"/>
                </a:solidFill>
                <a:latin typeface="Eras Bold ITC" panose="020B0907030504020204" pitchFamily="34" charset="0"/>
                <a:cs typeface="Times New Roman"/>
              </a:rPr>
              <a:t>T</a:t>
            </a:r>
            <a:r>
              <a:rPr sz="722" spc="6" dirty="0">
                <a:solidFill>
                  <a:srgbClr val="FF0000"/>
                </a:solidFill>
                <a:latin typeface="Eras Bold ITC" panose="020B0907030504020204" pitchFamily="34" charset="0"/>
                <a:cs typeface="Times New Roman"/>
              </a:rPr>
              <a:t>u</a:t>
            </a:r>
            <a:r>
              <a:rPr sz="722" spc="-8" dirty="0">
                <a:solidFill>
                  <a:srgbClr val="FF0000"/>
                </a:solidFill>
                <a:latin typeface="Eras Bold ITC" panose="020B0907030504020204" pitchFamily="34" charset="0"/>
                <a:cs typeface="Times New Roman"/>
              </a:rPr>
              <a:t>n</a:t>
            </a:r>
            <a:r>
              <a:rPr sz="722" spc="21" dirty="0">
                <a:solidFill>
                  <a:srgbClr val="FF0000"/>
                </a:solidFill>
                <a:latin typeface="Eras Bold ITC" panose="020B0907030504020204" pitchFamily="34" charset="0"/>
                <a:cs typeface="Times New Roman"/>
              </a:rPr>
              <a:t>n</a:t>
            </a:r>
            <a:r>
              <a:rPr sz="722" spc="-6" dirty="0">
                <a:solidFill>
                  <a:srgbClr val="FF0000"/>
                </a:solidFill>
                <a:latin typeface="Eras Bold ITC" panose="020B0907030504020204" pitchFamily="34" charset="0"/>
                <a:cs typeface="Times New Roman"/>
              </a:rPr>
              <a:t>e</a:t>
            </a:r>
            <a:r>
              <a:rPr sz="722" dirty="0">
                <a:solidFill>
                  <a:srgbClr val="FF0000"/>
                </a:solidFill>
                <a:latin typeface="Eras Bold ITC" panose="020B0907030504020204" pitchFamily="34" charset="0"/>
                <a:cs typeface="Times New Roman"/>
              </a:rPr>
              <a:t>l</a:t>
            </a:r>
            <a:endParaRPr sz="722" dirty="0">
              <a:solidFill>
                <a:prstClr val="black"/>
              </a:solidFill>
              <a:latin typeface="Eras Bold ITC" panose="020B0907030504020204" pitchFamily="34" charset="0"/>
              <a:cs typeface="Times New Roman"/>
            </a:endParaRPr>
          </a:p>
        </p:txBody>
      </p:sp>
      <p:sp>
        <p:nvSpPr>
          <p:cNvPr id="32" name="object 32"/>
          <p:cNvSpPr txBox="1"/>
          <p:nvPr/>
        </p:nvSpPr>
        <p:spPr>
          <a:xfrm>
            <a:off x="9298709" y="3678061"/>
            <a:ext cx="1584694" cy="121191"/>
          </a:xfrm>
          <a:prstGeom prst="rect">
            <a:avLst/>
          </a:prstGeom>
        </p:spPr>
        <p:txBody>
          <a:bodyPr wrap="square" lIns="0" tIns="0" rIns="0" bIns="0" rtlCol="0">
            <a:noAutofit/>
          </a:bodyPr>
          <a:lstStyle/>
          <a:p>
            <a:pPr marL="7636" defTabSz="549755">
              <a:lnSpc>
                <a:spcPts val="1040"/>
              </a:lnSpc>
              <a:spcBef>
                <a:spcPts val="52"/>
              </a:spcBef>
            </a:pPr>
            <a:r>
              <a:rPr sz="1443" b="1" spc="3" baseline="3413" dirty="0">
                <a:solidFill>
                  <a:srgbClr val="FFFFFF"/>
                </a:solidFill>
                <a:latin typeface="Eras Bold ITC" panose="020B0907030504020204" pitchFamily="34" charset="0"/>
                <a:cs typeface="Calibri"/>
              </a:rPr>
              <a:t>T</a:t>
            </a:r>
            <a:r>
              <a:rPr sz="1443" b="1" spc="-3" baseline="3413" dirty="0">
                <a:solidFill>
                  <a:srgbClr val="FFFFFF"/>
                </a:solidFill>
                <a:latin typeface="Eras Bold ITC" panose="020B0907030504020204" pitchFamily="34" charset="0"/>
                <a:cs typeface="Calibri"/>
              </a:rPr>
              <a:t>e</a:t>
            </a:r>
            <a:r>
              <a:rPr sz="1443" b="1" spc="-11" baseline="3413" dirty="0">
                <a:solidFill>
                  <a:srgbClr val="FFFFFF"/>
                </a:solidFill>
                <a:latin typeface="Eras Bold ITC" panose="020B0907030504020204" pitchFamily="34" charset="0"/>
                <a:cs typeface="Calibri"/>
              </a:rPr>
              <a:t>c</a:t>
            </a:r>
            <a:r>
              <a:rPr sz="1443" b="1" spc="23" baseline="3413" dirty="0">
                <a:solidFill>
                  <a:srgbClr val="FFFFFF"/>
                </a:solidFill>
                <a:latin typeface="Eras Bold ITC" panose="020B0907030504020204" pitchFamily="34" charset="0"/>
                <a:cs typeface="Calibri"/>
              </a:rPr>
              <a:t>h</a:t>
            </a:r>
            <a:r>
              <a:rPr sz="1443" b="1" spc="-6" baseline="3413" dirty="0">
                <a:solidFill>
                  <a:srgbClr val="FFFFFF"/>
                </a:solidFill>
                <a:latin typeface="Eras Bold ITC" panose="020B0907030504020204" pitchFamily="34" charset="0"/>
                <a:cs typeface="Calibri"/>
              </a:rPr>
              <a:t>n</a:t>
            </a:r>
            <a:r>
              <a:rPr sz="1443" b="1" spc="3" baseline="3413" dirty="0">
                <a:solidFill>
                  <a:srgbClr val="FFFFFF"/>
                </a:solidFill>
                <a:latin typeface="Eras Bold ITC" panose="020B0907030504020204" pitchFamily="34" charset="0"/>
                <a:cs typeface="Calibri"/>
              </a:rPr>
              <a:t>i</a:t>
            </a:r>
            <a:r>
              <a:rPr sz="1443" b="1" spc="-11" baseline="3413" dirty="0">
                <a:solidFill>
                  <a:srgbClr val="FFFFFF"/>
                </a:solidFill>
                <a:latin typeface="Eras Bold ITC" panose="020B0907030504020204" pitchFamily="34" charset="0"/>
                <a:cs typeface="Calibri"/>
              </a:rPr>
              <a:t>c</a:t>
            </a:r>
            <a:r>
              <a:rPr sz="1443" b="1" spc="3" baseline="3413" dirty="0">
                <a:solidFill>
                  <a:srgbClr val="FFFFFF"/>
                </a:solidFill>
                <a:latin typeface="Eras Bold ITC" panose="020B0907030504020204" pitchFamily="34" charset="0"/>
                <a:cs typeface="Calibri"/>
              </a:rPr>
              <a:t>a</a:t>
            </a:r>
            <a:r>
              <a:rPr sz="1443" b="1" baseline="3413" dirty="0">
                <a:solidFill>
                  <a:srgbClr val="FFFFFF"/>
                </a:solidFill>
                <a:latin typeface="Eras Bold ITC" panose="020B0907030504020204" pitchFamily="34" charset="0"/>
                <a:cs typeface="Calibri"/>
              </a:rPr>
              <a:t>l</a:t>
            </a:r>
            <a:r>
              <a:rPr sz="1443" b="1" spc="-3" baseline="3413" dirty="0">
                <a:solidFill>
                  <a:srgbClr val="FFFFFF"/>
                </a:solidFill>
                <a:latin typeface="Eras Bold ITC" panose="020B0907030504020204" pitchFamily="34" charset="0"/>
                <a:cs typeface="Calibri"/>
              </a:rPr>
              <a:t> S</a:t>
            </a:r>
            <a:r>
              <a:rPr sz="1443" b="1" spc="-6" baseline="3413" dirty="0">
                <a:solidFill>
                  <a:srgbClr val="FFFFFF"/>
                </a:solidFill>
                <a:latin typeface="Eras Bold ITC" panose="020B0907030504020204" pitchFamily="34" charset="0"/>
                <a:cs typeface="Calibri"/>
              </a:rPr>
              <a:t>upp</a:t>
            </a:r>
            <a:r>
              <a:rPr sz="1443" b="1" spc="23" baseline="3413" dirty="0">
                <a:solidFill>
                  <a:srgbClr val="FFFFFF"/>
                </a:solidFill>
                <a:latin typeface="Eras Bold ITC" panose="020B0907030504020204" pitchFamily="34" charset="0"/>
                <a:cs typeface="Calibri"/>
              </a:rPr>
              <a:t>o</a:t>
            </a:r>
            <a:r>
              <a:rPr sz="1443" b="1" spc="-11" baseline="3413" dirty="0">
                <a:solidFill>
                  <a:srgbClr val="FFFFFF"/>
                </a:solidFill>
                <a:latin typeface="Eras Bold ITC" panose="020B0907030504020204" pitchFamily="34" charset="0"/>
                <a:cs typeface="Calibri"/>
              </a:rPr>
              <a:t>r</a:t>
            </a:r>
            <a:r>
              <a:rPr sz="1443" b="1" baseline="3413" dirty="0">
                <a:solidFill>
                  <a:srgbClr val="FFFFFF"/>
                </a:solidFill>
                <a:latin typeface="Eras Bold ITC" panose="020B0907030504020204" pitchFamily="34" charset="0"/>
                <a:cs typeface="Calibri"/>
              </a:rPr>
              <a:t>t</a:t>
            </a:r>
            <a:endParaRPr sz="962" dirty="0">
              <a:solidFill>
                <a:prstClr val="black"/>
              </a:solidFill>
              <a:latin typeface="Eras Bold ITC" panose="020B0907030504020204" pitchFamily="34" charset="0"/>
              <a:cs typeface="Calibri"/>
            </a:endParaRPr>
          </a:p>
        </p:txBody>
      </p:sp>
      <p:sp>
        <p:nvSpPr>
          <p:cNvPr id="30" name="object 30"/>
          <p:cNvSpPr txBox="1"/>
          <p:nvPr/>
        </p:nvSpPr>
        <p:spPr>
          <a:xfrm>
            <a:off x="7468647" y="4788852"/>
            <a:ext cx="1302088" cy="140344"/>
          </a:xfrm>
          <a:prstGeom prst="rect">
            <a:avLst/>
          </a:prstGeom>
        </p:spPr>
        <p:txBody>
          <a:bodyPr wrap="square" lIns="0" tIns="0" rIns="0" bIns="0" rtlCol="0">
            <a:noAutofit/>
          </a:bodyPr>
          <a:lstStyle/>
          <a:p>
            <a:pPr marL="7636" defTabSz="549755">
              <a:lnSpc>
                <a:spcPts val="782"/>
              </a:lnSpc>
              <a:spcBef>
                <a:spcPts val="39"/>
              </a:spcBef>
            </a:pPr>
            <a:r>
              <a:rPr sz="962" spc="8" dirty="0">
                <a:solidFill>
                  <a:prstClr val="black"/>
                </a:solidFill>
                <a:latin typeface="Eras Bold ITC" panose="020B0907030504020204" pitchFamily="34" charset="0"/>
                <a:cs typeface="Times New Roman"/>
              </a:rPr>
              <a:t>U</a:t>
            </a:r>
            <a:r>
              <a:rPr sz="962" spc="-8" dirty="0">
                <a:solidFill>
                  <a:prstClr val="black"/>
                </a:solidFill>
                <a:latin typeface="Eras Bold ITC" panose="020B0907030504020204" pitchFamily="34" charset="0"/>
                <a:cs typeface="Times New Roman"/>
              </a:rPr>
              <a:t>T</a:t>
            </a:r>
            <a:r>
              <a:rPr sz="962" dirty="0">
                <a:solidFill>
                  <a:prstClr val="black"/>
                </a:solidFill>
                <a:latin typeface="Eras Bold ITC" panose="020B0907030504020204" pitchFamily="34" charset="0"/>
                <a:cs typeface="Times New Roman"/>
              </a:rPr>
              <a:t>N</a:t>
            </a:r>
            <a:r>
              <a:rPr sz="962" spc="130" dirty="0">
                <a:solidFill>
                  <a:prstClr val="black"/>
                </a:solidFill>
                <a:latin typeface="Eras Bold ITC" panose="020B0907030504020204" pitchFamily="34" charset="0"/>
                <a:cs typeface="Times New Roman"/>
              </a:rPr>
              <a:t> </a:t>
            </a:r>
            <a:r>
              <a:rPr sz="962" spc="-23" dirty="0">
                <a:solidFill>
                  <a:prstClr val="black"/>
                </a:solidFill>
                <a:latin typeface="Eras Bold ITC" panose="020B0907030504020204" pitchFamily="34" charset="0"/>
                <a:cs typeface="Times New Roman"/>
              </a:rPr>
              <a:t>G</a:t>
            </a:r>
            <a:r>
              <a:rPr sz="962" spc="23" dirty="0">
                <a:solidFill>
                  <a:prstClr val="black"/>
                </a:solidFill>
                <a:latin typeface="Eras Bold ITC" panose="020B0907030504020204" pitchFamily="34" charset="0"/>
                <a:cs typeface="Times New Roman"/>
              </a:rPr>
              <a:t>e</a:t>
            </a:r>
            <a:r>
              <a:rPr sz="962" spc="-11" dirty="0">
                <a:solidFill>
                  <a:prstClr val="black"/>
                </a:solidFill>
                <a:latin typeface="Eras Bold ITC" panose="020B0907030504020204" pitchFamily="34" charset="0"/>
                <a:cs typeface="Times New Roman"/>
              </a:rPr>
              <a:t>n</a:t>
            </a:r>
            <a:r>
              <a:rPr sz="962" spc="-6" dirty="0">
                <a:solidFill>
                  <a:prstClr val="black"/>
                </a:solidFill>
                <a:latin typeface="Eras Bold ITC" panose="020B0907030504020204" pitchFamily="34" charset="0"/>
                <a:cs typeface="Times New Roman"/>
              </a:rPr>
              <a:t>e</a:t>
            </a:r>
            <a:r>
              <a:rPr sz="962" spc="-8" dirty="0">
                <a:solidFill>
                  <a:prstClr val="black"/>
                </a:solidFill>
                <a:latin typeface="Eras Bold ITC" panose="020B0907030504020204" pitchFamily="34" charset="0"/>
                <a:cs typeface="Times New Roman"/>
              </a:rPr>
              <a:t>r</a:t>
            </a:r>
            <a:r>
              <a:rPr sz="962" spc="11" dirty="0">
                <a:solidFill>
                  <a:prstClr val="black"/>
                </a:solidFill>
                <a:latin typeface="Eras Bold ITC" panose="020B0907030504020204" pitchFamily="34" charset="0"/>
                <a:cs typeface="Times New Roman"/>
              </a:rPr>
              <a:t>a</a:t>
            </a:r>
            <a:r>
              <a:rPr sz="962" spc="-6" dirty="0">
                <a:solidFill>
                  <a:prstClr val="black"/>
                </a:solidFill>
                <a:latin typeface="Eras Bold ITC" panose="020B0907030504020204" pitchFamily="34" charset="0"/>
                <a:cs typeface="Times New Roman"/>
              </a:rPr>
              <a:t>te</a:t>
            </a:r>
            <a:r>
              <a:rPr sz="962" dirty="0">
                <a:solidFill>
                  <a:prstClr val="black"/>
                </a:solidFill>
                <a:latin typeface="Eras Bold ITC" panose="020B0907030504020204" pitchFamily="34" charset="0"/>
                <a:cs typeface="Times New Roman"/>
              </a:rPr>
              <a:t>d</a:t>
            </a:r>
          </a:p>
        </p:txBody>
      </p:sp>
      <p:sp>
        <p:nvSpPr>
          <p:cNvPr id="29" name="object 29"/>
          <p:cNvSpPr txBox="1"/>
          <p:nvPr/>
        </p:nvSpPr>
        <p:spPr>
          <a:xfrm>
            <a:off x="5425125" y="5607864"/>
            <a:ext cx="2693820" cy="88657"/>
          </a:xfrm>
          <a:prstGeom prst="rect">
            <a:avLst/>
          </a:prstGeom>
        </p:spPr>
        <p:txBody>
          <a:bodyPr wrap="square" lIns="0" tIns="0" rIns="0" bIns="0" rtlCol="0">
            <a:noAutofit/>
          </a:bodyPr>
          <a:lstStyle/>
          <a:p>
            <a:pPr marL="7636" algn="ctr" defTabSz="549755">
              <a:lnSpc>
                <a:spcPts val="782"/>
              </a:lnSpc>
              <a:spcBef>
                <a:spcPts val="39"/>
              </a:spcBef>
            </a:pPr>
            <a:r>
              <a:rPr sz="842" spc="8" dirty="0">
                <a:solidFill>
                  <a:prstClr val="black"/>
                </a:solidFill>
                <a:latin typeface="Eras Bold ITC" panose="020B0907030504020204" pitchFamily="34" charset="0"/>
                <a:cs typeface="Times New Roman"/>
              </a:rPr>
              <a:t>U</a:t>
            </a:r>
            <a:r>
              <a:rPr sz="842" spc="-6" dirty="0">
                <a:solidFill>
                  <a:prstClr val="black"/>
                </a:solidFill>
                <a:latin typeface="Eras Bold ITC" panose="020B0907030504020204" pitchFamily="34" charset="0"/>
                <a:cs typeface="Times New Roman"/>
              </a:rPr>
              <a:t>T</a:t>
            </a:r>
            <a:r>
              <a:rPr sz="842" dirty="0">
                <a:solidFill>
                  <a:prstClr val="black"/>
                </a:solidFill>
                <a:latin typeface="Eras Bold ITC" panose="020B0907030504020204" pitchFamily="34" charset="0"/>
                <a:cs typeface="Times New Roman"/>
              </a:rPr>
              <a:t>N</a:t>
            </a:r>
            <a:r>
              <a:rPr sz="842" spc="130" dirty="0">
                <a:solidFill>
                  <a:prstClr val="black"/>
                </a:solidFill>
                <a:latin typeface="Eras Bold ITC" panose="020B0907030504020204" pitchFamily="34" charset="0"/>
                <a:cs typeface="Times New Roman"/>
              </a:rPr>
              <a:t> </a:t>
            </a:r>
            <a:r>
              <a:rPr sz="842" spc="-8" dirty="0">
                <a:solidFill>
                  <a:prstClr val="black"/>
                </a:solidFill>
                <a:latin typeface="Eras Bold ITC" panose="020B0907030504020204" pitchFamily="34" charset="0"/>
                <a:cs typeface="Times New Roman"/>
              </a:rPr>
              <a:t>S</a:t>
            </a:r>
            <a:r>
              <a:rPr sz="842" spc="-6" dirty="0">
                <a:solidFill>
                  <a:prstClr val="black"/>
                </a:solidFill>
                <a:latin typeface="Eras Bold ITC" panose="020B0907030504020204" pitchFamily="34" charset="0"/>
                <a:cs typeface="Times New Roman"/>
              </a:rPr>
              <a:t>e</a:t>
            </a:r>
            <a:r>
              <a:rPr sz="842" spc="-8" dirty="0">
                <a:solidFill>
                  <a:prstClr val="black"/>
                </a:solidFill>
                <a:latin typeface="Eras Bold ITC" panose="020B0907030504020204" pitchFamily="34" charset="0"/>
                <a:cs typeface="Times New Roman"/>
              </a:rPr>
              <a:t>n</a:t>
            </a:r>
            <a:r>
              <a:rPr sz="842" dirty="0">
                <a:solidFill>
                  <a:prstClr val="black"/>
                </a:solidFill>
                <a:latin typeface="Eras Bold ITC" panose="020B0907030504020204" pitchFamily="34" charset="0"/>
                <a:cs typeface="Times New Roman"/>
              </a:rPr>
              <a:t>d</a:t>
            </a:r>
            <a:r>
              <a:rPr sz="842" spc="6" dirty="0">
                <a:solidFill>
                  <a:prstClr val="black"/>
                </a:solidFill>
                <a:latin typeface="Eras Bold ITC" panose="020B0907030504020204" pitchFamily="34" charset="0"/>
                <a:cs typeface="Times New Roman"/>
              </a:rPr>
              <a:t> </a:t>
            </a:r>
            <a:r>
              <a:rPr sz="842" spc="-12" dirty="0">
                <a:solidFill>
                  <a:prstClr val="black"/>
                </a:solidFill>
                <a:latin typeface="Eras Bold ITC" panose="020B0907030504020204" pitchFamily="34" charset="0"/>
                <a:cs typeface="Times New Roman"/>
              </a:rPr>
              <a:t>t</a:t>
            </a:r>
            <a:r>
              <a:rPr sz="842" dirty="0">
                <a:solidFill>
                  <a:prstClr val="black"/>
                </a:solidFill>
                <a:latin typeface="Eras Bold ITC" panose="020B0907030504020204" pitchFamily="34" charset="0"/>
                <a:cs typeface="Times New Roman"/>
              </a:rPr>
              <a:t>o</a:t>
            </a:r>
            <a:r>
              <a:rPr sz="842" spc="-57" dirty="0">
                <a:solidFill>
                  <a:prstClr val="black"/>
                </a:solidFill>
                <a:latin typeface="Eras Bold ITC" panose="020B0907030504020204" pitchFamily="34" charset="0"/>
                <a:cs typeface="Times New Roman"/>
              </a:rPr>
              <a:t> </a:t>
            </a:r>
            <a:r>
              <a:rPr sz="842" spc="6" dirty="0">
                <a:solidFill>
                  <a:prstClr val="black"/>
                </a:solidFill>
                <a:latin typeface="Eras Bold ITC" panose="020B0907030504020204" pitchFamily="34" charset="0"/>
                <a:cs typeface="Times New Roman"/>
              </a:rPr>
              <a:t>E</a:t>
            </a:r>
            <a:r>
              <a:rPr sz="842" spc="-8" dirty="0">
                <a:solidFill>
                  <a:prstClr val="black"/>
                </a:solidFill>
                <a:latin typeface="Eras Bold ITC" panose="020B0907030504020204" pitchFamily="34" charset="0"/>
                <a:cs typeface="Times New Roman"/>
              </a:rPr>
              <a:t>n</a:t>
            </a:r>
            <a:r>
              <a:rPr sz="842" spc="6" dirty="0">
                <a:solidFill>
                  <a:prstClr val="black"/>
                </a:solidFill>
                <a:latin typeface="Eras Bold ITC" panose="020B0907030504020204" pitchFamily="34" charset="0"/>
                <a:cs typeface="Times New Roman"/>
              </a:rPr>
              <a:t>u</a:t>
            </a:r>
            <a:r>
              <a:rPr sz="842" spc="-11" dirty="0">
                <a:solidFill>
                  <a:prstClr val="black"/>
                </a:solidFill>
                <a:latin typeface="Eras Bold ITC" panose="020B0907030504020204" pitchFamily="34" charset="0"/>
                <a:cs typeface="Times New Roman"/>
              </a:rPr>
              <a:t>m</a:t>
            </a:r>
            <a:r>
              <a:rPr sz="842" spc="-6" dirty="0">
                <a:solidFill>
                  <a:prstClr val="black"/>
                </a:solidFill>
                <a:latin typeface="Eras Bold ITC" panose="020B0907030504020204" pitchFamily="34" charset="0"/>
                <a:cs typeface="Times New Roman"/>
              </a:rPr>
              <a:t>e</a:t>
            </a:r>
            <a:r>
              <a:rPr sz="842" spc="18" dirty="0">
                <a:solidFill>
                  <a:prstClr val="black"/>
                </a:solidFill>
                <a:latin typeface="Eras Bold ITC" panose="020B0907030504020204" pitchFamily="34" charset="0"/>
                <a:cs typeface="Times New Roman"/>
              </a:rPr>
              <a:t>r</a:t>
            </a:r>
            <a:r>
              <a:rPr sz="842" spc="-15" dirty="0">
                <a:solidFill>
                  <a:prstClr val="black"/>
                </a:solidFill>
                <a:latin typeface="Eras Bold ITC" panose="020B0907030504020204" pitchFamily="34" charset="0"/>
                <a:cs typeface="Times New Roman"/>
              </a:rPr>
              <a:t>a</a:t>
            </a:r>
            <a:r>
              <a:rPr sz="842" spc="21" dirty="0">
                <a:solidFill>
                  <a:prstClr val="black"/>
                </a:solidFill>
                <a:latin typeface="Eras Bold ITC" panose="020B0907030504020204" pitchFamily="34" charset="0"/>
                <a:cs typeface="Times New Roman"/>
              </a:rPr>
              <a:t>t</a:t>
            </a:r>
            <a:r>
              <a:rPr sz="842" spc="-18" dirty="0">
                <a:solidFill>
                  <a:prstClr val="black"/>
                </a:solidFill>
                <a:latin typeface="Eras Bold ITC" panose="020B0907030504020204" pitchFamily="34" charset="0"/>
                <a:cs typeface="Times New Roman"/>
              </a:rPr>
              <a:t>o</a:t>
            </a:r>
            <a:r>
              <a:rPr sz="842" spc="-8" dirty="0">
                <a:solidFill>
                  <a:prstClr val="black"/>
                </a:solidFill>
                <a:latin typeface="Eras Bold ITC" panose="020B0907030504020204" pitchFamily="34" charset="0"/>
                <a:cs typeface="Times New Roman"/>
              </a:rPr>
              <a:t>r</a:t>
            </a:r>
            <a:r>
              <a:rPr sz="842" b="1" dirty="0">
                <a:solidFill>
                  <a:prstClr val="black"/>
                </a:solidFill>
                <a:latin typeface="Eras Bold ITC" panose="020B0907030504020204" pitchFamily="34" charset="0"/>
                <a:cs typeface="Times New Roman"/>
              </a:rPr>
              <a:t>’</a:t>
            </a:r>
            <a:r>
              <a:rPr sz="842" dirty="0">
                <a:solidFill>
                  <a:prstClr val="black"/>
                </a:solidFill>
                <a:latin typeface="Eras Bold ITC" panose="020B0907030504020204" pitchFamily="34" charset="0"/>
                <a:cs typeface="Times New Roman"/>
              </a:rPr>
              <a:t>s </a:t>
            </a:r>
            <a:r>
              <a:rPr sz="842" spc="11" dirty="0">
                <a:solidFill>
                  <a:prstClr val="black"/>
                </a:solidFill>
                <a:latin typeface="Eras Bold ITC" panose="020B0907030504020204" pitchFamily="34" charset="0"/>
                <a:cs typeface="Times New Roman"/>
              </a:rPr>
              <a:t> </a:t>
            </a:r>
            <a:r>
              <a:rPr sz="842" spc="-26" dirty="0">
                <a:solidFill>
                  <a:prstClr val="black"/>
                </a:solidFill>
                <a:latin typeface="Eras Bold ITC" panose="020B0907030504020204" pitchFamily="34" charset="0"/>
                <a:cs typeface="Times New Roman"/>
              </a:rPr>
              <a:t>R</a:t>
            </a:r>
            <a:r>
              <a:rPr sz="842" spc="23" dirty="0">
                <a:solidFill>
                  <a:prstClr val="black"/>
                </a:solidFill>
                <a:latin typeface="Eras Bold ITC" panose="020B0907030504020204" pitchFamily="34" charset="0"/>
                <a:cs typeface="Times New Roman"/>
              </a:rPr>
              <a:t>e</a:t>
            </a:r>
            <a:r>
              <a:rPr sz="842" spc="-23" dirty="0">
                <a:solidFill>
                  <a:prstClr val="black"/>
                </a:solidFill>
                <a:latin typeface="Eras Bold ITC" panose="020B0907030504020204" pitchFamily="34" charset="0"/>
                <a:cs typeface="Times New Roman"/>
              </a:rPr>
              <a:t>g</a:t>
            </a:r>
            <a:r>
              <a:rPr sz="842" spc="15" dirty="0">
                <a:solidFill>
                  <a:prstClr val="black"/>
                </a:solidFill>
                <a:latin typeface="Eras Bold ITC" panose="020B0907030504020204" pitchFamily="34" charset="0"/>
                <a:cs typeface="Times New Roman"/>
              </a:rPr>
              <a:t>i</a:t>
            </a:r>
            <a:r>
              <a:rPr sz="842" spc="11" dirty="0">
                <a:solidFill>
                  <a:prstClr val="black"/>
                </a:solidFill>
                <a:latin typeface="Eras Bold ITC" panose="020B0907030504020204" pitchFamily="34" charset="0"/>
                <a:cs typeface="Times New Roman"/>
              </a:rPr>
              <a:t>s</a:t>
            </a:r>
            <a:r>
              <a:rPr sz="842" spc="-6" dirty="0">
                <a:solidFill>
                  <a:prstClr val="black"/>
                </a:solidFill>
                <a:latin typeface="Eras Bold ITC" panose="020B0907030504020204" pitchFamily="34" charset="0"/>
                <a:cs typeface="Times New Roman"/>
              </a:rPr>
              <a:t>te</a:t>
            </a:r>
            <a:r>
              <a:rPr sz="842" spc="-8" dirty="0">
                <a:solidFill>
                  <a:prstClr val="black"/>
                </a:solidFill>
                <a:latin typeface="Eras Bold ITC" panose="020B0907030504020204" pitchFamily="34" charset="0"/>
                <a:cs typeface="Times New Roman"/>
              </a:rPr>
              <a:t>r</a:t>
            </a:r>
            <a:r>
              <a:rPr sz="842" spc="-6" dirty="0">
                <a:solidFill>
                  <a:prstClr val="black"/>
                </a:solidFill>
                <a:latin typeface="Eras Bold ITC" panose="020B0907030504020204" pitchFamily="34" charset="0"/>
                <a:cs typeface="Times New Roman"/>
              </a:rPr>
              <a:t>e</a:t>
            </a:r>
            <a:r>
              <a:rPr sz="842" dirty="0">
                <a:solidFill>
                  <a:prstClr val="black"/>
                </a:solidFill>
                <a:latin typeface="Eras Bold ITC" panose="020B0907030504020204" pitchFamily="34" charset="0"/>
                <a:cs typeface="Times New Roman"/>
              </a:rPr>
              <a:t>d</a:t>
            </a:r>
            <a:r>
              <a:rPr sz="842" spc="3" dirty="0">
                <a:solidFill>
                  <a:prstClr val="black"/>
                </a:solidFill>
                <a:latin typeface="Eras Bold ITC" panose="020B0907030504020204" pitchFamily="34" charset="0"/>
                <a:cs typeface="Times New Roman"/>
              </a:rPr>
              <a:t> </a:t>
            </a:r>
            <a:r>
              <a:rPr sz="842" spc="-7" dirty="0">
                <a:solidFill>
                  <a:prstClr val="black"/>
                </a:solidFill>
                <a:latin typeface="Eras Bold ITC" panose="020B0907030504020204" pitchFamily="34" charset="0"/>
                <a:cs typeface="Times New Roman"/>
              </a:rPr>
              <a:t>M</a:t>
            </a:r>
            <a:r>
              <a:rPr sz="842" spc="14" dirty="0">
                <a:solidFill>
                  <a:prstClr val="black"/>
                </a:solidFill>
                <a:latin typeface="Eras Bold ITC" panose="020B0907030504020204" pitchFamily="34" charset="0"/>
                <a:cs typeface="Times New Roman"/>
              </a:rPr>
              <a:t>o</a:t>
            </a:r>
            <a:r>
              <a:rPr sz="842" spc="7" dirty="0">
                <a:solidFill>
                  <a:prstClr val="black"/>
                </a:solidFill>
                <a:latin typeface="Eras Bold ITC" panose="020B0907030504020204" pitchFamily="34" charset="0"/>
                <a:cs typeface="Times New Roman"/>
              </a:rPr>
              <a:t>b</a:t>
            </a:r>
            <a:r>
              <a:rPr sz="842" spc="-18" dirty="0">
                <a:solidFill>
                  <a:prstClr val="black"/>
                </a:solidFill>
                <a:latin typeface="Eras Bold ITC" panose="020B0907030504020204" pitchFamily="34" charset="0"/>
                <a:cs typeface="Times New Roman"/>
              </a:rPr>
              <a:t>i</a:t>
            </a:r>
            <a:r>
              <a:rPr sz="842" spc="18" dirty="0">
                <a:solidFill>
                  <a:prstClr val="black"/>
                </a:solidFill>
                <a:latin typeface="Eras Bold ITC" panose="020B0907030504020204" pitchFamily="34" charset="0"/>
                <a:cs typeface="Times New Roman"/>
              </a:rPr>
              <a:t>l</a:t>
            </a:r>
            <a:r>
              <a:rPr sz="842" dirty="0">
                <a:solidFill>
                  <a:prstClr val="black"/>
                </a:solidFill>
                <a:latin typeface="Eras Bold ITC" panose="020B0907030504020204" pitchFamily="34" charset="0"/>
                <a:cs typeface="Times New Roman"/>
              </a:rPr>
              <a:t>e</a:t>
            </a:r>
            <a:r>
              <a:rPr sz="842" spc="-24" dirty="0">
                <a:solidFill>
                  <a:prstClr val="black"/>
                </a:solidFill>
                <a:latin typeface="Eras Bold ITC" panose="020B0907030504020204" pitchFamily="34" charset="0"/>
                <a:cs typeface="Times New Roman"/>
              </a:rPr>
              <a:t> </a:t>
            </a:r>
            <a:r>
              <a:rPr lang="en-US" sz="842" dirty="0">
                <a:solidFill>
                  <a:prstClr val="black"/>
                </a:solidFill>
                <a:latin typeface="Eras Bold ITC" panose="020B0907030504020204" pitchFamily="34" charset="0"/>
                <a:cs typeface="Times New Roman"/>
              </a:rPr>
              <a:t>Number</a:t>
            </a:r>
            <a:endParaRPr sz="842" dirty="0">
              <a:solidFill>
                <a:prstClr val="black"/>
              </a:solidFill>
              <a:latin typeface="Eras Bold ITC" panose="020B0907030504020204" pitchFamily="34" charset="0"/>
              <a:cs typeface="Times New Roman"/>
            </a:endParaRPr>
          </a:p>
        </p:txBody>
      </p:sp>
      <p:sp>
        <p:nvSpPr>
          <p:cNvPr id="28" name="object 28"/>
          <p:cNvSpPr txBox="1"/>
          <p:nvPr/>
        </p:nvSpPr>
        <p:spPr>
          <a:xfrm>
            <a:off x="9964989" y="6194584"/>
            <a:ext cx="1056573" cy="126428"/>
          </a:xfrm>
          <a:prstGeom prst="rect">
            <a:avLst/>
          </a:prstGeom>
        </p:spPr>
        <p:txBody>
          <a:bodyPr wrap="square" lIns="0" tIns="0" rIns="0" bIns="0" rtlCol="0">
            <a:noAutofit/>
          </a:bodyPr>
          <a:lstStyle/>
          <a:p>
            <a:pPr marL="7636" defTabSz="549755">
              <a:lnSpc>
                <a:spcPts val="1142"/>
              </a:lnSpc>
              <a:spcBef>
                <a:spcPts val="57"/>
              </a:spcBef>
            </a:pPr>
            <a:r>
              <a:rPr sz="1082" spc="-8" dirty="0">
                <a:solidFill>
                  <a:srgbClr val="FFFFFF"/>
                </a:solidFill>
                <a:latin typeface="Eras Bold ITC" panose="020B0907030504020204" pitchFamily="34" charset="0"/>
                <a:cs typeface="Times New Roman"/>
              </a:rPr>
              <a:t>I</a:t>
            </a:r>
            <a:r>
              <a:rPr sz="1082" dirty="0">
                <a:solidFill>
                  <a:srgbClr val="FFFFFF"/>
                </a:solidFill>
                <a:latin typeface="Eras Bold ITC" panose="020B0907030504020204" pitchFamily="34" charset="0"/>
                <a:cs typeface="Times New Roman"/>
              </a:rPr>
              <a:t>VR</a:t>
            </a:r>
            <a:r>
              <a:rPr sz="1082" spc="88" dirty="0">
                <a:solidFill>
                  <a:srgbClr val="FFFFFF"/>
                </a:solidFill>
                <a:latin typeface="Eras Bold ITC" panose="020B0907030504020204" pitchFamily="34" charset="0"/>
                <a:cs typeface="Times New Roman"/>
              </a:rPr>
              <a:t> </a:t>
            </a:r>
            <a:r>
              <a:rPr sz="1082" dirty="0">
                <a:solidFill>
                  <a:srgbClr val="FFFFFF"/>
                </a:solidFill>
                <a:latin typeface="Eras Bold ITC" panose="020B0907030504020204" pitchFamily="34" charset="0"/>
                <a:cs typeface="Times New Roman"/>
              </a:rPr>
              <a:t>S</a:t>
            </a:r>
            <a:r>
              <a:rPr sz="1082" spc="-18" dirty="0">
                <a:solidFill>
                  <a:srgbClr val="FFFFFF"/>
                </a:solidFill>
                <a:latin typeface="Eras Bold ITC" panose="020B0907030504020204" pitchFamily="34" charset="0"/>
                <a:cs typeface="Times New Roman"/>
              </a:rPr>
              <a:t>E</a:t>
            </a:r>
            <a:r>
              <a:rPr sz="1082" spc="23" dirty="0">
                <a:solidFill>
                  <a:srgbClr val="FFFFFF"/>
                </a:solidFill>
                <a:latin typeface="Eras Bold ITC" panose="020B0907030504020204" pitchFamily="34" charset="0"/>
                <a:cs typeface="Times New Roman"/>
              </a:rPr>
              <a:t>R</a:t>
            </a:r>
            <a:r>
              <a:rPr sz="1082" dirty="0">
                <a:solidFill>
                  <a:srgbClr val="FFFFFF"/>
                </a:solidFill>
                <a:latin typeface="Eras Bold ITC" panose="020B0907030504020204" pitchFamily="34" charset="0"/>
                <a:cs typeface="Times New Roman"/>
              </a:rPr>
              <a:t>V</a:t>
            </a:r>
            <a:r>
              <a:rPr sz="1082" spc="-23" dirty="0">
                <a:solidFill>
                  <a:srgbClr val="FFFFFF"/>
                </a:solidFill>
                <a:latin typeface="Eras Bold ITC" panose="020B0907030504020204" pitchFamily="34" charset="0"/>
                <a:cs typeface="Times New Roman"/>
              </a:rPr>
              <a:t>E</a:t>
            </a:r>
            <a:r>
              <a:rPr sz="1082" dirty="0">
                <a:solidFill>
                  <a:srgbClr val="FFFFFF"/>
                </a:solidFill>
                <a:latin typeface="Eras Bold ITC" panose="020B0907030504020204" pitchFamily="34" charset="0"/>
                <a:cs typeface="Times New Roman"/>
              </a:rPr>
              <a:t>R</a:t>
            </a:r>
            <a:endParaRPr sz="1082" dirty="0">
              <a:solidFill>
                <a:prstClr val="black"/>
              </a:solidFill>
              <a:latin typeface="Eras Bold ITC" panose="020B0907030504020204" pitchFamily="34" charset="0"/>
              <a:cs typeface="Times New Roman"/>
            </a:endParaRPr>
          </a:p>
        </p:txBody>
      </p:sp>
      <p:sp>
        <p:nvSpPr>
          <p:cNvPr id="21" name="object 21"/>
          <p:cNvSpPr txBox="1"/>
          <p:nvPr/>
        </p:nvSpPr>
        <p:spPr>
          <a:xfrm>
            <a:off x="758597" y="5079514"/>
            <a:ext cx="825851" cy="385223"/>
          </a:xfrm>
          <a:prstGeom prst="rect">
            <a:avLst/>
          </a:prstGeom>
        </p:spPr>
        <p:txBody>
          <a:bodyPr wrap="square" lIns="0" tIns="0" rIns="0" bIns="0" rtlCol="0">
            <a:noAutofit/>
          </a:bodyPr>
          <a:lstStyle/>
          <a:p>
            <a:pPr marL="15271" defTabSz="549755">
              <a:lnSpc>
                <a:spcPts val="601"/>
              </a:lnSpc>
            </a:pPr>
            <a:endParaRPr sz="601">
              <a:solidFill>
                <a:prstClr val="black"/>
              </a:solidFill>
              <a:latin typeface="Calibri"/>
            </a:endParaRPr>
          </a:p>
        </p:txBody>
      </p:sp>
      <p:sp>
        <p:nvSpPr>
          <p:cNvPr id="20" name="object 20"/>
          <p:cNvSpPr txBox="1"/>
          <p:nvPr/>
        </p:nvSpPr>
        <p:spPr>
          <a:xfrm>
            <a:off x="1584451" y="5079514"/>
            <a:ext cx="194864" cy="385223"/>
          </a:xfrm>
          <a:prstGeom prst="rect">
            <a:avLst/>
          </a:prstGeom>
        </p:spPr>
        <p:txBody>
          <a:bodyPr wrap="square" lIns="0" tIns="0" rIns="0" bIns="0" rtlCol="0">
            <a:noAutofit/>
          </a:bodyPr>
          <a:lstStyle/>
          <a:p>
            <a:pPr marL="15271" defTabSz="549755">
              <a:lnSpc>
                <a:spcPts val="601"/>
              </a:lnSpc>
            </a:pPr>
            <a:endParaRPr sz="601">
              <a:solidFill>
                <a:prstClr val="black"/>
              </a:solidFill>
              <a:latin typeface="Calibri"/>
            </a:endParaRPr>
          </a:p>
        </p:txBody>
      </p:sp>
      <p:sp>
        <p:nvSpPr>
          <p:cNvPr id="19" name="object 19"/>
          <p:cNvSpPr txBox="1"/>
          <p:nvPr/>
        </p:nvSpPr>
        <p:spPr>
          <a:xfrm>
            <a:off x="1779313" y="5079514"/>
            <a:ext cx="241260" cy="455138"/>
          </a:xfrm>
          <a:prstGeom prst="rect">
            <a:avLst/>
          </a:prstGeom>
        </p:spPr>
        <p:txBody>
          <a:bodyPr wrap="square" lIns="0" tIns="0" rIns="0" bIns="0" rtlCol="0">
            <a:noAutofit/>
          </a:bodyPr>
          <a:lstStyle/>
          <a:p>
            <a:pPr marL="15271" defTabSz="549755">
              <a:lnSpc>
                <a:spcPts val="601"/>
              </a:lnSpc>
            </a:pPr>
            <a:endParaRPr sz="601">
              <a:solidFill>
                <a:prstClr val="black"/>
              </a:solidFill>
              <a:latin typeface="Calibri"/>
            </a:endParaRPr>
          </a:p>
        </p:txBody>
      </p:sp>
      <p:sp>
        <p:nvSpPr>
          <p:cNvPr id="17" name="object 17"/>
          <p:cNvSpPr txBox="1"/>
          <p:nvPr/>
        </p:nvSpPr>
        <p:spPr>
          <a:xfrm>
            <a:off x="4180872" y="5079514"/>
            <a:ext cx="85276" cy="483584"/>
          </a:xfrm>
          <a:prstGeom prst="rect">
            <a:avLst/>
          </a:prstGeom>
        </p:spPr>
        <p:txBody>
          <a:bodyPr wrap="square" lIns="0" tIns="0" rIns="0" bIns="0" rtlCol="0">
            <a:noAutofit/>
          </a:bodyPr>
          <a:lstStyle/>
          <a:p>
            <a:pPr marL="15271" defTabSz="549755">
              <a:lnSpc>
                <a:spcPts val="601"/>
              </a:lnSpc>
            </a:pPr>
            <a:endParaRPr sz="601">
              <a:solidFill>
                <a:prstClr val="black"/>
              </a:solidFill>
              <a:latin typeface="Calibri"/>
            </a:endParaRPr>
          </a:p>
        </p:txBody>
      </p:sp>
      <p:sp>
        <p:nvSpPr>
          <p:cNvPr id="15" name="object 15"/>
          <p:cNvSpPr txBox="1"/>
          <p:nvPr/>
        </p:nvSpPr>
        <p:spPr>
          <a:xfrm>
            <a:off x="758598" y="5464739"/>
            <a:ext cx="1020715" cy="69914"/>
          </a:xfrm>
          <a:prstGeom prst="rect">
            <a:avLst/>
          </a:prstGeom>
        </p:spPr>
        <p:txBody>
          <a:bodyPr wrap="square" lIns="0" tIns="0" rIns="0" bIns="0" rtlCol="0">
            <a:noAutofit/>
          </a:bodyPr>
          <a:lstStyle/>
          <a:p>
            <a:pPr marL="15271" defTabSz="549755">
              <a:lnSpc>
                <a:spcPts val="601"/>
              </a:lnSpc>
            </a:pPr>
            <a:endParaRPr sz="601">
              <a:solidFill>
                <a:prstClr val="black"/>
              </a:solidFill>
              <a:latin typeface="Calibri"/>
            </a:endParaRPr>
          </a:p>
        </p:txBody>
      </p:sp>
      <p:sp>
        <p:nvSpPr>
          <p:cNvPr id="12" name="object 12"/>
          <p:cNvSpPr txBox="1"/>
          <p:nvPr/>
        </p:nvSpPr>
        <p:spPr>
          <a:xfrm>
            <a:off x="4266147" y="5563099"/>
            <a:ext cx="208783" cy="881830"/>
          </a:xfrm>
          <a:prstGeom prst="rect">
            <a:avLst/>
          </a:prstGeom>
        </p:spPr>
        <p:txBody>
          <a:bodyPr wrap="square" lIns="0" tIns="0" rIns="0" bIns="0" rtlCol="0">
            <a:noAutofit/>
          </a:bodyPr>
          <a:lstStyle/>
          <a:p>
            <a:pPr marL="15271" defTabSz="549755">
              <a:lnSpc>
                <a:spcPts val="601"/>
              </a:lnSpc>
            </a:pPr>
            <a:endParaRPr sz="601">
              <a:solidFill>
                <a:prstClr val="black"/>
              </a:solidFill>
              <a:latin typeface="Calibri"/>
            </a:endParaRPr>
          </a:p>
        </p:txBody>
      </p:sp>
      <p:sp>
        <p:nvSpPr>
          <p:cNvPr id="4" name="object 4"/>
          <p:cNvSpPr txBox="1"/>
          <p:nvPr/>
        </p:nvSpPr>
        <p:spPr>
          <a:xfrm>
            <a:off x="3785949" y="1350601"/>
            <a:ext cx="146148" cy="374730"/>
          </a:xfrm>
          <a:prstGeom prst="rect">
            <a:avLst/>
          </a:prstGeom>
        </p:spPr>
        <p:txBody>
          <a:bodyPr wrap="square" lIns="0" tIns="0" rIns="0" bIns="0" rtlCol="0">
            <a:noAutofit/>
          </a:bodyPr>
          <a:lstStyle/>
          <a:p>
            <a:pPr marL="15271" defTabSz="549755">
              <a:lnSpc>
                <a:spcPts val="601"/>
              </a:lnSpc>
            </a:pPr>
            <a:endParaRPr sz="601">
              <a:solidFill>
                <a:prstClr val="black"/>
              </a:solidFill>
              <a:latin typeface="Calibri"/>
            </a:endParaRPr>
          </a:p>
        </p:txBody>
      </p:sp>
      <p:sp>
        <p:nvSpPr>
          <p:cNvPr id="116" name="object 116"/>
          <p:cNvSpPr/>
          <p:nvPr/>
        </p:nvSpPr>
        <p:spPr>
          <a:xfrm>
            <a:off x="758598" y="2655601"/>
            <a:ext cx="3096944" cy="1493423"/>
          </a:xfrm>
          <a:custGeom>
            <a:avLst/>
            <a:gdLst/>
            <a:ahLst/>
            <a:cxnLst/>
            <a:rect l="l" t="t" r="r" b="b"/>
            <a:pathLst>
              <a:path w="4143375" h="3000375">
                <a:moveTo>
                  <a:pt x="0" y="3000375"/>
                </a:moveTo>
                <a:lnTo>
                  <a:pt x="4143375" y="3000375"/>
                </a:lnTo>
                <a:lnTo>
                  <a:pt x="4143375" y="0"/>
                </a:lnTo>
                <a:lnTo>
                  <a:pt x="0" y="0"/>
                </a:lnTo>
                <a:lnTo>
                  <a:pt x="0" y="3000375"/>
                </a:lnTo>
                <a:close/>
              </a:path>
            </a:pathLst>
          </a:custGeom>
          <a:ln w="12700">
            <a:solidFill>
              <a:srgbClr val="000000"/>
            </a:solidFill>
          </a:ln>
        </p:spPr>
        <p:txBody>
          <a:bodyPr wrap="square" lIns="0" tIns="0" rIns="0" bIns="0" rtlCol="0">
            <a:noAutofit/>
          </a:bodyPr>
          <a:lstStyle/>
          <a:p>
            <a:pPr defTabSz="549755"/>
            <a:endParaRPr sz="1082">
              <a:solidFill>
                <a:prstClr val="black"/>
              </a:solidFill>
              <a:latin typeface="Calibri"/>
            </a:endParaRPr>
          </a:p>
        </p:txBody>
      </p:sp>
      <p:sp>
        <p:nvSpPr>
          <p:cNvPr id="118" name="object 118"/>
          <p:cNvSpPr/>
          <p:nvPr/>
        </p:nvSpPr>
        <p:spPr>
          <a:xfrm>
            <a:off x="2562561" y="3351459"/>
            <a:ext cx="1031289" cy="529252"/>
          </a:xfrm>
          <a:prstGeom prst="rect">
            <a:avLst/>
          </a:prstGeom>
          <a:blipFill>
            <a:blip r:embed="rId17"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119" name="object 119"/>
          <p:cNvSpPr/>
          <p:nvPr/>
        </p:nvSpPr>
        <p:spPr>
          <a:xfrm>
            <a:off x="2999531" y="3097311"/>
            <a:ext cx="339791" cy="252936"/>
          </a:xfrm>
          <a:prstGeom prst="rect">
            <a:avLst/>
          </a:prstGeom>
          <a:blipFill>
            <a:blip r:embed="rId18" cstate="print"/>
            <a:stretch>
              <a:fillRect/>
            </a:stretch>
          </a:blipFill>
        </p:spPr>
        <p:txBody>
          <a:bodyPr wrap="square" lIns="0" tIns="0" rIns="0" bIns="0" rtlCol="0">
            <a:noAutofit/>
          </a:bodyPr>
          <a:lstStyle/>
          <a:p>
            <a:pPr defTabSz="549755"/>
            <a:endParaRPr sz="1082">
              <a:solidFill>
                <a:prstClr val="black"/>
              </a:solidFill>
              <a:latin typeface="Calibri"/>
            </a:endParaRPr>
          </a:p>
        </p:txBody>
      </p:sp>
      <p:sp>
        <p:nvSpPr>
          <p:cNvPr id="120" name="object 120"/>
          <p:cNvSpPr/>
          <p:nvPr/>
        </p:nvSpPr>
        <p:spPr>
          <a:xfrm>
            <a:off x="2474605" y="3886622"/>
            <a:ext cx="1206394" cy="165304"/>
          </a:xfrm>
          <a:custGeom>
            <a:avLst/>
            <a:gdLst/>
            <a:ahLst/>
            <a:cxnLst/>
            <a:rect l="l" t="t" r="r" b="b"/>
            <a:pathLst>
              <a:path w="1651127" h="332104">
                <a:moveTo>
                  <a:pt x="165100" y="332104"/>
                </a:moveTo>
                <a:lnTo>
                  <a:pt x="1486027" y="332104"/>
                </a:lnTo>
                <a:lnTo>
                  <a:pt x="1500744" y="331458"/>
                </a:lnTo>
                <a:lnTo>
                  <a:pt x="1542509" y="322191"/>
                </a:lnTo>
                <a:lnTo>
                  <a:pt x="1579545" y="303085"/>
                </a:lnTo>
                <a:lnTo>
                  <a:pt x="1610377" y="275616"/>
                </a:lnTo>
                <a:lnTo>
                  <a:pt x="1633527" y="241259"/>
                </a:lnTo>
                <a:lnTo>
                  <a:pt x="1647519" y="201494"/>
                </a:lnTo>
                <a:lnTo>
                  <a:pt x="1651127" y="165100"/>
                </a:lnTo>
                <a:lnTo>
                  <a:pt x="1650480" y="150382"/>
                </a:lnTo>
                <a:lnTo>
                  <a:pt x="1641213" y="108617"/>
                </a:lnTo>
                <a:lnTo>
                  <a:pt x="1622107" y="71581"/>
                </a:lnTo>
                <a:lnTo>
                  <a:pt x="1594638" y="40749"/>
                </a:lnTo>
                <a:lnTo>
                  <a:pt x="1560281" y="17599"/>
                </a:lnTo>
                <a:lnTo>
                  <a:pt x="1520516" y="3607"/>
                </a:lnTo>
                <a:lnTo>
                  <a:pt x="165100" y="0"/>
                </a:lnTo>
                <a:lnTo>
                  <a:pt x="150382" y="646"/>
                </a:lnTo>
                <a:lnTo>
                  <a:pt x="108617" y="9913"/>
                </a:lnTo>
                <a:lnTo>
                  <a:pt x="71581" y="29019"/>
                </a:lnTo>
                <a:lnTo>
                  <a:pt x="40749" y="56488"/>
                </a:lnTo>
                <a:lnTo>
                  <a:pt x="17599" y="90845"/>
                </a:lnTo>
                <a:lnTo>
                  <a:pt x="3607" y="130610"/>
                </a:lnTo>
                <a:lnTo>
                  <a:pt x="0" y="167004"/>
                </a:lnTo>
                <a:lnTo>
                  <a:pt x="646" y="181722"/>
                </a:lnTo>
                <a:lnTo>
                  <a:pt x="9913" y="223487"/>
                </a:lnTo>
                <a:lnTo>
                  <a:pt x="29019" y="260523"/>
                </a:lnTo>
                <a:lnTo>
                  <a:pt x="56488" y="291355"/>
                </a:lnTo>
                <a:lnTo>
                  <a:pt x="90845" y="314505"/>
                </a:lnTo>
                <a:lnTo>
                  <a:pt x="130610" y="328497"/>
                </a:lnTo>
                <a:lnTo>
                  <a:pt x="165100" y="332104"/>
                </a:lnTo>
                <a:close/>
              </a:path>
            </a:pathLst>
          </a:custGeom>
          <a:solidFill>
            <a:srgbClr val="1EB7E2"/>
          </a:solidFill>
        </p:spPr>
        <p:txBody>
          <a:bodyPr wrap="square" lIns="0" tIns="0" rIns="0" bIns="0" rtlCol="0">
            <a:noAutofit/>
          </a:bodyPr>
          <a:lstStyle/>
          <a:p>
            <a:pPr defTabSz="549755"/>
            <a:endParaRPr sz="1082">
              <a:solidFill>
                <a:prstClr val="black"/>
              </a:solidFill>
              <a:latin typeface="Calibri"/>
            </a:endParaRPr>
          </a:p>
        </p:txBody>
      </p:sp>
      <p:sp>
        <p:nvSpPr>
          <p:cNvPr id="121" name="object 121"/>
          <p:cNvSpPr/>
          <p:nvPr/>
        </p:nvSpPr>
        <p:spPr>
          <a:xfrm>
            <a:off x="2474605" y="3886622"/>
            <a:ext cx="1206394" cy="165304"/>
          </a:xfrm>
          <a:custGeom>
            <a:avLst/>
            <a:gdLst/>
            <a:ahLst/>
            <a:cxnLst/>
            <a:rect l="l" t="t" r="r" b="b"/>
            <a:pathLst>
              <a:path w="1651127" h="332104">
                <a:moveTo>
                  <a:pt x="165100" y="332104"/>
                </a:moveTo>
                <a:lnTo>
                  <a:pt x="1486027" y="332104"/>
                </a:lnTo>
                <a:lnTo>
                  <a:pt x="1500744" y="331458"/>
                </a:lnTo>
                <a:lnTo>
                  <a:pt x="1542509" y="322191"/>
                </a:lnTo>
                <a:lnTo>
                  <a:pt x="1579545" y="303085"/>
                </a:lnTo>
                <a:lnTo>
                  <a:pt x="1610377" y="275616"/>
                </a:lnTo>
                <a:lnTo>
                  <a:pt x="1633527" y="241259"/>
                </a:lnTo>
                <a:lnTo>
                  <a:pt x="1647519" y="201494"/>
                </a:lnTo>
                <a:lnTo>
                  <a:pt x="1651127" y="167004"/>
                </a:lnTo>
                <a:lnTo>
                  <a:pt x="1651127" y="165100"/>
                </a:lnTo>
                <a:lnTo>
                  <a:pt x="1645468" y="122087"/>
                </a:lnTo>
                <a:lnTo>
                  <a:pt x="1629478" y="83310"/>
                </a:lnTo>
                <a:lnTo>
                  <a:pt x="1604632" y="50246"/>
                </a:lnTo>
                <a:lnTo>
                  <a:pt x="1572408" y="24371"/>
                </a:lnTo>
                <a:lnTo>
                  <a:pt x="1534281" y="7162"/>
                </a:lnTo>
                <a:lnTo>
                  <a:pt x="1491729" y="96"/>
                </a:lnTo>
                <a:lnTo>
                  <a:pt x="1486027" y="0"/>
                </a:lnTo>
                <a:lnTo>
                  <a:pt x="165100" y="0"/>
                </a:lnTo>
                <a:lnTo>
                  <a:pt x="122087" y="5658"/>
                </a:lnTo>
                <a:lnTo>
                  <a:pt x="83310" y="21648"/>
                </a:lnTo>
                <a:lnTo>
                  <a:pt x="50246" y="46494"/>
                </a:lnTo>
                <a:lnTo>
                  <a:pt x="24371" y="78718"/>
                </a:lnTo>
                <a:lnTo>
                  <a:pt x="7162" y="116845"/>
                </a:lnTo>
                <a:lnTo>
                  <a:pt x="96" y="159397"/>
                </a:lnTo>
                <a:lnTo>
                  <a:pt x="0" y="165100"/>
                </a:lnTo>
                <a:lnTo>
                  <a:pt x="0" y="167004"/>
                </a:lnTo>
                <a:lnTo>
                  <a:pt x="5658" y="210017"/>
                </a:lnTo>
                <a:lnTo>
                  <a:pt x="21648" y="248794"/>
                </a:lnTo>
                <a:lnTo>
                  <a:pt x="46494" y="281858"/>
                </a:lnTo>
                <a:lnTo>
                  <a:pt x="78718" y="307733"/>
                </a:lnTo>
                <a:lnTo>
                  <a:pt x="116845" y="324942"/>
                </a:lnTo>
                <a:lnTo>
                  <a:pt x="159397" y="332008"/>
                </a:lnTo>
                <a:lnTo>
                  <a:pt x="165100" y="332104"/>
                </a:lnTo>
                <a:close/>
              </a:path>
            </a:pathLst>
          </a:custGeom>
          <a:ln w="6356">
            <a:solidFill>
              <a:srgbClr val="000000"/>
            </a:solidFill>
          </a:ln>
        </p:spPr>
        <p:txBody>
          <a:bodyPr wrap="square" lIns="0" tIns="0" rIns="0" bIns="0" rtlCol="0">
            <a:noAutofit/>
          </a:bodyPr>
          <a:lstStyle/>
          <a:p>
            <a:pPr defTabSz="549755"/>
            <a:endParaRPr sz="1082">
              <a:solidFill>
                <a:prstClr val="black"/>
              </a:solidFill>
              <a:latin typeface="Calibri"/>
            </a:endParaRPr>
          </a:p>
        </p:txBody>
      </p:sp>
      <p:sp>
        <p:nvSpPr>
          <p:cNvPr id="124" name="object 124"/>
          <p:cNvSpPr/>
          <p:nvPr/>
        </p:nvSpPr>
        <p:spPr>
          <a:xfrm>
            <a:off x="1807614" y="3407146"/>
            <a:ext cx="755329" cy="0"/>
          </a:xfrm>
          <a:custGeom>
            <a:avLst/>
            <a:gdLst/>
            <a:ahLst/>
            <a:cxnLst/>
            <a:rect l="l" t="t" r="r" b="b"/>
            <a:pathLst>
              <a:path w="1033779">
                <a:moveTo>
                  <a:pt x="0" y="0"/>
                </a:moveTo>
                <a:lnTo>
                  <a:pt x="1033779" y="0"/>
                </a:lnTo>
              </a:path>
            </a:pathLst>
          </a:custGeom>
          <a:ln w="19050">
            <a:solidFill>
              <a:srgbClr val="008000"/>
            </a:solidFill>
          </a:ln>
        </p:spPr>
        <p:txBody>
          <a:bodyPr wrap="square" lIns="0" tIns="0" rIns="0" bIns="0" rtlCol="0">
            <a:noAutofit/>
          </a:bodyPr>
          <a:lstStyle/>
          <a:p>
            <a:pPr defTabSz="549755"/>
            <a:endParaRPr sz="1082">
              <a:solidFill>
                <a:prstClr val="black"/>
              </a:solidFill>
              <a:latin typeface="Calibri"/>
            </a:endParaRPr>
          </a:p>
        </p:txBody>
      </p:sp>
      <p:sp>
        <p:nvSpPr>
          <p:cNvPr id="125" name="object 125"/>
          <p:cNvSpPr/>
          <p:nvPr/>
        </p:nvSpPr>
        <p:spPr>
          <a:xfrm>
            <a:off x="1705079" y="3381736"/>
            <a:ext cx="111908" cy="50823"/>
          </a:xfrm>
          <a:custGeom>
            <a:avLst/>
            <a:gdLst/>
            <a:ahLst/>
            <a:cxnLst/>
            <a:rect l="l" t="t" r="r" b="b"/>
            <a:pathLst>
              <a:path w="153162" h="102107">
                <a:moveTo>
                  <a:pt x="153162" y="102107"/>
                </a:moveTo>
                <a:lnTo>
                  <a:pt x="153162" y="0"/>
                </a:lnTo>
                <a:lnTo>
                  <a:pt x="0" y="51053"/>
                </a:lnTo>
                <a:lnTo>
                  <a:pt x="153162" y="102107"/>
                </a:lnTo>
                <a:close/>
              </a:path>
            </a:pathLst>
          </a:custGeom>
          <a:solidFill>
            <a:srgbClr val="008000"/>
          </a:solidFill>
        </p:spPr>
        <p:txBody>
          <a:bodyPr wrap="square" lIns="0" tIns="0" rIns="0" bIns="0" rtlCol="0">
            <a:noAutofit/>
          </a:bodyPr>
          <a:lstStyle/>
          <a:p>
            <a:pPr defTabSz="549755"/>
            <a:endParaRPr sz="1082">
              <a:solidFill>
                <a:prstClr val="black"/>
              </a:solidFill>
              <a:latin typeface="Calibri"/>
            </a:endParaRPr>
          </a:p>
        </p:txBody>
      </p:sp>
      <p:sp>
        <p:nvSpPr>
          <p:cNvPr id="126" name="object 126"/>
          <p:cNvSpPr/>
          <p:nvPr/>
        </p:nvSpPr>
        <p:spPr>
          <a:xfrm>
            <a:off x="2553573" y="3381736"/>
            <a:ext cx="111908" cy="50823"/>
          </a:xfrm>
          <a:custGeom>
            <a:avLst/>
            <a:gdLst/>
            <a:ahLst/>
            <a:cxnLst/>
            <a:rect l="l" t="t" r="r" b="b"/>
            <a:pathLst>
              <a:path w="153162" h="102107">
                <a:moveTo>
                  <a:pt x="0" y="0"/>
                </a:moveTo>
                <a:lnTo>
                  <a:pt x="0" y="102107"/>
                </a:lnTo>
                <a:lnTo>
                  <a:pt x="153162" y="51053"/>
                </a:lnTo>
                <a:lnTo>
                  <a:pt x="0" y="0"/>
                </a:lnTo>
                <a:close/>
              </a:path>
            </a:pathLst>
          </a:custGeom>
          <a:solidFill>
            <a:srgbClr val="008000"/>
          </a:solidFill>
        </p:spPr>
        <p:txBody>
          <a:bodyPr wrap="square" lIns="0" tIns="0" rIns="0" bIns="0" rtlCol="0">
            <a:noAutofit/>
          </a:bodyPr>
          <a:lstStyle/>
          <a:p>
            <a:pPr defTabSz="549755"/>
            <a:endParaRPr sz="1082">
              <a:solidFill>
                <a:prstClr val="black"/>
              </a:solidFill>
              <a:latin typeface="Calibri"/>
            </a:endParaRPr>
          </a:p>
        </p:txBody>
      </p:sp>
      <p:sp>
        <p:nvSpPr>
          <p:cNvPr id="40" name="object 40"/>
          <p:cNvSpPr txBox="1"/>
          <p:nvPr/>
        </p:nvSpPr>
        <p:spPr>
          <a:xfrm>
            <a:off x="2556984" y="3913244"/>
            <a:ext cx="1129930" cy="175871"/>
          </a:xfrm>
          <a:prstGeom prst="rect">
            <a:avLst/>
          </a:prstGeom>
        </p:spPr>
        <p:txBody>
          <a:bodyPr wrap="square" lIns="0" tIns="0" rIns="0" bIns="0" rtlCol="0">
            <a:noAutofit/>
          </a:bodyPr>
          <a:lstStyle/>
          <a:p>
            <a:pPr marL="7636" defTabSz="549755">
              <a:lnSpc>
                <a:spcPts val="1142"/>
              </a:lnSpc>
              <a:spcBef>
                <a:spcPts val="57"/>
              </a:spcBef>
            </a:pPr>
            <a:r>
              <a:rPr lang="en-US" sz="1082" dirty="0">
                <a:solidFill>
                  <a:prstClr val="white"/>
                </a:solidFill>
                <a:latin typeface="Eras Bold ITC" panose="020B0907030504020204" pitchFamily="34" charset="0"/>
                <a:cs typeface="Calibri"/>
              </a:rPr>
              <a:t>Respondent</a:t>
            </a:r>
            <a:endParaRPr sz="1082" dirty="0">
              <a:solidFill>
                <a:prstClr val="white"/>
              </a:solidFill>
              <a:latin typeface="Eras Bold ITC" panose="020B0907030504020204" pitchFamily="34" charset="0"/>
              <a:cs typeface="Calibri"/>
            </a:endParaRPr>
          </a:p>
        </p:txBody>
      </p:sp>
      <p:sp>
        <p:nvSpPr>
          <p:cNvPr id="5" name="object 5"/>
          <p:cNvSpPr txBox="1"/>
          <p:nvPr/>
        </p:nvSpPr>
        <p:spPr>
          <a:xfrm>
            <a:off x="1997375" y="2655599"/>
            <a:ext cx="1858166" cy="374730"/>
          </a:xfrm>
          <a:prstGeom prst="rect">
            <a:avLst/>
          </a:prstGeom>
        </p:spPr>
        <p:txBody>
          <a:bodyPr wrap="square" lIns="0" tIns="0" rIns="0" bIns="0" rtlCol="0">
            <a:noAutofit/>
          </a:bodyPr>
          <a:lstStyle/>
          <a:p>
            <a:pPr marL="15271" defTabSz="549755">
              <a:lnSpc>
                <a:spcPts val="601"/>
              </a:lnSpc>
            </a:pPr>
            <a:endParaRPr sz="601">
              <a:solidFill>
                <a:prstClr val="black"/>
              </a:solidFill>
              <a:latin typeface="Calibri"/>
            </a:endParaRPr>
          </a:p>
        </p:txBody>
      </p:sp>
      <p:sp>
        <p:nvSpPr>
          <p:cNvPr id="142" name="Rectangle 141">
            <a:extLst>
              <a:ext uri="{FF2B5EF4-FFF2-40B4-BE49-F238E27FC236}">
                <a16:creationId xmlns:a16="http://schemas.microsoft.com/office/drawing/2014/main" id="{CE9EB0D5-A08A-448B-BD8F-24DCD1477171}"/>
              </a:ext>
            </a:extLst>
          </p:cNvPr>
          <p:cNvSpPr/>
          <p:nvPr/>
        </p:nvSpPr>
        <p:spPr>
          <a:xfrm>
            <a:off x="1982181" y="5066976"/>
            <a:ext cx="2265466" cy="286347"/>
          </a:xfrm>
          <a:prstGeom prst="rect">
            <a:avLst/>
          </a:prstGeom>
          <a:noFill/>
        </p:spPr>
        <p:txBody>
          <a:bodyPr wrap="none" lIns="54978" tIns="27489" rIns="54978" bIns="27489">
            <a:spAutoFit/>
          </a:bodyPr>
          <a:lstStyle/>
          <a:p>
            <a:pPr algn="ctr" defTabSz="549755"/>
            <a:r>
              <a:rPr lang="en-US" sz="1500" b="1" dirty="0">
                <a:ln w="9525">
                  <a:solidFill>
                    <a:prstClr val="white"/>
                  </a:solidFill>
                  <a:prstDash val="solid"/>
                </a:ln>
                <a:solidFill>
                  <a:prstClr val="black"/>
                </a:solidFill>
                <a:effectLst>
                  <a:outerShdw blurRad="12700" dist="38100" dir="2700000" algn="tl" rotWithShape="0">
                    <a:srgbClr val="4BACC6">
                      <a:lumMod val="60000"/>
                      <a:lumOff val="40000"/>
                    </a:srgbClr>
                  </a:outerShdw>
                </a:effectLst>
                <a:latin typeface="Eras Bold ITC" panose="020B0907030504020204" pitchFamily="34" charset="0"/>
              </a:rPr>
              <a:t>SELF - ENUMERATION</a:t>
            </a:r>
          </a:p>
        </p:txBody>
      </p:sp>
      <p:sp>
        <p:nvSpPr>
          <p:cNvPr id="143" name="TextBox 142">
            <a:extLst>
              <a:ext uri="{FF2B5EF4-FFF2-40B4-BE49-F238E27FC236}">
                <a16:creationId xmlns:a16="http://schemas.microsoft.com/office/drawing/2014/main" id="{06F8542C-05FA-4473-A60C-5A72A37ECEA6}"/>
              </a:ext>
            </a:extLst>
          </p:cNvPr>
          <p:cNvSpPr txBox="1"/>
          <p:nvPr/>
        </p:nvSpPr>
        <p:spPr>
          <a:xfrm>
            <a:off x="1824059" y="3089016"/>
            <a:ext cx="1228221" cy="203454"/>
          </a:xfrm>
          <a:prstGeom prst="rect">
            <a:avLst/>
          </a:prstGeom>
          <a:noFill/>
        </p:spPr>
        <p:txBody>
          <a:bodyPr wrap="none" rtlCol="0">
            <a:spAutoFit/>
          </a:bodyPr>
          <a:lstStyle/>
          <a:p>
            <a:pPr defTabSz="549755"/>
            <a:r>
              <a:rPr lang="en-US" sz="722" dirty="0">
                <a:solidFill>
                  <a:prstClr val="black"/>
                </a:solidFill>
                <a:latin typeface="Eras Bold ITC" panose="020B0907030504020204" pitchFamily="34" charset="0"/>
              </a:rPr>
              <a:t>Face to Face Interview</a:t>
            </a:r>
          </a:p>
        </p:txBody>
      </p:sp>
      <p:cxnSp>
        <p:nvCxnSpPr>
          <p:cNvPr id="145" name="Connector: Elbow 144">
            <a:extLst>
              <a:ext uri="{FF2B5EF4-FFF2-40B4-BE49-F238E27FC236}">
                <a16:creationId xmlns:a16="http://schemas.microsoft.com/office/drawing/2014/main" id="{0C944286-DF99-49A8-AA6A-C3E7F8A8D182}"/>
              </a:ext>
            </a:extLst>
          </p:cNvPr>
          <p:cNvCxnSpPr>
            <a:stCxn id="114" idx="0"/>
            <a:endCxn id="115" idx="2"/>
          </p:cNvCxnSpPr>
          <p:nvPr/>
        </p:nvCxnSpPr>
        <p:spPr>
          <a:xfrm rot="5400000" flipH="1" flipV="1">
            <a:off x="3763635" y="1855396"/>
            <a:ext cx="379881" cy="624397"/>
          </a:xfrm>
          <a:prstGeom prst="bentConnector3">
            <a:avLst/>
          </a:prstGeom>
          <a:ln w="19050">
            <a:prstDash val="lgDash"/>
            <a:headEnd type="triangle"/>
            <a:tailEnd type="triangle"/>
          </a:ln>
        </p:spPr>
        <p:style>
          <a:lnRef idx="1">
            <a:schemeClr val="dk1"/>
          </a:lnRef>
          <a:fillRef idx="0">
            <a:schemeClr val="dk1"/>
          </a:fillRef>
          <a:effectRef idx="0">
            <a:schemeClr val="dk1"/>
          </a:effectRef>
          <a:fontRef idx="minor">
            <a:schemeClr val="tx1"/>
          </a:fontRef>
        </p:style>
      </p:cxnSp>
      <p:cxnSp>
        <p:nvCxnSpPr>
          <p:cNvPr id="147" name="Connector: Elbow 146">
            <a:extLst>
              <a:ext uri="{FF2B5EF4-FFF2-40B4-BE49-F238E27FC236}">
                <a16:creationId xmlns:a16="http://schemas.microsoft.com/office/drawing/2014/main" id="{29B2FE57-8373-44F4-95EA-6A4406AFA3DB}"/>
              </a:ext>
            </a:extLst>
          </p:cNvPr>
          <p:cNvCxnSpPr/>
          <p:nvPr/>
        </p:nvCxnSpPr>
        <p:spPr>
          <a:xfrm flipV="1">
            <a:off x="1064811" y="4539037"/>
            <a:ext cx="835131" cy="526874"/>
          </a:xfrm>
          <a:prstGeom prst="bentConnector3">
            <a:avLst>
              <a:gd name="adj1" fmla="val -233"/>
            </a:avLst>
          </a:prstGeom>
          <a:ln w="28575">
            <a:solidFill>
              <a:srgbClr val="00B0F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50" name="Connector: Elbow 149">
            <a:extLst>
              <a:ext uri="{FF2B5EF4-FFF2-40B4-BE49-F238E27FC236}">
                <a16:creationId xmlns:a16="http://schemas.microsoft.com/office/drawing/2014/main" id="{2226559E-5974-41EE-9E6C-38A6C7E5A390}"/>
              </a:ext>
            </a:extLst>
          </p:cNvPr>
          <p:cNvCxnSpPr>
            <a:cxnSpLocks/>
          </p:cNvCxnSpPr>
          <p:nvPr/>
        </p:nvCxnSpPr>
        <p:spPr>
          <a:xfrm flipV="1">
            <a:off x="2764401" y="3501161"/>
            <a:ext cx="3246342" cy="1107205"/>
          </a:xfrm>
          <a:prstGeom prst="bentConnector3">
            <a:avLst/>
          </a:prstGeom>
          <a:ln w="28575">
            <a:solidFill>
              <a:srgbClr val="00B0F0"/>
            </a:solidFill>
            <a:headEnd type="triangle"/>
            <a:tailEnd type="triangle"/>
          </a:ln>
        </p:spPr>
        <p:style>
          <a:lnRef idx="1">
            <a:schemeClr val="dk1"/>
          </a:lnRef>
          <a:fillRef idx="0">
            <a:schemeClr val="dk1"/>
          </a:fillRef>
          <a:effectRef idx="0">
            <a:schemeClr val="dk1"/>
          </a:effectRef>
          <a:fontRef idx="minor">
            <a:schemeClr val="tx1"/>
          </a:fontRef>
        </p:style>
      </p:cxnSp>
      <p:sp>
        <p:nvSpPr>
          <p:cNvPr id="152" name="Rectangle 151">
            <a:extLst>
              <a:ext uri="{FF2B5EF4-FFF2-40B4-BE49-F238E27FC236}">
                <a16:creationId xmlns:a16="http://schemas.microsoft.com/office/drawing/2014/main" id="{5690A74C-C1DF-475E-BEAF-9EDEFF98F0BB}"/>
              </a:ext>
            </a:extLst>
          </p:cNvPr>
          <p:cNvSpPr/>
          <p:nvPr/>
        </p:nvSpPr>
        <p:spPr>
          <a:xfrm>
            <a:off x="785673" y="2605350"/>
            <a:ext cx="837722" cy="401764"/>
          </a:xfrm>
          <a:prstGeom prst="rect">
            <a:avLst/>
          </a:prstGeom>
          <a:noFill/>
        </p:spPr>
        <p:txBody>
          <a:bodyPr wrap="square" lIns="54978" tIns="27489" rIns="54978" bIns="27489">
            <a:spAutoFit/>
          </a:bodyPr>
          <a:lstStyle/>
          <a:p>
            <a:pPr algn="ctr" defTabSz="549755"/>
            <a:r>
              <a:rPr lang="en-US" sz="2250" b="1" dirty="0">
                <a:ln w="9525">
                  <a:solidFill>
                    <a:prstClr val="white"/>
                  </a:solidFill>
                  <a:prstDash val="solid"/>
                </a:ln>
                <a:solidFill>
                  <a:srgbClr val="00B050"/>
                </a:solidFill>
                <a:effectLst>
                  <a:outerShdw blurRad="12700" dist="38100" dir="2700000" algn="tl" rotWithShape="0">
                    <a:srgbClr val="4BACC6">
                      <a:lumMod val="60000"/>
                      <a:lumOff val="40000"/>
                    </a:srgbClr>
                  </a:outerShdw>
                </a:effectLst>
                <a:latin typeface="Eras Bold ITC" panose="020B0907030504020204" pitchFamily="34" charset="0"/>
              </a:rPr>
              <a:t>CAPI</a:t>
            </a:r>
          </a:p>
        </p:txBody>
      </p:sp>
      <p:sp>
        <p:nvSpPr>
          <p:cNvPr id="153" name="TextBox 152">
            <a:extLst>
              <a:ext uri="{FF2B5EF4-FFF2-40B4-BE49-F238E27FC236}">
                <a16:creationId xmlns:a16="http://schemas.microsoft.com/office/drawing/2014/main" id="{83D2B79F-3FD5-4662-90EE-43591250BC43}"/>
              </a:ext>
            </a:extLst>
          </p:cNvPr>
          <p:cNvSpPr txBox="1"/>
          <p:nvPr/>
        </p:nvSpPr>
        <p:spPr>
          <a:xfrm>
            <a:off x="2236120" y="5399194"/>
            <a:ext cx="1132041" cy="314573"/>
          </a:xfrm>
          <a:prstGeom prst="rect">
            <a:avLst/>
          </a:prstGeom>
          <a:noFill/>
        </p:spPr>
        <p:txBody>
          <a:bodyPr wrap="none" rtlCol="0">
            <a:spAutoFit/>
          </a:bodyPr>
          <a:lstStyle/>
          <a:p>
            <a:pPr algn="ctr" defTabSz="549755"/>
            <a:r>
              <a:rPr lang="en-US" sz="722" dirty="0">
                <a:solidFill>
                  <a:prstClr val="black"/>
                </a:solidFill>
                <a:latin typeface="Eras Bold ITC" panose="020B0907030504020204" pitchFamily="34" charset="0"/>
              </a:rPr>
              <a:t>Enter UTN to access </a:t>
            </a:r>
          </a:p>
          <a:p>
            <a:pPr algn="ctr" defTabSz="549755"/>
            <a:r>
              <a:rPr lang="en-US" sz="722" dirty="0">
                <a:solidFill>
                  <a:prstClr val="black"/>
                </a:solidFill>
                <a:latin typeface="Eras Bold ITC" panose="020B0907030504020204" pitchFamily="34" charset="0"/>
              </a:rPr>
              <a:t>Census Form</a:t>
            </a:r>
          </a:p>
        </p:txBody>
      </p:sp>
      <p:sp>
        <p:nvSpPr>
          <p:cNvPr id="154" name="TextBox 153">
            <a:extLst>
              <a:ext uri="{FF2B5EF4-FFF2-40B4-BE49-F238E27FC236}">
                <a16:creationId xmlns:a16="http://schemas.microsoft.com/office/drawing/2014/main" id="{203CF944-C568-49DF-9BA7-89E8B66E7EA8}"/>
              </a:ext>
            </a:extLst>
          </p:cNvPr>
          <p:cNvSpPr txBox="1"/>
          <p:nvPr/>
        </p:nvSpPr>
        <p:spPr>
          <a:xfrm>
            <a:off x="5140490" y="3005962"/>
            <a:ext cx="1911101" cy="314381"/>
          </a:xfrm>
          <a:prstGeom prst="rect">
            <a:avLst/>
          </a:prstGeom>
          <a:noFill/>
        </p:spPr>
        <p:txBody>
          <a:bodyPr wrap="none" rtlCol="0">
            <a:spAutoFit/>
          </a:bodyPr>
          <a:lstStyle/>
          <a:p>
            <a:pPr defTabSz="549755"/>
            <a:r>
              <a:rPr lang="en-US" sz="1443" dirty="0">
                <a:solidFill>
                  <a:prstClr val="white"/>
                </a:solidFill>
                <a:latin typeface="Eras Bold ITC" panose="020B0907030504020204" pitchFamily="34" charset="0"/>
              </a:rPr>
              <a:t>PBS DATACENTER</a:t>
            </a:r>
          </a:p>
        </p:txBody>
      </p:sp>
      <p:sp>
        <p:nvSpPr>
          <p:cNvPr id="155" name="Rectangle 154">
            <a:extLst>
              <a:ext uri="{FF2B5EF4-FFF2-40B4-BE49-F238E27FC236}">
                <a16:creationId xmlns:a16="http://schemas.microsoft.com/office/drawing/2014/main" id="{BE057CA5-2389-4C42-BA3A-1E59566FE798}"/>
              </a:ext>
            </a:extLst>
          </p:cNvPr>
          <p:cNvSpPr/>
          <p:nvPr/>
        </p:nvSpPr>
        <p:spPr>
          <a:xfrm>
            <a:off x="785674" y="1107640"/>
            <a:ext cx="2630842" cy="14057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9755"/>
            <a:endParaRPr lang="en-US" sz="1082">
              <a:solidFill>
                <a:prstClr val="white"/>
              </a:solidFill>
              <a:latin typeface="Calibri"/>
            </a:endParaRPr>
          </a:p>
        </p:txBody>
      </p:sp>
      <p:cxnSp>
        <p:nvCxnSpPr>
          <p:cNvPr id="157" name="Connector: Elbow 156">
            <a:extLst>
              <a:ext uri="{FF2B5EF4-FFF2-40B4-BE49-F238E27FC236}">
                <a16:creationId xmlns:a16="http://schemas.microsoft.com/office/drawing/2014/main" id="{9CF5C4B3-9EE9-4A9D-B613-834DDDFD2D42}"/>
              </a:ext>
            </a:extLst>
          </p:cNvPr>
          <p:cNvCxnSpPr>
            <a:cxnSpLocks/>
            <a:endCxn id="43" idx="2"/>
          </p:cNvCxnSpPr>
          <p:nvPr/>
        </p:nvCxnSpPr>
        <p:spPr>
          <a:xfrm flipV="1">
            <a:off x="7222976" y="2618446"/>
            <a:ext cx="3122407" cy="507072"/>
          </a:xfrm>
          <a:prstGeom prst="bentConnector2">
            <a:avLst/>
          </a:prstGeom>
          <a:ln w="19050">
            <a:prstDash val="lgDash"/>
            <a:headEnd type="triangle"/>
            <a:tailEnd type="triangle"/>
          </a:ln>
        </p:spPr>
        <p:style>
          <a:lnRef idx="1">
            <a:schemeClr val="dk1"/>
          </a:lnRef>
          <a:fillRef idx="0">
            <a:schemeClr val="dk1"/>
          </a:fillRef>
          <a:effectRef idx="0">
            <a:schemeClr val="dk1"/>
          </a:effectRef>
          <a:fontRef idx="minor">
            <a:schemeClr val="tx1"/>
          </a:fontRef>
        </p:style>
      </p:cxnSp>
      <p:cxnSp>
        <p:nvCxnSpPr>
          <p:cNvPr id="161" name="Connector: Elbow 160">
            <a:extLst>
              <a:ext uri="{FF2B5EF4-FFF2-40B4-BE49-F238E27FC236}">
                <a16:creationId xmlns:a16="http://schemas.microsoft.com/office/drawing/2014/main" id="{92F47648-8184-407E-A5CF-3FFEF1B98F48}"/>
              </a:ext>
            </a:extLst>
          </p:cNvPr>
          <p:cNvCxnSpPr/>
          <p:nvPr/>
        </p:nvCxnSpPr>
        <p:spPr>
          <a:xfrm rot="5400000" flipH="1" flipV="1">
            <a:off x="7040395" y="1823629"/>
            <a:ext cx="996847" cy="1304893"/>
          </a:xfrm>
          <a:prstGeom prst="bentConnector3">
            <a:avLst/>
          </a:prstGeom>
          <a:ln w="28575">
            <a:prstDash val="lgDash"/>
            <a:headEnd type="triangle"/>
            <a:tailEnd type="triangle"/>
          </a:ln>
        </p:spPr>
        <p:style>
          <a:lnRef idx="1">
            <a:schemeClr val="dk1"/>
          </a:lnRef>
          <a:fillRef idx="0">
            <a:schemeClr val="dk1"/>
          </a:fillRef>
          <a:effectRef idx="0">
            <a:schemeClr val="dk1"/>
          </a:effectRef>
          <a:fontRef idx="minor">
            <a:schemeClr val="tx1"/>
          </a:fontRef>
        </p:style>
      </p:cxnSp>
      <p:sp>
        <p:nvSpPr>
          <p:cNvPr id="162" name="object 114">
            <a:extLst>
              <a:ext uri="{FF2B5EF4-FFF2-40B4-BE49-F238E27FC236}">
                <a16:creationId xmlns:a16="http://schemas.microsoft.com/office/drawing/2014/main" id="{4B8EA27B-92B9-4726-AF0A-F4C7A3C8A62B}"/>
              </a:ext>
            </a:extLst>
          </p:cNvPr>
          <p:cNvSpPr/>
          <p:nvPr/>
        </p:nvSpPr>
        <p:spPr>
          <a:xfrm>
            <a:off x="6364199" y="1053801"/>
            <a:ext cx="975691" cy="861586"/>
          </a:xfrm>
          <a:prstGeom prst="rect">
            <a:avLst/>
          </a:prstGeom>
          <a:blipFill>
            <a:blip r:embed="rId2" cstate="print"/>
            <a:stretch>
              <a:fillRect/>
            </a:stretch>
          </a:blipFill>
        </p:spPr>
        <p:txBody>
          <a:bodyPr wrap="square" lIns="0" tIns="0" rIns="0" bIns="0" rtlCol="0">
            <a:noAutofit/>
          </a:bodyPr>
          <a:lstStyle/>
          <a:p>
            <a:pPr defTabSz="549755"/>
            <a:endParaRPr sz="1082">
              <a:solidFill>
                <a:prstClr val="black"/>
              </a:solidFill>
              <a:latin typeface="Calibri"/>
            </a:endParaRPr>
          </a:p>
        </p:txBody>
      </p:sp>
      <p:cxnSp>
        <p:nvCxnSpPr>
          <p:cNvPr id="164" name="Connector: Elbow 163">
            <a:extLst>
              <a:ext uri="{FF2B5EF4-FFF2-40B4-BE49-F238E27FC236}">
                <a16:creationId xmlns:a16="http://schemas.microsoft.com/office/drawing/2014/main" id="{108D046A-8F12-4293-8386-4BA70AAD9296}"/>
              </a:ext>
            </a:extLst>
          </p:cNvPr>
          <p:cNvCxnSpPr>
            <a:cxnSpLocks/>
            <a:endCxn id="93" idx="1"/>
          </p:cNvCxnSpPr>
          <p:nvPr/>
        </p:nvCxnSpPr>
        <p:spPr>
          <a:xfrm>
            <a:off x="7601337" y="4389696"/>
            <a:ext cx="1133143" cy="322057"/>
          </a:xfrm>
          <a:prstGeom prst="bentConnector3">
            <a:avLst/>
          </a:prstGeom>
          <a:ln w="28575">
            <a:solidFill>
              <a:srgbClr val="00B0F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66" name="Connector: Elbow 165">
            <a:extLst>
              <a:ext uri="{FF2B5EF4-FFF2-40B4-BE49-F238E27FC236}">
                <a16:creationId xmlns:a16="http://schemas.microsoft.com/office/drawing/2014/main" id="{5993D891-AF68-4841-8B51-4996115B86AE}"/>
              </a:ext>
            </a:extLst>
          </p:cNvPr>
          <p:cNvCxnSpPr>
            <a:cxnSpLocks/>
          </p:cNvCxnSpPr>
          <p:nvPr/>
        </p:nvCxnSpPr>
        <p:spPr>
          <a:xfrm>
            <a:off x="9756594" y="4690295"/>
            <a:ext cx="702179" cy="448001"/>
          </a:xfrm>
          <a:prstGeom prst="bentConnector2">
            <a:avLst/>
          </a:prstGeom>
          <a:ln w="28575">
            <a:solidFill>
              <a:srgbClr val="00B0F0"/>
            </a:solidFill>
            <a:headEnd type="triangle"/>
            <a:tailEnd type="triangle"/>
          </a:ln>
        </p:spPr>
        <p:style>
          <a:lnRef idx="1">
            <a:schemeClr val="dk1"/>
          </a:lnRef>
          <a:fillRef idx="0">
            <a:schemeClr val="dk1"/>
          </a:fillRef>
          <a:effectRef idx="0">
            <a:schemeClr val="dk1"/>
          </a:effectRef>
          <a:fontRef idx="minor">
            <a:schemeClr val="tx1"/>
          </a:fontRef>
        </p:style>
      </p:cxnSp>
      <p:sp>
        <p:nvSpPr>
          <p:cNvPr id="167" name="object 100">
            <a:extLst>
              <a:ext uri="{FF2B5EF4-FFF2-40B4-BE49-F238E27FC236}">
                <a16:creationId xmlns:a16="http://schemas.microsoft.com/office/drawing/2014/main" id="{DE880C04-98D6-4272-8BB0-F6FCBB3CE368}"/>
              </a:ext>
            </a:extLst>
          </p:cNvPr>
          <p:cNvSpPr/>
          <p:nvPr/>
        </p:nvSpPr>
        <p:spPr>
          <a:xfrm>
            <a:off x="9886498" y="4251861"/>
            <a:ext cx="1500462" cy="275668"/>
          </a:xfrm>
          <a:custGeom>
            <a:avLst/>
            <a:gdLst/>
            <a:ahLst/>
            <a:cxnLst/>
            <a:rect l="l" t="t" r="r" b="b"/>
            <a:pathLst>
              <a:path w="3514725" h="399288">
                <a:moveTo>
                  <a:pt x="199644" y="399288"/>
                </a:moveTo>
                <a:lnTo>
                  <a:pt x="3315080" y="399288"/>
                </a:lnTo>
                <a:lnTo>
                  <a:pt x="3331451" y="398626"/>
                </a:lnTo>
                <a:lnTo>
                  <a:pt x="3378174" y="389107"/>
                </a:lnTo>
                <a:lnTo>
                  <a:pt x="3420234" y="369370"/>
                </a:lnTo>
                <a:lnTo>
                  <a:pt x="3456241" y="340804"/>
                </a:lnTo>
                <a:lnTo>
                  <a:pt x="3484807" y="304797"/>
                </a:lnTo>
                <a:lnTo>
                  <a:pt x="3504544" y="262737"/>
                </a:lnTo>
                <a:lnTo>
                  <a:pt x="3514063" y="216014"/>
                </a:lnTo>
                <a:lnTo>
                  <a:pt x="3514725" y="199644"/>
                </a:lnTo>
                <a:lnTo>
                  <a:pt x="3508921" y="151675"/>
                </a:lnTo>
                <a:lnTo>
                  <a:pt x="3492436" y="107906"/>
                </a:lnTo>
                <a:lnTo>
                  <a:pt x="3466658" y="69727"/>
                </a:lnTo>
                <a:lnTo>
                  <a:pt x="3432977" y="38526"/>
                </a:lnTo>
                <a:lnTo>
                  <a:pt x="3392781" y="15692"/>
                </a:lnTo>
                <a:lnTo>
                  <a:pt x="3347458" y="2613"/>
                </a:lnTo>
                <a:lnTo>
                  <a:pt x="3315080" y="0"/>
                </a:lnTo>
                <a:lnTo>
                  <a:pt x="199644" y="0"/>
                </a:lnTo>
                <a:lnTo>
                  <a:pt x="151675" y="5803"/>
                </a:lnTo>
                <a:lnTo>
                  <a:pt x="107906" y="22288"/>
                </a:lnTo>
                <a:lnTo>
                  <a:pt x="69727" y="48066"/>
                </a:lnTo>
                <a:lnTo>
                  <a:pt x="38526" y="81747"/>
                </a:lnTo>
                <a:lnTo>
                  <a:pt x="15692" y="121943"/>
                </a:lnTo>
                <a:lnTo>
                  <a:pt x="2613" y="167266"/>
                </a:lnTo>
                <a:lnTo>
                  <a:pt x="0" y="199644"/>
                </a:lnTo>
                <a:lnTo>
                  <a:pt x="661" y="216014"/>
                </a:lnTo>
                <a:lnTo>
                  <a:pt x="2613" y="232021"/>
                </a:lnTo>
                <a:lnTo>
                  <a:pt x="5803" y="247612"/>
                </a:lnTo>
                <a:lnTo>
                  <a:pt x="10180" y="262737"/>
                </a:lnTo>
                <a:lnTo>
                  <a:pt x="15692" y="277344"/>
                </a:lnTo>
                <a:lnTo>
                  <a:pt x="22288" y="291381"/>
                </a:lnTo>
                <a:lnTo>
                  <a:pt x="29917" y="304797"/>
                </a:lnTo>
                <a:lnTo>
                  <a:pt x="38526" y="317540"/>
                </a:lnTo>
                <a:lnTo>
                  <a:pt x="48066" y="329560"/>
                </a:lnTo>
                <a:lnTo>
                  <a:pt x="58483" y="340804"/>
                </a:lnTo>
                <a:lnTo>
                  <a:pt x="69727" y="351221"/>
                </a:lnTo>
                <a:lnTo>
                  <a:pt x="81747" y="360761"/>
                </a:lnTo>
                <a:lnTo>
                  <a:pt x="94490" y="369370"/>
                </a:lnTo>
                <a:lnTo>
                  <a:pt x="107906" y="376999"/>
                </a:lnTo>
                <a:lnTo>
                  <a:pt x="121943" y="383595"/>
                </a:lnTo>
                <a:lnTo>
                  <a:pt x="136550" y="389107"/>
                </a:lnTo>
                <a:lnTo>
                  <a:pt x="151675" y="393484"/>
                </a:lnTo>
                <a:lnTo>
                  <a:pt x="167266" y="396674"/>
                </a:lnTo>
                <a:lnTo>
                  <a:pt x="183273" y="398626"/>
                </a:lnTo>
                <a:lnTo>
                  <a:pt x="199644" y="399288"/>
                </a:lnTo>
                <a:close/>
              </a:path>
            </a:pathLst>
          </a:custGeom>
          <a:solidFill>
            <a:srgbClr val="FF0000"/>
          </a:solidFill>
        </p:spPr>
        <p:txBody>
          <a:bodyPr wrap="square" lIns="0" tIns="0" rIns="0" bIns="0" rtlCol="0">
            <a:noAutofit/>
          </a:bodyPr>
          <a:lstStyle/>
          <a:p>
            <a:pPr defTabSz="549755"/>
            <a:endParaRPr sz="1082">
              <a:solidFill>
                <a:prstClr val="black"/>
              </a:solidFill>
              <a:latin typeface="Calibri"/>
            </a:endParaRPr>
          </a:p>
        </p:txBody>
      </p:sp>
      <p:sp>
        <p:nvSpPr>
          <p:cNvPr id="169" name="object 32">
            <a:extLst>
              <a:ext uri="{FF2B5EF4-FFF2-40B4-BE49-F238E27FC236}">
                <a16:creationId xmlns:a16="http://schemas.microsoft.com/office/drawing/2014/main" id="{A311A27D-4EC7-483D-917B-DDBA0259DC6B}"/>
              </a:ext>
            </a:extLst>
          </p:cNvPr>
          <p:cNvSpPr txBox="1"/>
          <p:nvPr/>
        </p:nvSpPr>
        <p:spPr>
          <a:xfrm>
            <a:off x="10227346" y="4336512"/>
            <a:ext cx="1008492" cy="177493"/>
          </a:xfrm>
          <a:prstGeom prst="rect">
            <a:avLst/>
          </a:prstGeom>
        </p:spPr>
        <p:txBody>
          <a:bodyPr wrap="square" lIns="0" tIns="0" rIns="0" bIns="0" rtlCol="0">
            <a:noAutofit/>
          </a:bodyPr>
          <a:lstStyle/>
          <a:p>
            <a:pPr marL="7636" defTabSz="549755">
              <a:lnSpc>
                <a:spcPts val="1040"/>
              </a:lnSpc>
              <a:spcBef>
                <a:spcPts val="52"/>
              </a:spcBef>
            </a:pPr>
            <a:r>
              <a:rPr lang="en-US" sz="1443" b="1" spc="3" baseline="3413" dirty="0">
                <a:solidFill>
                  <a:srgbClr val="FFFFFF"/>
                </a:solidFill>
                <a:latin typeface="Eras Bold ITC" panose="020B0907030504020204" pitchFamily="34" charset="0"/>
                <a:cs typeface="Calibri"/>
              </a:rPr>
              <a:t>Call Center</a:t>
            </a:r>
            <a:endParaRPr sz="962" dirty="0">
              <a:solidFill>
                <a:prstClr val="black"/>
              </a:solidFill>
              <a:latin typeface="Eras Bold ITC" panose="020B0907030504020204" pitchFamily="34" charset="0"/>
              <a:cs typeface="Calibri"/>
            </a:endParaRPr>
          </a:p>
        </p:txBody>
      </p:sp>
      <p:cxnSp>
        <p:nvCxnSpPr>
          <p:cNvPr id="171" name="Connector: Elbow 170">
            <a:extLst>
              <a:ext uri="{FF2B5EF4-FFF2-40B4-BE49-F238E27FC236}">
                <a16:creationId xmlns:a16="http://schemas.microsoft.com/office/drawing/2014/main" id="{451B4A7B-C12B-44EF-999C-88DCD30FA490}"/>
              </a:ext>
            </a:extLst>
          </p:cNvPr>
          <p:cNvCxnSpPr>
            <a:cxnSpLocks/>
          </p:cNvCxnSpPr>
          <p:nvPr/>
        </p:nvCxnSpPr>
        <p:spPr>
          <a:xfrm>
            <a:off x="7610941" y="4096977"/>
            <a:ext cx="2275557" cy="227757"/>
          </a:xfrm>
          <a:prstGeom prst="bentConnector3">
            <a:avLst/>
          </a:prstGeom>
          <a:ln w="28575">
            <a:solidFill>
              <a:srgbClr val="FF0000"/>
            </a:solidFill>
            <a:prstDash val="lgDash"/>
            <a:headEnd type="triangle"/>
            <a:tailEnd type="triangle"/>
          </a:ln>
        </p:spPr>
        <p:style>
          <a:lnRef idx="1">
            <a:schemeClr val="accent2"/>
          </a:lnRef>
          <a:fillRef idx="0">
            <a:schemeClr val="accent2"/>
          </a:fillRef>
          <a:effectRef idx="0">
            <a:schemeClr val="accent2"/>
          </a:effectRef>
          <a:fontRef idx="minor">
            <a:schemeClr val="tx1"/>
          </a:fontRef>
        </p:style>
      </p:cxnSp>
      <p:pic>
        <p:nvPicPr>
          <p:cNvPr id="172" name="Picture 171">
            <a:extLst>
              <a:ext uri="{FF2B5EF4-FFF2-40B4-BE49-F238E27FC236}">
                <a16:creationId xmlns:a16="http://schemas.microsoft.com/office/drawing/2014/main" id="{1C8B077A-2295-4DCD-8788-11A1812E0EB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358084" y="1188659"/>
            <a:ext cx="1490783" cy="643402"/>
          </a:xfrm>
          <a:prstGeom prst="rect">
            <a:avLst/>
          </a:prstGeom>
        </p:spPr>
      </p:pic>
      <p:cxnSp>
        <p:nvCxnSpPr>
          <p:cNvPr id="174" name="Connector: Elbow 173">
            <a:extLst>
              <a:ext uri="{FF2B5EF4-FFF2-40B4-BE49-F238E27FC236}">
                <a16:creationId xmlns:a16="http://schemas.microsoft.com/office/drawing/2014/main" id="{299A5058-DA34-4272-B929-4E401CFC30AC}"/>
              </a:ext>
            </a:extLst>
          </p:cNvPr>
          <p:cNvCxnSpPr/>
          <p:nvPr/>
        </p:nvCxnSpPr>
        <p:spPr>
          <a:xfrm rot="5400000" flipH="1" flipV="1">
            <a:off x="6084970" y="2304500"/>
            <a:ext cx="1112332" cy="196322"/>
          </a:xfrm>
          <a:prstGeom prst="bentConnector3">
            <a:avLst/>
          </a:prstGeom>
          <a:ln w="19050">
            <a:solidFill>
              <a:srgbClr val="FF0000"/>
            </a:solidFill>
            <a:prstDash val="lgDash"/>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76" name="Connector: Elbow 175">
            <a:extLst>
              <a:ext uri="{FF2B5EF4-FFF2-40B4-BE49-F238E27FC236}">
                <a16:creationId xmlns:a16="http://schemas.microsoft.com/office/drawing/2014/main" id="{C2B37DEB-1D18-4A21-A5F8-69F9889026A7}"/>
              </a:ext>
            </a:extLst>
          </p:cNvPr>
          <p:cNvCxnSpPr/>
          <p:nvPr/>
        </p:nvCxnSpPr>
        <p:spPr>
          <a:xfrm flipV="1">
            <a:off x="2802139" y="1141535"/>
            <a:ext cx="3838995" cy="310670"/>
          </a:xfrm>
          <a:prstGeom prst="bentConnector3">
            <a:avLst/>
          </a:prstGeom>
          <a:ln w="19050">
            <a:solidFill>
              <a:srgbClr val="FF000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8A833D77-A96D-415C-8740-1C31B1F663D8}"/>
              </a:ext>
            </a:extLst>
          </p:cNvPr>
          <p:cNvSpPr txBox="1"/>
          <p:nvPr/>
        </p:nvSpPr>
        <p:spPr>
          <a:xfrm>
            <a:off x="1768557" y="1356152"/>
            <a:ext cx="601447" cy="314381"/>
          </a:xfrm>
          <a:prstGeom prst="rect">
            <a:avLst/>
          </a:prstGeom>
          <a:noFill/>
        </p:spPr>
        <p:txBody>
          <a:bodyPr wrap="none" rtlCol="0">
            <a:spAutoFit/>
          </a:bodyPr>
          <a:lstStyle/>
          <a:p>
            <a:pPr defTabSz="549755"/>
            <a:r>
              <a:rPr lang="en-US" sz="1443" dirty="0">
                <a:solidFill>
                  <a:prstClr val="black"/>
                </a:solidFill>
                <a:latin typeface="Eras Bold ITC" panose="020B0907030504020204" pitchFamily="34" charset="0"/>
              </a:rPr>
              <a:t>GSM</a:t>
            </a:r>
          </a:p>
        </p:txBody>
      </p:sp>
      <p:pic>
        <p:nvPicPr>
          <p:cNvPr id="179" name="Picture 178">
            <a:extLst>
              <a:ext uri="{FF2B5EF4-FFF2-40B4-BE49-F238E27FC236}">
                <a16:creationId xmlns:a16="http://schemas.microsoft.com/office/drawing/2014/main" id="{369EBD25-7A23-439F-B0C7-6E4749FCD29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17919" y="2117194"/>
            <a:ext cx="441654" cy="321737"/>
          </a:xfrm>
          <a:prstGeom prst="ellipse">
            <a:avLst/>
          </a:prstGeom>
          <a:ln w="63500" cap="rnd">
            <a:solidFill>
              <a:srgbClr val="333333"/>
            </a:solidFill>
          </a:ln>
          <a:effectLst>
            <a:glow rad="127000">
              <a:schemeClr val="bg2"/>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2" name="Picture 181">
            <a:extLst>
              <a:ext uri="{FF2B5EF4-FFF2-40B4-BE49-F238E27FC236}">
                <a16:creationId xmlns:a16="http://schemas.microsoft.com/office/drawing/2014/main" id="{9EE02421-7D17-4332-99AB-87F03B777F3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881436" y="2108137"/>
            <a:ext cx="441654" cy="321737"/>
          </a:xfrm>
          <a:prstGeom prst="ellipse">
            <a:avLst/>
          </a:prstGeom>
          <a:ln w="63500" cap="rnd">
            <a:solidFill>
              <a:srgbClr val="333333"/>
            </a:solidFill>
          </a:ln>
          <a:effectLst>
            <a:glow rad="127000">
              <a:schemeClr val="bg2"/>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3" name="Picture 182">
            <a:extLst>
              <a:ext uri="{FF2B5EF4-FFF2-40B4-BE49-F238E27FC236}">
                <a16:creationId xmlns:a16="http://schemas.microsoft.com/office/drawing/2014/main" id="{21EF9196-8629-4AF5-B139-CA617F3E7E9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22160" y="2088872"/>
            <a:ext cx="441654" cy="321737"/>
          </a:xfrm>
          <a:prstGeom prst="ellipse">
            <a:avLst/>
          </a:prstGeom>
          <a:ln w="63500" cap="rnd">
            <a:solidFill>
              <a:srgbClr val="333333"/>
            </a:solidFill>
          </a:ln>
          <a:effectLst>
            <a:glow rad="127000">
              <a:schemeClr val="bg2"/>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85" name="Connector: Elbow 184">
            <a:extLst>
              <a:ext uri="{FF2B5EF4-FFF2-40B4-BE49-F238E27FC236}">
                <a16:creationId xmlns:a16="http://schemas.microsoft.com/office/drawing/2014/main" id="{C480A5FF-8E81-4873-9D4F-A4C6B78184CF}"/>
              </a:ext>
            </a:extLst>
          </p:cNvPr>
          <p:cNvCxnSpPr>
            <a:stCxn id="179" idx="0"/>
          </p:cNvCxnSpPr>
          <p:nvPr/>
        </p:nvCxnSpPr>
        <p:spPr>
          <a:xfrm rot="5400000" flipH="1" flipV="1">
            <a:off x="1473681" y="1811562"/>
            <a:ext cx="270699" cy="340567"/>
          </a:xfrm>
          <a:prstGeom prst="bentConnector3">
            <a:avLst/>
          </a:prstGeom>
          <a:ln w="28575">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87" name="Connector: Elbow 186">
            <a:extLst>
              <a:ext uri="{FF2B5EF4-FFF2-40B4-BE49-F238E27FC236}">
                <a16:creationId xmlns:a16="http://schemas.microsoft.com/office/drawing/2014/main" id="{F73AE75A-36BC-4404-82AC-CAB4DFCDD51B}"/>
              </a:ext>
            </a:extLst>
          </p:cNvPr>
          <p:cNvCxnSpPr>
            <a:stCxn id="182" idx="0"/>
            <a:endCxn id="172" idx="2"/>
          </p:cNvCxnSpPr>
          <p:nvPr/>
        </p:nvCxnSpPr>
        <p:spPr>
          <a:xfrm rot="5400000" flipH="1" flipV="1">
            <a:off x="1964829" y="1969494"/>
            <a:ext cx="276079" cy="1210"/>
          </a:xfrm>
          <a:prstGeom prst="bentConnector3">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9" name="Connector: Elbow 188">
            <a:extLst>
              <a:ext uri="{FF2B5EF4-FFF2-40B4-BE49-F238E27FC236}">
                <a16:creationId xmlns:a16="http://schemas.microsoft.com/office/drawing/2014/main" id="{7E03B306-27A5-49AC-86E8-C7E9BCB11E39}"/>
              </a:ext>
            </a:extLst>
          </p:cNvPr>
          <p:cNvCxnSpPr>
            <a:cxnSpLocks/>
          </p:cNvCxnSpPr>
          <p:nvPr/>
        </p:nvCxnSpPr>
        <p:spPr>
          <a:xfrm rot="16200000" flipV="1">
            <a:off x="2454935" y="1797571"/>
            <a:ext cx="249532" cy="326579"/>
          </a:xfrm>
          <a:prstGeom prst="bentConnector3">
            <a:avLst>
              <a:gd name="adj1" fmla="val 50000"/>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2" name="Picture 111">
            <a:extLst>
              <a:ext uri="{FF2B5EF4-FFF2-40B4-BE49-F238E27FC236}">
                <a16:creationId xmlns:a16="http://schemas.microsoft.com/office/drawing/2014/main" id="{27A9ABF9-5AAE-4394-8247-92311D6AB04A}"/>
              </a:ext>
            </a:extLst>
          </p:cNvPr>
          <p:cNvPicPr>
            <a:picLocks noChangeAspect="1"/>
          </p:cNvPicPr>
          <p:nvPr/>
        </p:nvPicPr>
        <p:blipFill>
          <a:blip r:embed="rId21"/>
          <a:stretch>
            <a:fillRect/>
          </a:stretch>
        </p:blipFill>
        <p:spPr>
          <a:xfrm>
            <a:off x="1187829" y="5145635"/>
            <a:ext cx="685949" cy="710452"/>
          </a:xfrm>
          <a:prstGeom prst="rect">
            <a:avLst/>
          </a:prstGeom>
        </p:spPr>
      </p:pic>
      <p:pic>
        <p:nvPicPr>
          <p:cNvPr id="113" name="Picture 112">
            <a:extLst>
              <a:ext uri="{FF2B5EF4-FFF2-40B4-BE49-F238E27FC236}">
                <a16:creationId xmlns:a16="http://schemas.microsoft.com/office/drawing/2014/main" id="{E0036F67-55C4-4A8A-8396-98BDC40D9154}"/>
              </a:ext>
            </a:extLst>
          </p:cNvPr>
          <p:cNvPicPr>
            <a:picLocks noChangeAspect="1"/>
          </p:cNvPicPr>
          <p:nvPr/>
        </p:nvPicPr>
        <p:blipFill>
          <a:blip r:embed="rId22"/>
          <a:stretch>
            <a:fillRect/>
          </a:stretch>
        </p:blipFill>
        <p:spPr>
          <a:xfrm>
            <a:off x="760551" y="5673906"/>
            <a:ext cx="450519" cy="245968"/>
          </a:xfrm>
          <a:prstGeom prst="rect">
            <a:avLst/>
          </a:prstGeom>
        </p:spPr>
      </p:pic>
      <p:pic>
        <p:nvPicPr>
          <p:cNvPr id="122" name="Picture 121">
            <a:extLst>
              <a:ext uri="{FF2B5EF4-FFF2-40B4-BE49-F238E27FC236}">
                <a16:creationId xmlns:a16="http://schemas.microsoft.com/office/drawing/2014/main" id="{BE6CE704-63C4-4A09-B846-94A450868BA8}"/>
              </a:ext>
            </a:extLst>
          </p:cNvPr>
          <p:cNvPicPr>
            <a:picLocks noChangeAspect="1"/>
          </p:cNvPicPr>
          <p:nvPr/>
        </p:nvPicPr>
        <p:blipFill>
          <a:blip r:embed="rId23"/>
          <a:stretch>
            <a:fillRect/>
          </a:stretch>
        </p:blipFill>
        <p:spPr>
          <a:xfrm>
            <a:off x="5403057" y="3343647"/>
            <a:ext cx="530373" cy="251863"/>
          </a:xfrm>
          <a:prstGeom prst="rect">
            <a:avLst/>
          </a:prstGeom>
        </p:spPr>
      </p:pic>
      <p:sp>
        <p:nvSpPr>
          <p:cNvPr id="123" name="TextBox 122">
            <a:extLst>
              <a:ext uri="{FF2B5EF4-FFF2-40B4-BE49-F238E27FC236}">
                <a16:creationId xmlns:a16="http://schemas.microsoft.com/office/drawing/2014/main" id="{542A7ACC-9357-40D4-8509-277429E134F9}"/>
              </a:ext>
            </a:extLst>
          </p:cNvPr>
          <p:cNvSpPr txBox="1"/>
          <p:nvPr/>
        </p:nvSpPr>
        <p:spPr>
          <a:xfrm>
            <a:off x="5409003" y="4271400"/>
            <a:ext cx="504078" cy="236668"/>
          </a:xfrm>
          <a:prstGeom prst="rect">
            <a:avLst/>
          </a:prstGeom>
          <a:solidFill>
            <a:srgbClr val="FFC000"/>
          </a:solidFill>
          <a:ln>
            <a:solidFill>
              <a:srgbClr val="FF0000"/>
            </a:solidFill>
          </a:ln>
          <a:effectLst>
            <a:glow rad="228600">
              <a:schemeClr val="accent3">
                <a:satMod val="175000"/>
                <a:alpha val="40000"/>
              </a:schemeClr>
            </a:glow>
          </a:effectLst>
          <a:scene3d>
            <a:camera prst="orthographicFront"/>
            <a:lightRig rig="threePt" dir="t"/>
          </a:scene3d>
          <a:sp3d>
            <a:bevelT/>
          </a:sp3d>
        </p:spPr>
        <p:txBody>
          <a:bodyPr wrap="square" rtlCol="0">
            <a:spAutoFit/>
          </a:bodyPr>
          <a:lstStyle/>
          <a:p>
            <a:pPr algn="ctr" defTabSz="549755"/>
            <a:r>
              <a:rPr lang="en-US" sz="938" b="1" dirty="0">
                <a:solidFill>
                  <a:prstClr val="black"/>
                </a:solidFill>
                <a:latin typeface="Eras Bold ITC" panose="020B0907030504020204" pitchFamily="34" charset="0"/>
              </a:rPr>
              <a:t>UTN</a:t>
            </a:r>
          </a:p>
        </p:txBody>
      </p:sp>
      <p:pic>
        <p:nvPicPr>
          <p:cNvPr id="127" name="Picture 126">
            <a:extLst>
              <a:ext uri="{FF2B5EF4-FFF2-40B4-BE49-F238E27FC236}">
                <a16:creationId xmlns:a16="http://schemas.microsoft.com/office/drawing/2014/main" id="{F7D1B050-9F39-41AC-AEC1-D6FABD42DC5E}"/>
              </a:ext>
            </a:extLst>
          </p:cNvPr>
          <p:cNvPicPr>
            <a:picLocks noChangeAspect="1"/>
          </p:cNvPicPr>
          <p:nvPr/>
        </p:nvPicPr>
        <p:blipFill>
          <a:blip r:embed="rId24"/>
          <a:stretch>
            <a:fillRect/>
          </a:stretch>
        </p:blipFill>
        <p:spPr>
          <a:xfrm>
            <a:off x="10227344" y="5760744"/>
            <a:ext cx="626297" cy="298562"/>
          </a:xfrm>
          <a:prstGeom prst="rect">
            <a:avLst/>
          </a:prstGeom>
        </p:spPr>
      </p:pic>
      <p:pic>
        <p:nvPicPr>
          <p:cNvPr id="135" name="Picture 134">
            <a:extLst>
              <a:ext uri="{FF2B5EF4-FFF2-40B4-BE49-F238E27FC236}">
                <a16:creationId xmlns:a16="http://schemas.microsoft.com/office/drawing/2014/main" id="{DE2595CA-DF48-4FC4-A6E1-76B3EFBC9AC1}"/>
              </a:ext>
            </a:extLst>
          </p:cNvPr>
          <p:cNvPicPr>
            <a:picLocks noChangeAspect="1"/>
          </p:cNvPicPr>
          <p:nvPr/>
        </p:nvPicPr>
        <p:blipFill>
          <a:blip r:embed="rId25"/>
          <a:stretch>
            <a:fillRect/>
          </a:stretch>
        </p:blipFill>
        <p:spPr>
          <a:xfrm>
            <a:off x="1822487" y="5278180"/>
            <a:ext cx="392633" cy="520681"/>
          </a:xfrm>
          <a:prstGeom prst="rect">
            <a:avLst/>
          </a:prstGeom>
        </p:spPr>
      </p:pic>
      <p:pic>
        <p:nvPicPr>
          <p:cNvPr id="136" name="Picture 135">
            <a:extLst>
              <a:ext uri="{FF2B5EF4-FFF2-40B4-BE49-F238E27FC236}">
                <a16:creationId xmlns:a16="http://schemas.microsoft.com/office/drawing/2014/main" id="{B326EB05-9F63-4B07-88A0-030404AED979}"/>
              </a:ext>
            </a:extLst>
          </p:cNvPr>
          <p:cNvPicPr>
            <a:picLocks noChangeAspect="1"/>
          </p:cNvPicPr>
          <p:nvPr/>
        </p:nvPicPr>
        <p:blipFill>
          <a:blip r:embed="rId26"/>
          <a:stretch>
            <a:fillRect/>
          </a:stretch>
        </p:blipFill>
        <p:spPr>
          <a:xfrm>
            <a:off x="2624280" y="5760743"/>
            <a:ext cx="715043" cy="526266"/>
          </a:xfrm>
          <a:prstGeom prst="rect">
            <a:avLst/>
          </a:prstGeom>
        </p:spPr>
      </p:pic>
      <p:pic>
        <p:nvPicPr>
          <p:cNvPr id="137" name="Picture 136">
            <a:extLst>
              <a:ext uri="{FF2B5EF4-FFF2-40B4-BE49-F238E27FC236}">
                <a16:creationId xmlns:a16="http://schemas.microsoft.com/office/drawing/2014/main" id="{24707733-4E3E-40BF-AB79-AED8A18526A4}"/>
              </a:ext>
            </a:extLst>
          </p:cNvPr>
          <p:cNvPicPr>
            <a:picLocks noChangeAspect="1"/>
          </p:cNvPicPr>
          <p:nvPr/>
        </p:nvPicPr>
        <p:blipFill>
          <a:blip r:embed="rId25"/>
          <a:stretch>
            <a:fillRect/>
          </a:stretch>
        </p:blipFill>
        <p:spPr>
          <a:xfrm>
            <a:off x="5437230" y="3626433"/>
            <a:ext cx="380095" cy="392558"/>
          </a:xfrm>
          <a:prstGeom prst="rect">
            <a:avLst/>
          </a:prstGeom>
        </p:spPr>
      </p:pic>
      <p:pic>
        <p:nvPicPr>
          <p:cNvPr id="138" name="Picture 137">
            <a:extLst>
              <a:ext uri="{FF2B5EF4-FFF2-40B4-BE49-F238E27FC236}">
                <a16:creationId xmlns:a16="http://schemas.microsoft.com/office/drawing/2014/main" id="{2BE6238A-C7B9-410D-AF3E-242C6CEA99B7}"/>
              </a:ext>
            </a:extLst>
          </p:cNvPr>
          <p:cNvPicPr>
            <a:picLocks noChangeAspect="1"/>
          </p:cNvPicPr>
          <p:nvPr/>
        </p:nvPicPr>
        <p:blipFill>
          <a:blip r:embed="rId27"/>
          <a:stretch>
            <a:fillRect/>
          </a:stretch>
        </p:blipFill>
        <p:spPr>
          <a:xfrm>
            <a:off x="7487124" y="3636693"/>
            <a:ext cx="264985" cy="285897"/>
          </a:xfrm>
          <a:prstGeom prst="rect">
            <a:avLst/>
          </a:prstGeom>
        </p:spPr>
      </p:pic>
      <p:sp>
        <p:nvSpPr>
          <p:cNvPr id="158" name="Rectangle 157">
            <a:extLst>
              <a:ext uri="{FF2B5EF4-FFF2-40B4-BE49-F238E27FC236}">
                <a16:creationId xmlns:a16="http://schemas.microsoft.com/office/drawing/2014/main" id="{2E97C2C9-3D47-44A6-876D-46627E90B037}"/>
              </a:ext>
            </a:extLst>
          </p:cNvPr>
          <p:cNvSpPr/>
          <p:nvPr/>
        </p:nvSpPr>
        <p:spPr>
          <a:xfrm>
            <a:off x="793212" y="1129522"/>
            <a:ext cx="837722" cy="401764"/>
          </a:xfrm>
          <a:prstGeom prst="rect">
            <a:avLst/>
          </a:prstGeom>
          <a:noFill/>
        </p:spPr>
        <p:txBody>
          <a:bodyPr wrap="square" lIns="54978" tIns="27489" rIns="54978" bIns="27489">
            <a:spAutoFit/>
          </a:bodyPr>
          <a:lstStyle/>
          <a:p>
            <a:pPr algn="ctr" defTabSz="549755"/>
            <a:r>
              <a:rPr lang="en-US" sz="2250" b="1"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latin typeface="Eras Bold ITC" panose="020B0907030504020204" pitchFamily="34" charset="0"/>
              </a:rPr>
              <a:t>CATI</a:t>
            </a:r>
          </a:p>
        </p:txBody>
      </p:sp>
      <p:pic>
        <p:nvPicPr>
          <p:cNvPr id="160" name="Picture 159">
            <a:extLst>
              <a:ext uri="{FF2B5EF4-FFF2-40B4-BE49-F238E27FC236}">
                <a16:creationId xmlns:a16="http://schemas.microsoft.com/office/drawing/2014/main" id="{94B04734-EA20-41CD-A02C-29CDCDDBA13E}"/>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rot="16200000">
            <a:off x="6114014" y="908916"/>
            <a:ext cx="136533" cy="463900"/>
          </a:xfrm>
          <a:prstGeom prst="rect">
            <a:avLst/>
          </a:prstGeom>
        </p:spPr>
      </p:pic>
      <p:pic>
        <p:nvPicPr>
          <p:cNvPr id="163" name="Picture 162">
            <a:extLst>
              <a:ext uri="{FF2B5EF4-FFF2-40B4-BE49-F238E27FC236}">
                <a16:creationId xmlns:a16="http://schemas.microsoft.com/office/drawing/2014/main" id="{5E728699-DD5A-4BB7-98F8-9A63101577D2}"/>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rot="16200000">
            <a:off x="7809790" y="5097878"/>
            <a:ext cx="455802" cy="869929"/>
          </a:xfrm>
          <a:prstGeom prst="rect">
            <a:avLst/>
          </a:prstGeom>
        </p:spPr>
      </p:pic>
      <p:pic>
        <p:nvPicPr>
          <p:cNvPr id="165" name="Picture 164">
            <a:extLst>
              <a:ext uri="{FF2B5EF4-FFF2-40B4-BE49-F238E27FC236}">
                <a16:creationId xmlns:a16="http://schemas.microsoft.com/office/drawing/2014/main" id="{147479D9-F3E1-4589-ACDF-05789C726108}"/>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rot="5400000">
            <a:off x="5135884" y="5076055"/>
            <a:ext cx="455802" cy="869929"/>
          </a:xfrm>
          <a:prstGeom prst="rect">
            <a:avLst/>
          </a:prstGeom>
        </p:spPr>
      </p:pic>
      <p:cxnSp>
        <p:nvCxnSpPr>
          <p:cNvPr id="168" name="Connector: Elbow 167">
            <a:extLst>
              <a:ext uri="{FF2B5EF4-FFF2-40B4-BE49-F238E27FC236}">
                <a16:creationId xmlns:a16="http://schemas.microsoft.com/office/drawing/2014/main" id="{159A9E02-38CF-4AE7-9724-66F0A07DF49C}"/>
              </a:ext>
            </a:extLst>
          </p:cNvPr>
          <p:cNvCxnSpPr/>
          <p:nvPr/>
        </p:nvCxnSpPr>
        <p:spPr>
          <a:xfrm flipV="1">
            <a:off x="2802139" y="1141535"/>
            <a:ext cx="3838995" cy="310670"/>
          </a:xfrm>
          <a:prstGeom prst="bentConnector3">
            <a:avLst/>
          </a:prstGeom>
          <a:ln w="19050">
            <a:solidFill>
              <a:srgbClr val="FF000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0" name="Picture 169">
            <a:extLst>
              <a:ext uri="{FF2B5EF4-FFF2-40B4-BE49-F238E27FC236}">
                <a16:creationId xmlns:a16="http://schemas.microsoft.com/office/drawing/2014/main" id="{4014F608-50B0-4B78-A2F0-F5BB023E1D78}"/>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rot="5400000">
            <a:off x="3918648" y="2174747"/>
            <a:ext cx="136533" cy="463900"/>
          </a:xfrm>
          <a:prstGeom prst="rect">
            <a:avLst/>
          </a:prstGeom>
        </p:spPr>
      </p:pic>
      <p:pic>
        <p:nvPicPr>
          <p:cNvPr id="173" name="Picture 172">
            <a:extLst>
              <a:ext uri="{FF2B5EF4-FFF2-40B4-BE49-F238E27FC236}">
                <a16:creationId xmlns:a16="http://schemas.microsoft.com/office/drawing/2014/main" id="{55FFBD2A-5E18-4A09-B599-827BAB593B9F}"/>
              </a:ext>
            </a:extLst>
          </p:cNvPr>
          <p:cNvPicPr>
            <a:picLocks noChangeAspect="1"/>
          </p:cNvPicPr>
          <p:nvPr/>
        </p:nvPicPr>
        <p:blipFill>
          <a:blip r:embed="rId29"/>
          <a:stretch>
            <a:fillRect/>
          </a:stretch>
        </p:blipFill>
        <p:spPr>
          <a:xfrm>
            <a:off x="2620745" y="3681821"/>
            <a:ext cx="343420" cy="193505"/>
          </a:xfrm>
          <a:prstGeom prst="rect">
            <a:avLst/>
          </a:prstGeom>
        </p:spPr>
      </p:pic>
      <p:pic>
        <p:nvPicPr>
          <p:cNvPr id="181" name="Picture 180">
            <a:extLst>
              <a:ext uri="{FF2B5EF4-FFF2-40B4-BE49-F238E27FC236}">
                <a16:creationId xmlns:a16="http://schemas.microsoft.com/office/drawing/2014/main" id="{F7A6911F-DC09-485F-BB1C-2FAF7325730A}"/>
              </a:ext>
            </a:extLst>
          </p:cNvPr>
          <p:cNvPicPr>
            <a:picLocks noChangeAspect="1"/>
          </p:cNvPicPr>
          <p:nvPr/>
        </p:nvPicPr>
        <p:blipFill>
          <a:blip r:embed="rId27"/>
          <a:stretch>
            <a:fillRect/>
          </a:stretch>
        </p:blipFill>
        <p:spPr>
          <a:xfrm>
            <a:off x="5025510" y="2060326"/>
            <a:ext cx="264985" cy="285897"/>
          </a:xfrm>
          <a:prstGeom prst="rect">
            <a:avLst/>
          </a:prstGeom>
        </p:spPr>
      </p:pic>
      <p:pic>
        <p:nvPicPr>
          <p:cNvPr id="3" name="Picture 2">
            <a:extLst>
              <a:ext uri="{FF2B5EF4-FFF2-40B4-BE49-F238E27FC236}">
                <a16:creationId xmlns:a16="http://schemas.microsoft.com/office/drawing/2014/main" id="{BDBD226E-C8E3-48FE-8E94-C73B849B6120}"/>
              </a:ext>
            </a:extLst>
          </p:cNvPr>
          <p:cNvPicPr>
            <a:picLocks noChangeAspect="1"/>
          </p:cNvPicPr>
          <p:nvPr/>
        </p:nvPicPr>
        <p:blipFill>
          <a:blip r:embed="rId30"/>
          <a:stretch>
            <a:fillRect/>
          </a:stretch>
        </p:blipFill>
        <p:spPr>
          <a:xfrm>
            <a:off x="6087528" y="3715830"/>
            <a:ext cx="337900" cy="185727"/>
          </a:xfrm>
          <a:prstGeom prst="rect">
            <a:avLst/>
          </a:prstGeom>
        </p:spPr>
      </p:pic>
      <p:pic>
        <p:nvPicPr>
          <p:cNvPr id="6" name="Picture 5">
            <a:extLst>
              <a:ext uri="{FF2B5EF4-FFF2-40B4-BE49-F238E27FC236}">
                <a16:creationId xmlns:a16="http://schemas.microsoft.com/office/drawing/2014/main" id="{DA5D7C7C-189B-4120-83B7-18DA673650E1}"/>
              </a:ext>
            </a:extLst>
          </p:cNvPr>
          <p:cNvPicPr>
            <a:picLocks noChangeAspect="1"/>
          </p:cNvPicPr>
          <p:nvPr/>
        </p:nvPicPr>
        <p:blipFill>
          <a:blip r:embed="rId31"/>
          <a:stretch>
            <a:fillRect/>
          </a:stretch>
        </p:blipFill>
        <p:spPr>
          <a:xfrm>
            <a:off x="1816987" y="3448609"/>
            <a:ext cx="625845" cy="263484"/>
          </a:xfrm>
          <a:prstGeom prst="rect">
            <a:avLst/>
          </a:prstGeom>
        </p:spPr>
      </p:pic>
      <p:pic>
        <p:nvPicPr>
          <p:cNvPr id="8" name="Picture 7">
            <a:extLst>
              <a:ext uri="{FF2B5EF4-FFF2-40B4-BE49-F238E27FC236}">
                <a16:creationId xmlns:a16="http://schemas.microsoft.com/office/drawing/2014/main" id="{3026CD8F-6D56-4E2D-A14E-60A479C8CEA5}"/>
              </a:ext>
            </a:extLst>
          </p:cNvPr>
          <p:cNvPicPr>
            <a:picLocks noChangeAspect="1"/>
          </p:cNvPicPr>
          <p:nvPr/>
        </p:nvPicPr>
        <p:blipFill>
          <a:blip r:embed="rId32"/>
          <a:stretch>
            <a:fillRect/>
          </a:stretch>
        </p:blipFill>
        <p:spPr>
          <a:xfrm>
            <a:off x="2039398" y="2745376"/>
            <a:ext cx="267265" cy="284954"/>
          </a:xfrm>
          <a:prstGeom prst="rect">
            <a:avLst/>
          </a:prstGeom>
        </p:spPr>
      </p:pic>
      <p:pic>
        <p:nvPicPr>
          <p:cNvPr id="9" name="Picture 8">
            <a:extLst>
              <a:ext uri="{FF2B5EF4-FFF2-40B4-BE49-F238E27FC236}">
                <a16:creationId xmlns:a16="http://schemas.microsoft.com/office/drawing/2014/main" id="{D57E5DA6-D4F4-4E65-9D67-9040E86E3CE7}"/>
              </a:ext>
            </a:extLst>
          </p:cNvPr>
          <p:cNvPicPr>
            <a:picLocks noChangeAspect="1"/>
          </p:cNvPicPr>
          <p:nvPr/>
        </p:nvPicPr>
        <p:blipFill>
          <a:blip r:embed="rId32"/>
          <a:stretch>
            <a:fillRect/>
          </a:stretch>
        </p:blipFill>
        <p:spPr>
          <a:xfrm>
            <a:off x="7124988" y="3600187"/>
            <a:ext cx="267265" cy="284954"/>
          </a:xfrm>
          <a:prstGeom prst="rect">
            <a:avLst/>
          </a:prstGeom>
        </p:spPr>
      </p:pic>
      <p:pic>
        <p:nvPicPr>
          <p:cNvPr id="10" name="Picture 9">
            <a:extLst>
              <a:ext uri="{FF2B5EF4-FFF2-40B4-BE49-F238E27FC236}">
                <a16:creationId xmlns:a16="http://schemas.microsoft.com/office/drawing/2014/main" id="{2B30E4DD-7C58-4B76-BDEC-8115BF275AFA}"/>
              </a:ext>
            </a:extLst>
          </p:cNvPr>
          <p:cNvPicPr>
            <a:picLocks noChangeAspect="1"/>
          </p:cNvPicPr>
          <p:nvPr/>
        </p:nvPicPr>
        <p:blipFill>
          <a:blip r:embed="rId33"/>
          <a:stretch>
            <a:fillRect/>
          </a:stretch>
        </p:blipFill>
        <p:spPr>
          <a:xfrm>
            <a:off x="2914531" y="2658421"/>
            <a:ext cx="978707" cy="542789"/>
          </a:xfrm>
          <a:prstGeom prst="rect">
            <a:avLst/>
          </a:prstGeom>
        </p:spPr>
      </p:pic>
      <p:pic>
        <p:nvPicPr>
          <p:cNvPr id="13" name="Picture 12">
            <a:extLst>
              <a:ext uri="{FF2B5EF4-FFF2-40B4-BE49-F238E27FC236}">
                <a16:creationId xmlns:a16="http://schemas.microsoft.com/office/drawing/2014/main" id="{7C8F639A-2C23-4A36-B838-CE49FC1CA841}"/>
              </a:ext>
            </a:extLst>
          </p:cNvPr>
          <p:cNvPicPr>
            <a:picLocks noChangeAspect="1"/>
          </p:cNvPicPr>
          <p:nvPr/>
        </p:nvPicPr>
        <p:blipFill>
          <a:blip r:embed="rId34"/>
          <a:stretch>
            <a:fillRect/>
          </a:stretch>
        </p:blipFill>
        <p:spPr>
          <a:xfrm>
            <a:off x="1638890" y="2751445"/>
            <a:ext cx="342991" cy="193362"/>
          </a:xfrm>
          <a:prstGeom prst="rect">
            <a:avLst/>
          </a:prstGeom>
        </p:spPr>
      </p:pic>
      <p:pic>
        <p:nvPicPr>
          <p:cNvPr id="14" name="Picture 13">
            <a:extLst>
              <a:ext uri="{FF2B5EF4-FFF2-40B4-BE49-F238E27FC236}">
                <a16:creationId xmlns:a16="http://schemas.microsoft.com/office/drawing/2014/main" id="{ACE3E598-3896-4EAF-A6AA-763372D292A4}"/>
              </a:ext>
            </a:extLst>
          </p:cNvPr>
          <p:cNvPicPr>
            <a:picLocks noChangeAspect="1"/>
          </p:cNvPicPr>
          <p:nvPr/>
        </p:nvPicPr>
        <p:blipFill>
          <a:blip r:embed="rId32"/>
          <a:stretch>
            <a:fillRect/>
          </a:stretch>
        </p:blipFill>
        <p:spPr>
          <a:xfrm>
            <a:off x="2413872" y="2742693"/>
            <a:ext cx="267265" cy="284954"/>
          </a:xfrm>
          <a:prstGeom prst="rect">
            <a:avLst/>
          </a:prstGeom>
        </p:spPr>
      </p:pic>
      <p:pic>
        <p:nvPicPr>
          <p:cNvPr id="184" name="Picture 183">
            <a:extLst>
              <a:ext uri="{FF2B5EF4-FFF2-40B4-BE49-F238E27FC236}">
                <a16:creationId xmlns:a16="http://schemas.microsoft.com/office/drawing/2014/main" id="{F06BE3F0-C876-4A38-AB6A-CE7D2BA9025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671962" y="984240"/>
            <a:ext cx="1324513" cy="1037051"/>
          </a:xfrm>
          <a:prstGeom prst="rect">
            <a:avLst/>
          </a:prstGeom>
        </p:spPr>
      </p:pic>
      <p:sp>
        <p:nvSpPr>
          <p:cNvPr id="186" name="TextBox 185">
            <a:extLst>
              <a:ext uri="{FF2B5EF4-FFF2-40B4-BE49-F238E27FC236}">
                <a16:creationId xmlns:a16="http://schemas.microsoft.com/office/drawing/2014/main" id="{515CA41C-A62F-4276-9D47-A9EDFDFB7E40}"/>
              </a:ext>
            </a:extLst>
          </p:cNvPr>
          <p:cNvSpPr txBox="1"/>
          <p:nvPr/>
        </p:nvSpPr>
        <p:spPr>
          <a:xfrm>
            <a:off x="7647257" y="2623290"/>
            <a:ext cx="2046907" cy="525337"/>
          </a:xfrm>
          <a:prstGeom prst="rect">
            <a:avLst/>
          </a:prstGeom>
          <a:noFill/>
        </p:spPr>
        <p:txBody>
          <a:bodyPr wrap="square" rtlCol="0">
            <a:spAutoFit/>
          </a:bodyPr>
          <a:lstStyle/>
          <a:p>
            <a:pPr algn="ctr" defTabSz="549755"/>
            <a:r>
              <a:rPr lang="en-US" sz="938" dirty="0">
                <a:solidFill>
                  <a:srgbClr val="00B050"/>
                </a:solidFill>
                <a:latin typeface="Eras Bold ITC" panose="020B0907030504020204" pitchFamily="34" charset="0"/>
              </a:rPr>
              <a:t>Stats start appearing on Internal (Local) Dashboard after synchronize from field</a:t>
            </a:r>
          </a:p>
        </p:txBody>
      </p:sp>
      <p:pic>
        <p:nvPicPr>
          <p:cNvPr id="188" name="Picture 187">
            <a:extLst>
              <a:ext uri="{FF2B5EF4-FFF2-40B4-BE49-F238E27FC236}">
                <a16:creationId xmlns:a16="http://schemas.microsoft.com/office/drawing/2014/main" id="{0BC6A83B-0B2E-47B4-8E7B-E925F635ECAE}"/>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034737" y="3982307"/>
            <a:ext cx="428877" cy="206751"/>
          </a:xfrm>
          <a:prstGeom prst="rect">
            <a:avLst/>
          </a:prstGeom>
        </p:spPr>
      </p:pic>
      <p:pic>
        <p:nvPicPr>
          <p:cNvPr id="190" name="Picture 189">
            <a:extLst>
              <a:ext uri="{FF2B5EF4-FFF2-40B4-BE49-F238E27FC236}">
                <a16:creationId xmlns:a16="http://schemas.microsoft.com/office/drawing/2014/main" id="{F6D5D266-FB26-4F04-BFC2-4BD99C0F1C25}"/>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886026" y="1864656"/>
            <a:ext cx="428877" cy="206751"/>
          </a:xfrm>
          <a:prstGeom prst="rect">
            <a:avLst/>
          </a:prstGeom>
        </p:spPr>
      </p:pic>
      <p:pic>
        <p:nvPicPr>
          <p:cNvPr id="191" name="Picture 190">
            <a:extLst>
              <a:ext uri="{FF2B5EF4-FFF2-40B4-BE49-F238E27FC236}">
                <a16:creationId xmlns:a16="http://schemas.microsoft.com/office/drawing/2014/main" id="{682BC3BA-4E17-48A7-B6D0-01BF1E04A481}"/>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0680752" y="5461298"/>
            <a:ext cx="428877" cy="206751"/>
          </a:xfrm>
          <a:prstGeom prst="rect">
            <a:avLst/>
          </a:prstGeom>
        </p:spPr>
      </p:pic>
      <p:pic>
        <p:nvPicPr>
          <p:cNvPr id="192" name="Picture 191">
            <a:extLst>
              <a:ext uri="{FF2B5EF4-FFF2-40B4-BE49-F238E27FC236}">
                <a16:creationId xmlns:a16="http://schemas.microsoft.com/office/drawing/2014/main" id="{9FC18BF8-116D-49AD-AA34-6C4591F4639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093285" y="2276675"/>
            <a:ext cx="428877" cy="206751"/>
          </a:xfrm>
          <a:prstGeom prst="rect">
            <a:avLst/>
          </a:prstGeom>
        </p:spPr>
      </p:pic>
      <p:pic>
        <p:nvPicPr>
          <p:cNvPr id="193" name="Picture 192">
            <a:extLst>
              <a:ext uri="{FF2B5EF4-FFF2-40B4-BE49-F238E27FC236}">
                <a16:creationId xmlns:a16="http://schemas.microsoft.com/office/drawing/2014/main" id="{1217AE74-FA34-4D89-B050-074CA3CAFBE7}"/>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630412" y="2277161"/>
            <a:ext cx="428877" cy="206751"/>
          </a:xfrm>
          <a:prstGeom prst="rect">
            <a:avLst/>
          </a:prstGeom>
        </p:spPr>
      </p:pic>
      <p:sp>
        <p:nvSpPr>
          <p:cNvPr id="195" name="Callout: Line with Border and Accent Bar 194">
            <a:extLst>
              <a:ext uri="{FF2B5EF4-FFF2-40B4-BE49-F238E27FC236}">
                <a16:creationId xmlns:a16="http://schemas.microsoft.com/office/drawing/2014/main" id="{E11FF698-6F6A-4115-8746-4E2BA5BAA6A7}"/>
              </a:ext>
            </a:extLst>
          </p:cNvPr>
          <p:cNvSpPr/>
          <p:nvPr/>
        </p:nvSpPr>
        <p:spPr>
          <a:xfrm>
            <a:off x="2508589" y="1705420"/>
            <a:ext cx="1005143" cy="200756"/>
          </a:xfrm>
          <a:prstGeom prst="accentBorderCallout1">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defTabSz="549755"/>
            <a:r>
              <a:rPr lang="en-US" sz="1203" dirty="0">
                <a:solidFill>
                  <a:prstClr val="white"/>
                </a:solidFill>
                <a:latin typeface="Eras Bold ITC" panose="020B0907030504020204" pitchFamily="34" charset="0"/>
              </a:rPr>
              <a:t>Call end</a:t>
            </a:r>
          </a:p>
        </p:txBody>
      </p:sp>
      <p:sp>
        <p:nvSpPr>
          <p:cNvPr id="196" name="TextBox 195">
            <a:extLst>
              <a:ext uri="{FF2B5EF4-FFF2-40B4-BE49-F238E27FC236}">
                <a16:creationId xmlns:a16="http://schemas.microsoft.com/office/drawing/2014/main" id="{42DEB5F1-8748-412C-BB8B-156F82B0E915}"/>
              </a:ext>
            </a:extLst>
          </p:cNvPr>
          <p:cNvSpPr txBox="1"/>
          <p:nvPr/>
        </p:nvSpPr>
        <p:spPr>
          <a:xfrm>
            <a:off x="6894132" y="2224365"/>
            <a:ext cx="1064715" cy="258853"/>
          </a:xfrm>
          <a:prstGeom prst="rect">
            <a:avLst/>
          </a:prstGeom>
          <a:noFill/>
        </p:spPr>
        <p:txBody>
          <a:bodyPr wrap="none" rtlCol="0">
            <a:spAutoFit/>
          </a:bodyPr>
          <a:lstStyle/>
          <a:p>
            <a:pPr defTabSz="549755"/>
            <a:r>
              <a:rPr lang="en-US" sz="1082" b="1" dirty="0">
                <a:solidFill>
                  <a:prstClr val="black"/>
                </a:solidFill>
                <a:latin typeface="Eras Bold ITC" panose="020B0907030504020204" pitchFamily="34" charset="0"/>
              </a:rPr>
              <a:t>Backup Sync</a:t>
            </a:r>
          </a:p>
        </p:txBody>
      </p:sp>
      <p:sp>
        <p:nvSpPr>
          <p:cNvPr id="22" name="TextBox 21">
            <a:extLst>
              <a:ext uri="{FF2B5EF4-FFF2-40B4-BE49-F238E27FC236}">
                <a16:creationId xmlns:a16="http://schemas.microsoft.com/office/drawing/2014/main" id="{C9C27462-2887-484A-8999-6191516A71BB}"/>
              </a:ext>
            </a:extLst>
          </p:cNvPr>
          <p:cNvSpPr txBox="1"/>
          <p:nvPr/>
        </p:nvSpPr>
        <p:spPr>
          <a:xfrm>
            <a:off x="6344267" y="3379528"/>
            <a:ext cx="1023037" cy="243785"/>
          </a:xfrm>
          <a:prstGeom prst="rect">
            <a:avLst/>
          </a:prstGeom>
          <a:noFill/>
        </p:spPr>
        <p:txBody>
          <a:bodyPr wrap="none" rtlCol="0">
            <a:spAutoFit/>
          </a:bodyPr>
          <a:lstStyle/>
          <a:p>
            <a:r>
              <a:rPr lang="en-US" sz="984" dirty="0">
                <a:latin typeface="Eras Bold ITC" panose="020B0907030504020204" pitchFamily="34" charset="0"/>
              </a:rPr>
              <a:t>Web Hosting</a:t>
            </a:r>
          </a:p>
        </p:txBody>
      </p:sp>
      <p:sp>
        <p:nvSpPr>
          <p:cNvPr id="151" name="TextBox 150">
            <a:extLst>
              <a:ext uri="{FF2B5EF4-FFF2-40B4-BE49-F238E27FC236}">
                <a16:creationId xmlns:a16="http://schemas.microsoft.com/office/drawing/2014/main" id="{09800278-F732-4504-A7B4-65C824E030B1}"/>
              </a:ext>
            </a:extLst>
          </p:cNvPr>
          <p:cNvSpPr txBox="1"/>
          <p:nvPr/>
        </p:nvSpPr>
        <p:spPr>
          <a:xfrm>
            <a:off x="6415406" y="3706260"/>
            <a:ext cx="859531" cy="243785"/>
          </a:xfrm>
          <a:prstGeom prst="rect">
            <a:avLst/>
          </a:prstGeom>
          <a:noFill/>
        </p:spPr>
        <p:txBody>
          <a:bodyPr wrap="none" rtlCol="0">
            <a:spAutoFit/>
          </a:bodyPr>
          <a:lstStyle/>
          <a:p>
            <a:r>
              <a:rPr lang="en-US" sz="984" dirty="0">
                <a:latin typeface="Eras Bold ITC" panose="020B0907030504020204" pitchFamily="34" charset="0"/>
              </a:rPr>
              <a:t>Data Store</a:t>
            </a:r>
          </a:p>
        </p:txBody>
      </p:sp>
      <p:sp>
        <p:nvSpPr>
          <p:cNvPr id="156" name="TextBox 155">
            <a:extLst>
              <a:ext uri="{FF2B5EF4-FFF2-40B4-BE49-F238E27FC236}">
                <a16:creationId xmlns:a16="http://schemas.microsoft.com/office/drawing/2014/main" id="{ACA310A2-51DF-458D-A476-F59215E4F761}"/>
              </a:ext>
            </a:extLst>
          </p:cNvPr>
          <p:cNvSpPr txBox="1"/>
          <p:nvPr/>
        </p:nvSpPr>
        <p:spPr>
          <a:xfrm>
            <a:off x="6329628" y="3983840"/>
            <a:ext cx="979755" cy="222240"/>
          </a:xfrm>
          <a:prstGeom prst="rect">
            <a:avLst/>
          </a:prstGeom>
          <a:noFill/>
        </p:spPr>
        <p:txBody>
          <a:bodyPr wrap="none" rtlCol="0">
            <a:spAutoFit/>
          </a:bodyPr>
          <a:lstStyle/>
          <a:p>
            <a:r>
              <a:rPr lang="en-US" sz="844" dirty="0">
                <a:solidFill>
                  <a:schemeClr val="bg1"/>
                </a:solidFill>
                <a:latin typeface="Eras Bold ITC" panose="020B0907030504020204" pitchFamily="34" charset="0"/>
              </a:rPr>
              <a:t>Call Generator</a:t>
            </a:r>
          </a:p>
        </p:txBody>
      </p:sp>
      <p:sp>
        <p:nvSpPr>
          <p:cNvPr id="175" name="TextBox 174">
            <a:extLst>
              <a:ext uri="{FF2B5EF4-FFF2-40B4-BE49-F238E27FC236}">
                <a16:creationId xmlns:a16="http://schemas.microsoft.com/office/drawing/2014/main" id="{4EF06232-CC46-4450-85FF-65FFE2C72029}"/>
              </a:ext>
            </a:extLst>
          </p:cNvPr>
          <p:cNvSpPr txBox="1"/>
          <p:nvPr/>
        </p:nvSpPr>
        <p:spPr>
          <a:xfrm>
            <a:off x="6318219" y="4241677"/>
            <a:ext cx="893194" cy="323165"/>
          </a:xfrm>
          <a:prstGeom prst="rect">
            <a:avLst/>
          </a:prstGeom>
          <a:noFill/>
        </p:spPr>
        <p:txBody>
          <a:bodyPr wrap="none" rtlCol="0">
            <a:spAutoFit/>
          </a:bodyPr>
          <a:lstStyle/>
          <a:p>
            <a:pPr algn="ctr"/>
            <a:r>
              <a:rPr lang="en-US" sz="750" dirty="0">
                <a:solidFill>
                  <a:schemeClr val="bg1"/>
                </a:solidFill>
                <a:latin typeface="Eras Bold ITC" panose="020B0907030504020204" pitchFamily="34" charset="0"/>
              </a:rPr>
              <a:t>Unique Token </a:t>
            </a:r>
          </a:p>
          <a:p>
            <a:pPr algn="ctr"/>
            <a:r>
              <a:rPr lang="en-US" sz="750" dirty="0">
                <a:solidFill>
                  <a:schemeClr val="bg1"/>
                </a:solidFill>
                <a:latin typeface="Eras Bold ITC" panose="020B0907030504020204" pitchFamily="34" charset="0"/>
              </a:rPr>
              <a:t>Number</a:t>
            </a:r>
          </a:p>
        </p:txBody>
      </p:sp>
      <p:cxnSp>
        <p:nvCxnSpPr>
          <p:cNvPr id="26" name="Connector: Elbow 25">
            <a:extLst>
              <a:ext uri="{FF2B5EF4-FFF2-40B4-BE49-F238E27FC236}">
                <a16:creationId xmlns:a16="http://schemas.microsoft.com/office/drawing/2014/main" id="{D08E673E-A90F-4E8E-ACD1-6099A66419A6}"/>
              </a:ext>
            </a:extLst>
          </p:cNvPr>
          <p:cNvCxnSpPr/>
          <p:nvPr/>
        </p:nvCxnSpPr>
        <p:spPr>
          <a:xfrm rot="10800000">
            <a:off x="7222976" y="3240342"/>
            <a:ext cx="1490244" cy="498315"/>
          </a:xfrm>
          <a:prstGeom prst="bentConnector3">
            <a:avLst/>
          </a:prstGeom>
          <a:ln w="19050" cap="flat" cmpd="sng" algn="ctr">
            <a:solidFill>
              <a:schemeClr val="accent1"/>
            </a:solidFill>
            <a:prstDash val="dash"/>
            <a:round/>
            <a:headEnd type="triangle" w="med" len="med"/>
            <a:tailEnd type="triangle" w="med" len="med"/>
          </a:ln>
        </p:spPr>
        <p:style>
          <a:lnRef idx="0">
            <a:scrgbClr r="0" g="0" b="0"/>
          </a:lnRef>
          <a:fillRef idx="0">
            <a:scrgbClr r="0" g="0" b="0"/>
          </a:fillRef>
          <a:effectRef idx="0">
            <a:scrgbClr r="0" g="0" b="0"/>
          </a:effectRef>
          <a:fontRef idx="minor">
            <a:schemeClr val="tx1"/>
          </a:fontRef>
        </p:style>
      </p:cxnSp>
      <p:pic>
        <p:nvPicPr>
          <p:cNvPr id="31" name="Picture 30">
            <a:extLst>
              <a:ext uri="{FF2B5EF4-FFF2-40B4-BE49-F238E27FC236}">
                <a16:creationId xmlns:a16="http://schemas.microsoft.com/office/drawing/2014/main" id="{2F219C69-AA0E-4AA2-8BE6-47E23FBEEAC0}"/>
              </a:ext>
            </a:extLst>
          </p:cNvPr>
          <p:cNvPicPr>
            <a:picLocks noChangeAspect="1"/>
          </p:cNvPicPr>
          <p:nvPr/>
        </p:nvPicPr>
        <p:blipFill>
          <a:blip r:embed="rId37"/>
          <a:stretch>
            <a:fillRect/>
          </a:stretch>
        </p:blipFill>
        <p:spPr>
          <a:xfrm>
            <a:off x="933686" y="5519999"/>
            <a:ext cx="1243088" cy="833709"/>
          </a:xfrm>
          <a:prstGeom prst="rect">
            <a:avLst/>
          </a:prstGeom>
        </p:spPr>
      </p:pic>
      <p:pic>
        <p:nvPicPr>
          <p:cNvPr id="159" name="Picture 158">
            <a:extLst>
              <a:ext uri="{FF2B5EF4-FFF2-40B4-BE49-F238E27FC236}">
                <a16:creationId xmlns:a16="http://schemas.microsoft.com/office/drawing/2014/main" id="{CDEB00E3-2450-48C6-B5CD-185DCF07F17B}"/>
              </a:ext>
            </a:extLst>
          </p:cNvPr>
          <p:cNvPicPr>
            <a:picLocks noChangeAspect="1"/>
          </p:cNvPicPr>
          <p:nvPr/>
        </p:nvPicPr>
        <p:blipFill>
          <a:blip r:embed="rId25"/>
          <a:stretch>
            <a:fillRect/>
          </a:stretch>
        </p:blipFill>
        <p:spPr>
          <a:xfrm>
            <a:off x="2150306" y="5164817"/>
            <a:ext cx="973050" cy="1218252"/>
          </a:xfrm>
          <a:prstGeom prst="rect">
            <a:avLst/>
          </a:prstGeom>
        </p:spPr>
      </p:pic>
      <p:sp>
        <p:nvSpPr>
          <p:cNvPr id="11" name="Rectangle 10">
            <a:extLst>
              <a:ext uri="{FF2B5EF4-FFF2-40B4-BE49-F238E27FC236}">
                <a16:creationId xmlns:a16="http://schemas.microsoft.com/office/drawing/2014/main" id="{462C2D37-5073-4ABF-986B-6A201DAD33EB}"/>
              </a:ext>
            </a:extLst>
          </p:cNvPr>
          <p:cNvSpPr/>
          <p:nvPr/>
        </p:nvSpPr>
        <p:spPr>
          <a:xfrm>
            <a:off x="4589923" y="6108419"/>
            <a:ext cx="4280018" cy="548228"/>
          </a:xfrm>
          <a:prstGeom prst="rect">
            <a:avLst/>
          </a:prstGeom>
          <a:noFill/>
        </p:spPr>
        <p:txBody>
          <a:bodyPr wrap="none" lIns="85725" tIns="42863" rIns="85725" bIns="42863">
            <a:spAutoFit/>
          </a:bodyPr>
          <a:lstStyle/>
          <a:p>
            <a:pPr algn="ctr"/>
            <a:r>
              <a:rPr lang="en-US" sz="3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Eras Bold ITC" panose="020B0907030504020204" pitchFamily="34" charset="0"/>
              </a:rPr>
              <a:t>SELF ENUMERATION</a:t>
            </a:r>
            <a:endParaRPr lang="en-US" sz="3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8" name="Picture 17">
            <a:extLst>
              <a:ext uri="{FF2B5EF4-FFF2-40B4-BE49-F238E27FC236}">
                <a16:creationId xmlns:a16="http://schemas.microsoft.com/office/drawing/2014/main" id="{49DB6B92-017C-4F64-8AA6-A62EEF6B6E33}"/>
              </a:ext>
            </a:extLst>
          </p:cNvPr>
          <p:cNvPicPr>
            <a:picLocks noChangeAspect="1"/>
          </p:cNvPicPr>
          <p:nvPr/>
        </p:nvPicPr>
        <p:blipFill>
          <a:blip r:embed="rId38"/>
          <a:stretch>
            <a:fillRect/>
          </a:stretch>
        </p:blipFill>
        <p:spPr>
          <a:xfrm>
            <a:off x="7460835" y="4244497"/>
            <a:ext cx="429257" cy="337061"/>
          </a:xfrm>
          <a:prstGeom prst="rect">
            <a:avLst/>
          </a:prstGeom>
        </p:spPr>
      </p:pic>
      <p:pic>
        <p:nvPicPr>
          <p:cNvPr id="24" name="Picture 23">
            <a:extLst>
              <a:ext uri="{FF2B5EF4-FFF2-40B4-BE49-F238E27FC236}">
                <a16:creationId xmlns:a16="http://schemas.microsoft.com/office/drawing/2014/main" id="{9047AFB7-2F1A-4144-B8CB-CDD0F946F96A}"/>
              </a:ext>
            </a:extLst>
          </p:cNvPr>
          <p:cNvPicPr>
            <a:picLocks noChangeAspect="1"/>
          </p:cNvPicPr>
          <p:nvPr/>
        </p:nvPicPr>
        <p:blipFill>
          <a:blip r:embed="rId38"/>
          <a:stretch>
            <a:fillRect/>
          </a:stretch>
        </p:blipFill>
        <p:spPr>
          <a:xfrm>
            <a:off x="7407698" y="4244249"/>
            <a:ext cx="403495" cy="335583"/>
          </a:xfrm>
          <a:prstGeom prst="rect">
            <a:avLst/>
          </a:prstGeom>
        </p:spPr>
      </p:pic>
      <p:sp>
        <p:nvSpPr>
          <p:cNvPr id="25" name="Rectangle 24">
            <a:extLst>
              <a:ext uri="{FF2B5EF4-FFF2-40B4-BE49-F238E27FC236}">
                <a16:creationId xmlns:a16="http://schemas.microsoft.com/office/drawing/2014/main" id="{D4DB498A-EF22-4714-AC2F-5ACA29A53530}"/>
              </a:ext>
            </a:extLst>
          </p:cNvPr>
          <p:cNvSpPr/>
          <p:nvPr/>
        </p:nvSpPr>
        <p:spPr>
          <a:xfrm>
            <a:off x="4712716" y="5565687"/>
            <a:ext cx="4076309" cy="1009893"/>
          </a:xfrm>
          <a:prstGeom prst="rect">
            <a:avLst/>
          </a:prstGeom>
          <a:noFill/>
        </p:spPr>
        <p:txBody>
          <a:bodyPr wrap="none" lIns="85725" tIns="42863" rIns="85725" bIns="42863">
            <a:spAutoFit/>
          </a:bodyPr>
          <a:lstStyle/>
          <a:p>
            <a:pPr algn="ctr"/>
            <a:r>
              <a:rPr lang="en-US" sz="3375"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SELF ENUMERATION </a:t>
            </a:r>
          </a:p>
          <a:p>
            <a:pPr algn="ctr"/>
            <a:r>
              <a:rPr lang="en-US" sz="2625"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(Verification &amp; Geo Tagging)</a:t>
            </a:r>
          </a:p>
        </p:txBody>
      </p:sp>
      <p:sp>
        <p:nvSpPr>
          <p:cNvPr id="27" name="Rectangle 26">
            <a:extLst>
              <a:ext uri="{FF2B5EF4-FFF2-40B4-BE49-F238E27FC236}">
                <a16:creationId xmlns:a16="http://schemas.microsoft.com/office/drawing/2014/main" id="{7471EE3B-B5E6-44EA-A105-2103D225CFE5}"/>
              </a:ext>
            </a:extLst>
          </p:cNvPr>
          <p:cNvSpPr/>
          <p:nvPr/>
        </p:nvSpPr>
        <p:spPr>
          <a:xfrm>
            <a:off x="4108462" y="5676649"/>
            <a:ext cx="5489131" cy="432812"/>
          </a:xfrm>
          <a:prstGeom prst="rect">
            <a:avLst/>
          </a:prstGeom>
          <a:noFill/>
        </p:spPr>
        <p:txBody>
          <a:bodyPr wrap="none" lIns="85725" tIns="42863" rIns="85725" bIns="42863">
            <a:spAutoFit/>
          </a:bodyPr>
          <a:lstStyle/>
          <a:p>
            <a:pPr algn="ctr"/>
            <a:r>
              <a:rPr lang="en-US" sz="22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Computer-Assisted Personal Interview(CAPI)</a:t>
            </a:r>
          </a:p>
        </p:txBody>
      </p:sp>
      <p:sp>
        <p:nvSpPr>
          <p:cNvPr id="33" name="Rectangle 32">
            <a:extLst>
              <a:ext uri="{FF2B5EF4-FFF2-40B4-BE49-F238E27FC236}">
                <a16:creationId xmlns:a16="http://schemas.microsoft.com/office/drawing/2014/main" id="{FD429C12-A483-40D5-AD25-3B3F83B4F194}"/>
              </a:ext>
            </a:extLst>
          </p:cNvPr>
          <p:cNvSpPr/>
          <p:nvPr/>
        </p:nvSpPr>
        <p:spPr>
          <a:xfrm>
            <a:off x="4199992" y="5639453"/>
            <a:ext cx="4990149" cy="894477"/>
          </a:xfrm>
          <a:prstGeom prst="rect">
            <a:avLst/>
          </a:prstGeom>
          <a:noFill/>
        </p:spPr>
        <p:txBody>
          <a:bodyPr wrap="none" lIns="85725" tIns="42863" rIns="85725" bIns="42863">
            <a:spAutoFit/>
          </a:bodyPr>
          <a:lstStyle/>
          <a:p>
            <a:pPr algn="ctr"/>
            <a:r>
              <a:rPr lang="en-US" sz="2625"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Eras Demi ITC" panose="020B0805030504020804" pitchFamily="34" charset="0"/>
              </a:rPr>
              <a:t>Computer-Assisted </a:t>
            </a:r>
          </a:p>
          <a:p>
            <a:pPr algn="ctr"/>
            <a:r>
              <a:rPr lang="en-US" sz="2625"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Eras Demi ITC" panose="020B0805030504020804" pitchFamily="34" charset="0"/>
              </a:rPr>
              <a:t>Telephone Interviewing(CATI)</a:t>
            </a:r>
          </a:p>
        </p:txBody>
      </p:sp>
      <p:sp>
        <p:nvSpPr>
          <p:cNvPr id="34" name="Rectangle 33">
            <a:extLst>
              <a:ext uri="{FF2B5EF4-FFF2-40B4-BE49-F238E27FC236}">
                <a16:creationId xmlns:a16="http://schemas.microsoft.com/office/drawing/2014/main" id="{1C7F51CD-B92B-40C0-9240-D6898AC44062}"/>
              </a:ext>
            </a:extLst>
          </p:cNvPr>
          <p:cNvSpPr/>
          <p:nvPr/>
        </p:nvSpPr>
        <p:spPr>
          <a:xfrm>
            <a:off x="7764886" y="3807174"/>
            <a:ext cx="1854675" cy="230898"/>
          </a:xfrm>
          <a:prstGeom prst="rect">
            <a:avLst/>
          </a:prstGeom>
          <a:noFill/>
        </p:spPr>
        <p:txBody>
          <a:bodyPr wrap="none" lIns="85725" tIns="42863" rIns="85725" bIns="42863">
            <a:spAutoFit/>
          </a:bodyPr>
          <a:lstStyle/>
          <a:p>
            <a:pPr algn="ctr"/>
            <a:r>
              <a:rPr lang="en-US" sz="938" dirty="0">
                <a:ln w="0"/>
                <a:solidFill>
                  <a:srgbClr val="FF0000"/>
                </a:solidFill>
                <a:effectLst>
                  <a:outerShdw blurRad="38100" dist="19050" dir="2700000" algn="tl" rotWithShape="0">
                    <a:schemeClr val="dk1">
                      <a:alpha val="40000"/>
                    </a:schemeClr>
                  </a:outerShdw>
                </a:effectLst>
                <a:latin typeface="Eras Demi ITC" panose="020B0805030504020804" pitchFamily="34" charset="0"/>
              </a:rPr>
              <a:t>Initializing &amp; Establishing Call</a:t>
            </a:r>
          </a:p>
        </p:txBody>
      </p:sp>
      <p:sp>
        <p:nvSpPr>
          <p:cNvPr id="35" name="Rectangle 34">
            <a:extLst>
              <a:ext uri="{FF2B5EF4-FFF2-40B4-BE49-F238E27FC236}">
                <a16:creationId xmlns:a16="http://schemas.microsoft.com/office/drawing/2014/main" id="{9504B80A-567D-436D-AA20-118985B58D84}"/>
              </a:ext>
            </a:extLst>
          </p:cNvPr>
          <p:cNvSpPr/>
          <p:nvPr/>
        </p:nvSpPr>
        <p:spPr>
          <a:xfrm>
            <a:off x="3493332" y="1146767"/>
            <a:ext cx="1239122" cy="259687"/>
          </a:xfrm>
          <a:prstGeom prst="rect">
            <a:avLst/>
          </a:prstGeom>
          <a:noFill/>
        </p:spPr>
        <p:txBody>
          <a:bodyPr wrap="none" lIns="85725" tIns="42863" rIns="85725" bIns="42863">
            <a:spAutoFit/>
          </a:bodyPr>
          <a:lstStyle/>
          <a:p>
            <a:pPr algn="ctr"/>
            <a:r>
              <a:rPr lang="en-US" sz="1125" dirty="0">
                <a:ln w="0"/>
                <a:solidFill>
                  <a:srgbClr val="FF0000"/>
                </a:solidFill>
                <a:effectLst>
                  <a:outerShdw blurRad="38100" dist="19050" dir="2700000" algn="tl" rotWithShape="0">
                    <a:schemeClr val="dk1">
                      <a:alpha val="40000"/>
                    </a:schemeClr>
                  </a:outerShdw>
                </a:effectLst>
                <a:latin typeface="Eras Demi ITC" panose="020B0805030504020804" pitchFamily="34" charset="0"/>
              </a:rPr>
              <a:t>Call Established</a:t>
            </a:r>
          </a:p>
        </p:txBody>
      </p:sp>
      <p:sp>
        <p:nvSpPr>
          <p:cNvPr id="178" name="Rectangle 177">
            <a:extLst>
              <a:ext uri="{FF2B5EF4-FFF2-40B4-BE49-F238E27FC236}">
                <a16:creationId xmlns:a16="http://schemas.microsoft.com/office/drawing/2014/main" id="{5F09888B-F02E-4D7F-9D8B-E3E21CEE1F7C}"/>
              </a:ext>
            </a:extLst>
          </p:cNvPr>
          <p:cNvSpPr/>
          <p:nvPr/>
        </p:nvSpPr>
        <p:spPr>
          <a:xfrm>
            <a:off x="8734981" y="3994971"/>
            <a:ext cx="1239122" cy="259687"/>
          </a:xfrm>
          <a:prstGeom prst="rect">
            <a:avLst/>
          </a:prstGeom>
          <a:noFill/>
        </p:spPr>
        <p:txBody>
          <a:bodyPr wrap="none" lIns="85725" tIns="42863" rIns="85725" bIns="42863">
            <a:spAutoFit/>
          </a:bodyPr>
          <a:lstStyle/>
          <a:p>
            <a:pPr algn="ctr"/>
            <a:r>
              <a:rPr lang="en-US" sz="1125" dirty="0">
                <a:ln w="0"/>
                <a:solidFill>
                  <a:srgbClr val="FF0000"/>
                </a:solidFill>
                <a:effectLst>
                  <a:outerShdw blurRad="38100" dist="19050" dir="2700000" algn="tl" rotWithShape="0">
                    <a:schemeClr val="dk1">
                      <a:alpha val="40000"/>
                    </a:schemeClr>
                  </a:outerShdw>
                </a:effectLst>
                <a:latin typeface="Eras Demi ITC" panose="020B0805030504020804" pitchFamily="34" charset="0"/>
              </a:rPr>
              <a:t>Call Established</a:t>
            </a:r>
          </a:p>
        </p:txBody>
      </p:sp>
      <p:sp>
        <p:nvSpPr>
          <p:cNvPr id="36" name="Rectangle 35">
            <a:extLst>
              <a:ext uri="{FF2B5EF4-FFF2-40B4-BE49-F238E27FC236}">
                <a16:creationId xmlns:a16="http://schemas.microsoft.com/office/drawing/2014/main" id="{CB8113C1-F058-4388-AB5E-776C57095CD2}"/>
              </a:ext>
            </a:extLst>
          </p:cNvPr>
          <p:cNvSpPr/>
          <p:nvPr/>
        </p:nvSpPr>
        <p:spPr>
          <a:xfrm>
            <a:off x="9865310" y="4818810"/>
            <a:ext cx="1707199" cy="288606"/>
          </a:xfrm>
          <a:prstGeom prst="rect">
            <a:avLst/>
          </a:prstGeom>
          <a:noFill/>
        </p:spPr>
        <p:txBody>
          <a:bodyPr wrap="none" lIns="85725" tIns="42863" rIns="85725" bIns="42863">
            <a:spAutoFit/>
          </a:bodyPr>
          <a:lstStyle/>
          <a:p>
            <a:pPr algn="ctr"/>
            <a:r>
              <a:rPr lang="en-US" sz="1313" dirty="0">
                <a:ln w="0"/>
                <a:solidFill>
                  <a:srgbClr val="FF0000"/>
                </a:solidFill>
                <a:effectLst>
                  <a:outerShdw blurRad="38100" dist="25400" dir="5400000" algn="ctr" rotWithShape="0">
                    <a:srgbClr val="6E747A">
                      <a:alpha val="43000"/>
                    </a:srgbClr>
                  </a:outerShdw>
                </a:effectLst>
                <a:latin typeface="Eras Demi ITC" panose="020B0805030504020804" pitchFamily="34" charset="0"/>
              </a:rPr>
              <a:t>IVR Audio Message</a:t>
            </a:r>
          </a:p>
        </p:txBody>
      </p:sp>
      <p:sp>
        <p:nvSpPr>
          <p:cNvPr id="37" name="Rectangle 36">
            <a:extLst>
              <a:ext uri="{FF2B5EF4-FFF2-40B4-BE49-F238E27FC236}">
                <a16:creationId xmlns:a16="http://schemas.microsoft.com/office/drawing/2014/main" id="{DFDF5343-80E8-4EAA-B742-0DB58595A7D4}"/>
              </a:ext>
            </a:extLst>
          </p:cNvPr>
          <p:cNvSpPr/>
          <p:nvPr/>
        </p:nvSpPr>
        <p:spPr>
          <a:xfrm>
            <a:off x="4683322" y="790246"/>
            <a:ext cx="2401299" cy="317396"/>
          </a:xfrm>
          <a:prstGeom prst="rect">
            <a:avLst/>
          </a:prstGeom>
          <a:noFill/>
        </p:spPr>
        <p:txBody>
          <a:bodyPr wrap="none" lIns="85725" tIns="42863" rIns="85725" bIns="42863">
            <a:spAutoFit/>
          </a:bodyPr>
          <a:lstStyle/>
          <a:p>
            <a:pPr algn="ctr"/>
            <a:r>
              <a:rPr lang="en-US" sz="1500" dirty="0">
                <a:ln w="0"/>
                <a:solidFill>
                  <a:srgbClr val="00B050"/>
                </a:solidFill>
                <a:effectLst>
                  <a:outerShdw blurRad="38100" dist="19050" dir="2700000" algn="tl" rotWithShape="0">
                    <a:schemeClr val="dk1">
                      <a:alpha val="40000"/>
                    </a:schemeClr>
                  </a:outerShdw>
                </a:effectLst>
                <a:latin typeface="Eras Demi ITC" panose="020B0805030504020804" pitchFamily="34" charset="0"/>
              </a:rPr>
              <a:t>Respondent Input Saved</a:t>
            </a:r>
          </a:p>
        </p:txBody>
      </p:sp>
      <p:sp>
        <p:nvSpPr>
          <p:cNvPr id="2" name="Rectangle 1">
            <a:extLst>
              <a:ext uri="{FF2B5EF4-FFF2-40B4-BE49-F238E27FC236}">
                <a16:creationId xmlns:a16="http://schemas.microsoft.com/office/drawing/2014/main" id="{10488C04-5FF4-4C5E-9276-663305B55DDB}"/>
              </a:ext>
            </a:extLst>
          </p:cNvPr>
          <p:cNvSpPr/>
          <p:nvPr/>
        </p:nvSpPr>
        <p:spPr>
          <a:xfrm>
            <a:off x="3282119" y="3141550"/>
            <a:ext cx="588303" cy="346378"/>
          </a:xfrm>
          <a:prstGeom prst="rect">
            <a:avLst/>
          </a:prstGeom>
          <a:noFill/>
        </p:spPr>
        <p:txBody>
          <a:bodyPr wrap="none" lIns="85725" tIns="42863" rIns="85725" bIns="42863">
            <a:spAutoFit/>
          </a:bodyPr>
          <a:lstStyle/>
          <a:p>
            <a:pPr algn="ctr"/>
            <a:r>
              <a:rPr lang="en-US" sz="844" b="1" dirty="0">
                <a:ln w="0"/>
                <a:solidFill>
                  <a:srgbClr val="FF0000"/>
                </a:solidFill>
                <a:effectLst>
                  <a:outerShdw blurRad="38100" dist="19050" dir="2700000" algn="tl" rotWithShape="0">
                    <a:schemeClr val="dk1">
                      <a:alpha val="40000"/>
                    </a:schemeClr>
                  </a:outerShdw>
                </a:effectLst>
                <a:latin typeface="Eras Light ITC" panose="020B0402030504020804" pitchFamily="34" charset="0"/>
              </a:rPr>
              <a:t>Location </a:t>
            </a:r>
          </a:p>
          <a:p>
            <a:pPr algn="ctr"/>
            <a:r>
              <a:rPr lang="en-US" sz="844" b="1" dirty="0">
                <a:ln w="0"/>
                <a:solidFill>
                  <a:srgbClr val="FF0000"/>
                </a:solidFill>
                <a:effectLst>
                  <a:outerShdw blurRad="38100" dist="19050" dir="2700000" algn="tl" rotWithShape="0">
                    <a:schemeClr val="dk1">
                      <a:alpha val="40000"/>
                    </a:schemeClr>
                  </a:outerShdw>
                </a:effectLst>
                <a:latin typeface="Eras Light ITC" panose="020B0402030504020804" pitchFamily="34" charset="0"/>
              </a:rPr>
              <a:t>Tagged</a:t>
            </a:r>
          </a:p>
        </p:txBody>
      </p:sp>
      <p:pic>
        <p:nvPicPr>
          <p:cNvPr id="16" name="Picture 15">
            <a:extLst>
              <a:ext uri="{FF2B5EF4-FFF2-40B4-BE49-F238E27FC236}">
                <a16:creationId xmlns:a16="http://schemas.microsoft.com/office/drawing/2014/main" id="{2B724E3C-FB3C-4686-BC15-DD31EE3BB2A7}"/>
              </a:ext>
            </a:extLst>
          </p:cNvPr>
          <p:cNvPicPr>
            <a:picLocks noChangeAspect="1"/>
          </p:cNvPicPr>
          <p:nvPr/>
        </p:nvPicPr>
        <p:blipFill>
          <a:blip r:embed="rId39"/>
          <a:stretch>
            <a:fillRect/>
          </a:stretch>
        </p:blipFill>
        <p:spPr>
          <a:xfrm>
            <a:off x="8804005" y="5047752"/>
            <a:ext cx="373193" cy="286349"/>
          </a:xfrm>
          <a:prstGeom prst="rect">
            <a:avLst/>
          </a:prstGeom>
        </p:spPr>
      </p:pic>
      <p:pic>
        <p:nvPicPr>
          <p:cNvPr id="38" name="Picture 37">
            <a:extLst>
              <a:ext uri="{FF2B5EF4-FFF2-40B4-BE49-F238E27FC236}">
                <a16:creationId xmlns:a16="http://schemas.microsoft.com/office/drawing/2014/main" id="{B9520DD3-37E9-43B6-8998-B26024D344C7}"/>
              </a:ext>
            </a:extLst>
          </p:cNvPr>
          <p:cNvPicPr>
            <a:picLocks noChangeAspect="1"/>
          </p:cNvPicPr>
          <p:nvPr/>
        </p:nvPicPr>
        <p:blipFill>
          <a:blip r:embed="rId40"/>
          <a:stretch>
            <a:fillRect/>
          </a:stretch>
        </p:blipFill>
        <p:spPr>
          <a:xfrm>
            <a:off x="993798" y="2928409"/>
            <a:ext cx="688549" cy="1009195"/>
          </a:xfrm>
          <a:prstGeom prst="rect">
            <a:avLst/>
          </a:prstGeom>
        </p:spPr>
      </p:pic>
      <p:sp>
        <p:nvSpPr>
          <p:cNvPr id="39" name="Rectangle 38">
            <a:extLst>
              <a:ext uri="{FF2B5EF4-FFF2-40B4-BE49-F238E27FC236}">
                <a16:creationId xmlns:a16="http://schemas.microsoft.com/office/drawing/2014/main" id="{B70BE294-2D3C-49B0-8AFE-9DD20FB6773D}"/>
              </a:ext>
            </a:extLst>
          </p:cNvPr>
          <p:cNvSpPr/>
          <p:nvPr/>
        </p:nvSpPr>
        <p:spPr>
          <a:xfrm>
            <a:off x="740217" y="3818270"/>
            <a:ext cx="1192634" cy="288606"/>
          </a:xfrm>
          <a:prstGeom prst="rect">
            <a:avLst/>
          </a:prstGeom>
          <a:noFill/>
        </p:spPr>
        <p:txBody>
          <a:bodyPr wrap="none" lIns="85725" tIns="42863" rIns="85725" bIns="42863">
            <a:spAutoFit/>
          </a:bodyPr>
          <a:lstStyle/>
          <a:p>
            <a:pPr algn="ctr"/>
            <a:r>
              <a:rPr lang="en-US" sz="1313"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Eras Bold ITC" panose="020B0907030504020204" pitchFamily="34" charset="0"/>
              </a:rPr>
              <a:t>Enumerator</a:t>
            </a:r>
          </a:p>
        </p:txBody>
      </p:sp>
    </p:spTree>
    <p:extLst>
      <p:ext uri="{BB962C8B-B14F-4D97-AF65-F5344CB8AC3E}">
        <p14:creationId xmlns:p14="http://schemas.microsoft.com/office/powerpoint/2010/main" val="1232537461"/>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500" fill="hold"/>
                                        <p:tgtEl>
                                          <p:spTgt spid="11"/>
                                        </p:tgtEl>
                                        <p:attrNameLst>
                                          <p:attrName>ppt_w</p:attrName>
                                        </p:attrNameLst>
                                      </p:cBhvr>
                                      <p:tavLst>
                                        <p:tav tm="0">
                                          <p:val>
                                            <p:fltVal val="0"/>
                                          </p:val>
                                        </p:tav>
                                        <p:tav tm="100000">
                                          <p:val>
                                            <p:strVal val="#ppt_w"/>
                                          </p:val>
                                        </p:tav>
                                      </p:tavLst>
                                    </p:anim>
                                    <p:anim calcmode="lin" valueType="num">
                                      <p:cBhvr>
                                        <p:cTn id="8" dur="1500" fill="hold"/>
                                        <p:tgtEl>
                                          <p:spTgt spid="11"/>
                                        </p:tgtEl>
                                        <p:attrNameLst>
                                          <p:attrName>ppt_h</p:attrName>
                                        </p:attrNameLst>
                                      </p:cBhvr>
                                      <p:tavLst>
                                        <p:tav tm="0">
                                          <p:val>
                                            <p:fltVal val="0"/>
                                          </p:val>
                                        </p:tav>
                                        <p:tav tm="100000">
                                          <p:val>
                                            <p:strVal val="#ppt_h"/>
                                          </p:val>
                                        </p:tav>
                                      </p:tavLst>
                                    </p:anim>
                                    <p:animEffect transition="in" filter="fade">
                                      <p:cBhvr>
                                        <p:cTn id="9" dur="1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0.00873 -0.04607 L 0.00873 -0.04607 C 0.00808 -0.05093 0.00756 -0.05579 0.00691 -0.06042 C 0.00638 -0.06482 0.00573 -0.06898 0.00508 -0.07315 C 0.00495 -0.07477 0.00443 -0.07639 0.0043 -0.07801 C 0.00391 -0.08102 0.00365 -0.08426 0.00339 -0.0875 C 0.0043 -0.21135 -0.01718 -0.20463 0.02748 -0.20023 C 0.03021 -0.2 0.03282 -0.19908 0.03555 -0.19861 C 0.05508 -0.18704 0.04271 -0.19375 0.09258 -0.19375 C 0.10365 -0.19375 0.12566 -0.19699 0.12566 -0.19699 L 0.21849 -0.19537 C 0.24662 -0.19537 0.24024 -0.19352 0.25417 -0.19861 C 0.26849 -0.19815 0.28282 -0.19699 0.29701 -0.19699 C 0.29857 -0.19699 0.30118 -0.19584 0.30157 -0.19861 C 0.30261 -0.20857 0.30092 -0.21875 0.30066 -0.22871 C 0.30092 -0.27385 0.29935 -0.31898 0.30157 -0.36366 C 0.3017 -0.36713 0.30495 -0.36088 0.30691 -0.36042 C 0.31159 -0.35949 0.31641 -0.35949 0.32123 -0.35903 L 0.39258 -0.36042 C 0.403 -0.36111 0.42383 -0.36366 0.42383 -0.36366 L 0.4961 -0.36204 C 0.49766 -0.36204 0.49909 -0.36065 0.50066 -0.36042 C 0.52149 -0.35996 0.54232 -0.36042 0.56316 -0.36042 L 0.56316 -0.36042 " pathEditMode="relative" ptsTypes="AAAAAAAAAAAAAAAAAAAAAAAA">
                                      <p:cBhvr>
                                        <p:cTn id="17" dur="8000" fill="hold"/>
                                        <p:tgtEl>
                                          <p:spTgt spid="113"/>
                                        </p:tgtEl>
                                        <p:attrNameLst>
                                          <p:attrName>ppt_x</p:attrName>
                                          <p:attrName>ppt_y</p:attrName>
                                        </p:attrNameLst>
                                      </p:cBhvr>
                                    </p:animMotion>
                                  </p:childTnLst>
                                </p:cTn>
                              </p:par>
                            </p:childTnLst>
                          </p:cTn>
                        </p:par>
                        <p:par>
                          <p:cTn id="18" fill="hold">
                            <p:stCondLst>
                              <p:cond delay="8000"/>
                            </p:stCondLst>
                            <p:childTnLst>
                              <p:par>
                                <p:cTn id="19" presetID="1" presetClass="exit" presetSubtype="0" fill="hold" nodeType="afterEffect">
                                  <p:stCondLst>
                                    <p:cond delay="0"/>
                                  </p:stCondLst>
                                  <p:childTnLst>
                                    <p:set>
                                      <p:cBhvr>
                                        <p:cTn id="20" dur="1" fill="hold">
                                          <p:stCondLst>
                                            <p:cond delay="0"/>
                                          </p:stCondLst>
                                        </p:cTn>
                                        <p:tgtEl>
                                          <p:spTgt spid="1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2318 0.00486 L -0.02318 0.00486 L -0.07057 0.00324 C -0.08333 0.00324 -0.09753 -0.00532 -0.10898 0.00486 C -0.11458 0.00972 -0.10937 0.02708 -0.1099 0.03819 C -0.1099 0.03981 -0.11042 0.04144 -0.11068 0.04282 C -0.11081 0.04977 -0.11224 0.15023 -0.1125 0.16042 C -0.11263 0.16412 -0.11302 0.16782 -0.11341 0.17153 C -0.11367 0.17361 -0.11315 0.17685 -0.11432 0.17778 C -0.11667 0.17986 -0.11966 0.1787 -0.1224 0.1794 C -0.12617 0.18032 -0.13008 0.18148 -0.13398 0.18241 C -0.14401 0.18194 -0.15417 0.18218 -0.16432 0.18102 C -0.16654 0.18056 -0.16836 0.17824 -0.17057 0.17778 C -0.17396 0.17685 -0.19701 0.17454 -0.19818 0.17454 L -0.29466 0.17292 L -0.31068 0.17153 C -0.31406 0.17106 -0.31732 0.17014 -0.32057 0.16991 C -0.32656 0.16921 -0.33242 0.16875 -0.33841 0.16829 C -0.36068 0.1625 -0.34909 0.16505 -0.39557 0.16505 C -0.39766 0.16505 -0.39974 0.1662 -0.40182 0.16667 C -0.4043 0.18403 -0.40247 0.16968 -0.40443 0.20625 C -0.40508 0.21644 -0.40625 0.23634 -0.40625 0.23634 C -0.40651 0.24931 -0.40833 0.32454 -0.40625 0.3412 C -0.40586 0.34444 -0.40273 0.34375 -0.40091 0.34421 C -0.39362 0.3463 -0.38672 0.34583 -0.37943 0.34583 L -0.37943 0.34583 " pathEditMode="relative" ptsTypes="AAAAAAAAAAAAAAAAAAAAAAAAAA">
                                      <p:cBhvr>
                                        <p:cTn id="24" dur="8000" fill="hold"/>
                                        <p:tgtEl>
                                          <p:spTgt spid="122"/>
                                        </p:tgtEl>
                                        <p:attrNameLst>
                                          <p:attrName>ppt_x</p:attrName>
                                          <p:attrName>ppt_y</p:attrName>
                                        </p:attrNameLst>
                                      </p:cBhvr>
                                    </p:animMotion>
                                  </p:childTnLst>
                                </p:cTn>
                              </p:par>
                            </p:childTnLst>
                          </p:cTn>
                        </p:par>
                        <p:par>
                          <p:cTn id="25" fill="hold">
                            <p:stCondLst>
                              <p:cond delay="8000"/>
                            </p:stCondLst>
                            <p:childTnLst>
                              <p:par>
                                <p:cTn id="26" presetID="1" presetClass="exit" presetSubtype="0" fill="hold" nodeType="afterEffect">
                                  <p:stCondLst>
                                    <p:cond delay="0"/>
                                  </p:stCondLst>
                                  <p:childTnLst>
                                    <p:set>
                                      <p:cBhvr>
                                        <p:cTn id="27" dur="1" fill="hold">
                                          <p:stCondLst>
                                            <p:cond delay="0"/>
                                          </p:stCondLst>
                                        </p:cTn>
                                        <p:tgtEl>
                                          <p:spTgt spid="12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022 -0.01435 L -0.022 -0.01435 C -0.02838 -0.01319 -0.03932 -0.01065 -0.04531 -0.01435 C -0.04635 -0.01504 -0.04466 -0.01852 -0.0444 -0.0206 C -0.04531 -0.06944 -0.04661 -0.10324 -0.04349 -0.15555 C -0.04336 -0.15787 -0.04101 -0.15671 -0.03984 -0.15717 C -0.01888 -0.15555 -0.02226 -0.15393 -0.00325 -0.15879 C 0.01602 -0.16366 -0.00312 -0.15972 0.01185 -0.16528 C 0.01419 -0.16597 0.01667 -0.1662 0.01901 -0.16666 C 0.02708 -0.16828 0.03412 -0.16898 0.04232 -0.16991 L 0.05833 -0.17153 C 0.06159 -0.17199 0.06484 -0.17268 0.0681 -0.17315 C 0.08073 -0.1743 0.11706 -0.17616 0.12617 -0.17639 L 0.25208 -0.17778 C 0.26003 -0.18727 0.25482 -0.17893 0.253 -0.21435 C 0.25169 -0.24051 0.25404 -0.22847 0.24857 -0.24768 C 0.24883 -0.26944 0.24505 -0.29259 0.24948 -0.31296 C 0.25104 -0.32037 0.25833 -0.31366 0.26289 -0.31458 C 0.26693 -0.31504 0.27565 -0.31828 0.27891 -0.31921 L 0.3155 -0.31759 C 0.31732 -0.31759 0.31914 -0.31643 0.32083 -0.31597 C 0.32357 -0.31551 0.32617 -0.31504 0.32891 -0.31458 C 0.33815 -0.31551 0.3474 -0.31574 0.35664 -0.31759 C 0.36081 -0.31852 0.36484 -0.32199 0.36914 -0.32245 C 0.37747 -0.32315 0.38581 -0.32129 0.39414 -0.32083 L 0.428 -0.31921 C 0.4457 -0.31528 0.43073 -0.31828 0.4655 -0.31597 C 0.49245 -0.31435 0.47839 -0.31458 0.48971 -0.31458 L 0.48971 -0.31458 " pathEditMode="relative" ptsTypes="AAAAAAAAAAAAAAAAAAAAAAAAAAAAA">
                                      <p:cBhvr>
                                        <p:cTn id="31" dur="8000" fill="hold"/>
                                        <p:tgtEl>
                                          <p:spTgt spid="112"/>
                                        </p:tgtEl>
                                        <p:attrNameLst>
                                          <p:attrName>ppt_x</p:attrName>
                                          <p:attrName>ppt_y</p:attrName>
                                        </p:attrNameLst>
                                      </p:cBhvr>
                                    </p:animMotion>
                                  </p:childTnLst>
                                </p:cTn>
                              </p:par>
                            </p:childTnLst>
                          </p:cTn>
                        </p:par>
                        <p:par>
                          <p:cTn id="32" fill="hold">
                            <p:stCondLst>
                              <p:cond delay="8000"/>
                            </p:stCondLst>
                            <p:childTnLst>
                              <p:par>
                                <p:cTn id="33" presetID="1" presetClass="exit" presetSubtype="0" fill="hold" nodeType="afterEffect">
                                  <p:stCondLst>
                                    <p:cond delay="0"/>
                                  </p:stCondLst>
                                  <p:childTnLst>
                                    <p:set>
                                      <p:cBhvr>
                                        <p:cTn id="34" dur="1" fill="hold">
                                          <p:stCondLst>
                                            <p:cond delay="0"/>
                                          </p:stCondLst>
                                        </p:cTn>
                                        <p:tgtEl>
                                          <p:spTgt spid="112"/>
                                        </p:tgtEl>
                                        <p:attrNameLst>
                                          <p:attrName>style.visibility</p:attrName>
                                        </p:attrNameLst>
                                      </p:cBhvr>
                                      <p:to>
                                        <p:strVal val="hidden"/>
                                      </p:to>
                                    </p:set>
                                  </p:childTnLst>
                                </p:cTn>
                              </p:par>
                            </p:childTnLst>
                          </p:cTn>
                        </p:par>
                        <p:par>
                          <p:cTn id="35" fill="hold">
                            <p:stCondLst>
                              <p:cond delay="8000"/>
                            </p:stCondLst>
                            <p:childTnLst>
                              <p:par>
                                <p:cTn id="36" presetID="1" presetClass="entr" presetSubtype="0" fill="hold" grpId="0" nodeType="afterEffect">
                                  <p:stCondLst>
                                    <p:cond delay="0"/>
                                  </p:stCondLst>
                                  <p:childTnLst>
                                    <p:set>
                                      <p:cBhvr>
                                        <p:cTn id="37" dur="1" fill="hold">
                                          <p:stCondLst>
                                            <p:cond delay="9"/>
                                          </p:stCondLst>
                                        </p:cTn>
                                        <p:tgtEl>
                                          <p:spTgt spid="1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grpId="1" nodeType="clickEffect">
                                  <p:stCondLst>
                                    <p:cond delay="0"/>
                                  </p:stCondLst>
                                  <p:childTnLst>
                                    <p:animMotion origin="layout" path="M 0.02031 0.00393 L 0.02031 0.00393 C 0.04075 0.00046 0.03281 0.00255 0.0444 -0.00093 L 0.11484 0.00069 C 0.14974 0.00139 0.18568 -0.01296 0.2194 0.00231 C 0.22773 0.00602 0.21354 0.03866 0.22031 0.04838 C 0.22878 0.06065 0.24232 0.05046 0.25325 0.05139 C 0.27474 0.06111 0.26458 0.05718 0.31406 0.05139 C 0.31862 0.05093 0.32279 0.04653 0.32734 0.04514 C 0.33242 0.04375 0.3375 0.04398 0.34258 0.04352 C 0.35833 0.04398 0.37409 0.04375 0.38997 0.04514 C 0.39297 0.04537 0.39583 0.04745 0.39883 0.04838 C 0.40065 0.04884 0.40234 0.04954 0.40417 0.05 C 0.4095 0.05069 0.41497 0.05093 0.42031 0.05139 C 0.42253 0.09537 0.42279 0.09444 0.42031 0.16574 C 0.42018 0.16759 0.41849 0.16782 0.41758 0.16898 C 0.41693 0.16991 0.41601 0.1706 0.41575 0.17199 C 0.41536 0.17523 0.41575 0.17847 0.41575 0.18171 L 0.41575 0.18171 " pathEditMode="relative" ptsTypes="AAAAAAAAAAAAAAAAAAA">
                                      <p:cBhvr>
                                        <p:cTn id="41" dur="8000" fill="hold"/>
                                        <p:tgtEl>
                                          <p:spTgt spid="123"/>
                                        </p:tgtEl>
                                        <p:attrNameLst>
                                          <p:attrName>ppt_x</p:attrName>
                                          <p:attrName>ppt_y</p:attrName>
                                        </p:attrNameLst>
                                      </p:cBhvr>
                                    </p:animMotion>
                                  </p:childTnLst>
                                </p:cTn>
                              </p:par>
                            </p:childTnLst>
                          </p:cTn>
                        </p:par>
                        <p:par>
                          <p:cTn id="42" fill="hold">
                            <p:stCondLst>
                              <p:cond delay="8000"/>
                            </p:stCondLst>
                            <p:childTnLst>
                              <p:par>
                                <p:cTn id="43" presetID="1" presetClass="exit" presetSubtype="0" fill="hold" grpId="2" nodeType="afterEffect">
                                  <p:stCondLst>
                                    <p:cond delay="0"/>
                                  </p:stCondLst>
                                  <p:childTnLst>
                                    <p:set>
                                      <p:cBhvr>
                                        <p:cTn id="44" dur="1" fill="hold">
                                          <p:stCondLst>
                                            <p:cond delay="9"/>
                                          </p:stCondLst>
                                        </p:cTn>
                                        <p:tgtEl>
                                          <p:spTgt spid="123"/>
                                        </p:tgtEl>
                                        <p:attrNameLst>
                                          <p:attrName>style.visibility</p:attrName>
                                        </p:attrNameLst>
                                      </p:cBhvr>
                                      <p:to>
                                        <p:strVal val="hidden"/>
                                      </p:to>
                                    </p:set>
                                  </p:childTnLst>
                                </p:cTn>
                              </p:par>
                            </p:childTnLst>
                          </p:cTn>
                        </p:par>
                        <p:par>
                          <p:cTn id="45" fill="hold">
                            <p:stCondLst>
                              <p:cond delay="8010"/>
                            </p:stCondLst>
                            <p:childTnLst>
                              <p:par>
                                <p:cTn id="46" presetID="14" presetClass="entr" presetSubtype="10" fill="hold" nodeType="afterEffect">
                                  <p:stCondLst>
                                    <p:cond delay="0"/>
                                  </p:stCondLst>
                                  <p:childTnLst>
                                    <p:set>
                                      <p:cBhvr>
                                        <p:cTn id="47" dur="1" fill="hold">
                                          <p:stCondLst>
                                            <p:cond delay="0"/>
                                          </p:stCondLst>
                                        </p:cTn>
                                        <p:tgtEl>
                                          <p:spTgt spid="127"/>
                                        </p:tgtEl>
                                        <p:attrNameLst>
                                          <p:attrName>style.visibility</p:attrName>
                                        </p:attrNameLst>
                                      </p:cBhvr>
                                      <p:to>
                                        <p:strVal val="visible"/>
                                      </p:to>
                                    </p:set>
                                    <p:animEffect transition="in" filter="randombar(horizontal)">
                                      <p:cBhvr>
                                        <p:cTn id="48" dur="500"/>
                                        <p:tgtEl>
                                          <p:spTgt spid="127"/>
                                        </p:tgtEl>
                                      </p:cBhvr>
                                    </p:animEffec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02903 -0.00509 L -0.02903 -0.00509 C -0.03502 -0.00648 -0.04114 -0.00671 -0.047 -0.00972 C -0.05039 -0.01157 -0.05013 -0.02407 -0.05052 -0.02732 C -0.0513 -0.03426 -0.05221 -0.04097 -0.05325 -0.04792 C -0.05338 -0.04954 -0.05364 -0.05116 -0.05403 -0.05278 C -0.05456 -0.0544 -0.05508 -0.05625 -0.05586 -0.05741 C -0.05677 -0.0588 -0.06289 -0.06065 -0.06302 -0.06065 C -0.06927 -0.06157 -0.07552 -0.06204 -0.08177 -0.06227 L -0.14427 -0.06389 C -0.14896 -0.06435 -0.15377 -0.06412 -0.15859 -0.06528 C -0.16041 -0.06574 -0.16211 -0.06782 -0.16393 -0.06852 C -0.16562 -0.06944 -0.16745 -0.06968 -0.16927 -0.07014 C -0.1707 -0.0713 -0.17213 -0.07269 -0.1737 -0.07338 C -0.17604 -0.07431 -0.17851 -0.07431 -0.18086 -0.075 C -0.18242 -0.07523 -0.18385 -0.07593 -0.18528 -0.07639 C -0.19518 -0.07593 -0.20495 -0.07593 -0.21484 -0.075 C -0.21653 -0.07477 -0.21836 -0.07361 -0.22018 -0.07338 C -0.22812 -0.07245 -0.2362 -0.07222 -0.24427 -0.07176 C -0.25403 -0.07269 -0.2638 -0.07477 -0.2737 -0.075 L -0.37903 -0.07176 L -0.39153 -0.07014 C -0.39388 -0.06968 -0.39635 -0.06898 -0.3987 -0.06852 C -0.40195 -0.06806 -0.40521 -0.06759 -0.40846 -0.0669 C -0.41054 -0.06597 -0.41263 -0.06389 -0.41471 -0.06389 C -0.45456 -0.0625 -0.44492 -0.05741 -0.4612 -0.0669 C -0.46979 -0.06644 -0.47838 -0.0662 -0.48711 -0.06528 C -0.48919 -0.06528 -0.49114 -0.06389 -0.49336 -0.06389 L -0.57721 -0.06227 L -0.58528 -0.06065 C -0.58763 -0.06019 -0.59192 -0.06319 -0.59245 -0.05903 C -0.59349 -0.05046 -0.59323 0.02292 -0.59323 0.0412 L -0.59323 0.0412 " pathEditMode="relative" ptsTypes="AAAAAAAAAAAAAAAAAAAAAAAAAAAAAAAAA">
                                      <p:cBhvr>
                                        <p:cTn id="52" dur="8000" fill="hold"/>
                                        <p:tgtEl>
                                          <p:spTgt spid="127"/>
                                        </p:tgtEl>
                                        <p:attrNameLst>
                                          <p:attrName>ppt_x</p:attrName>
                                          <p:attrName>ppt_y</p:attrName>
                                        </p:attrNameLst>
                                      </p:cBhvr>
                                    </p:animMotion>
                                  </p:childTnLst>
                                </p:cTn>
                              </p:par>
                            </p:childTnLst>
                          </p:cTn>
                        </p:par>
                        <p:par>
                          <p:cTn id="53" fill="hold">
                            <p:stCondLst>
                              <p:cond delay="8000"/>
                            </p:stCondLst>
                            <p:childTnLst>
                              <p:par>
                                <p:cTn id="54" presetID="1" presetClass="exit" presetSubtype="0" fill="hold" nodeType="afterEffect">
                                  <p:stCondLst>
                                    <p:cond delay="0"/>
                                  </p:stCondLst>
                                  <p:childTnLst>
                                    <p:set>
                                      <p:cBhvr>
                                        <p:cTn id="55" dur="1" fill="hold">
                                          <p:stCondLst>
                                            <p:cond delay="0"/>
                                          </p:stCondLst>
                                        </p:cTn>
                                        <p:tgtEl>
                                          <p:spTgt spid="12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9"/>
                                          </p:stCondLst>
                                        </p:cTn>
                                        <p:tgtEl>
                                          <p:spTgt spid="159"/>
                                        </p:tgtEl>
                                        <p:attrNameLst>
                                          <p:attrName>style.visibility</p:attrName>
                                        </p:attrNameLst>
                                      </p:cBhvr>
                                      <p:to>
                                        <p:strVal val="visible"/>
                                      </p:to>
                                    </p:set>
                                  </p:childTnLst>
                                </p:cTn>
                              </p:par>
                              <p:par>
                                <p:cTn id="60" presetID="14" presetClass="entr" presetSubtype="10" fill="hold" nodeType="withEffect">
                                  <p:stCondLst>
                                    <p:cond delay="0"/>
                                  </p:stCondLst>
                                  <p:childTnLst>
                                    <p:set>
                                      <p:cBhvr>
                                        <p:cTn id="61" dur="1" fill="hold">
                                          <p:stCondLst>
                                            <p:cond delay="0"/>
                                          </p:stCondLst>
                                        </p:cTn>
                                        <p:tgtEl>
                                          <p:spTgt spid="159"/>
                                        </p:tgtEl>
                                        <p:attrNameLst>
                                          <p:attrName>style.visibility</p:attrName>
                                        </p:attrNameLst>
                                      </p:cBhvr>
                                      <p:to>
                                        <p:strVal val="visible"/>
                                      </p:to>
                                    </p:set>
                                    <p:animEffect transition="in" filter="randombar(horizontal)">
                                      <p:cBhvr>
                                        <p:cTn id="62" dur="2000"/>
                                        <p:tgtEl>
                                          <p:spTgt spid="159"/>
                                        </p:tgtEl>
                                      </p:cBhvr>
                                    </p:animEffect>
                                  </p:childTnLst>
                                </p:cTn>
                              </p:par>
                            </p:childTnLst>
                          </p:cTn>
                        </p:par>
                        <p:par>
                          <p:cTn id="63" fill="hold">
                            <p:stCondLst>
                              <p:cond delay="2000"/>
                            </p:stCondLst>
                            <p:childTnLst>
                              <p:par>
                                <p:cTn id="64" presetID="1" presetClass="exit" presetSubtype="0" fill="hold" nodeType="afterEffect">
                                  <p:stCondLst>
                                    <p:cond delay="2000"/>
                                  </p:stCondLst>
                                  <p:childTnLst>
                                    <p:set>
                                      <p:cBhvr>
                                        <p:cTn id="65" dur="1" fill="hold">
                                          <p:stCondLst>
                                            <p:cond delay="1999"/>
                                          </p:stCondLst>
                                        </p:cTn>
                                        <p:tgtEl>
                                          <p:spTgt spid="15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0" presetClass="path" presetSubtype="0" accel="50000" decel="50000" fill="hold" nodeType="clickEffect">
                                  <p:stCondLst>
                                    <p:cond delay="0"/>
                                  </p:stCondLst>
                                  <p:childTnLst>
                                    <p:animMotion origin="layout" path="M -0.01042 -0.00116 L -0.01042 -0.00093 C -0.01875 -0.00046 -0.02708 -0.00093 -0.03542 0.00046 C -0.03646 0.00069 -0.03711 0.00301 -0.03815 0.0037 C -0.03919 0.00463 -0.04531 0.00648 -0.04609 0.00694 C -0.0513 0.01296 -0.04818 0.00856 -0.05417 0.02268 L -0.0569 0.02917 C -0.05716 0.03055 -0.05742 0.03218 -0.05768 0.0338 C -0.05807 0.03588 -0.0582 0.03819 -0.05859 0.04028 C -0.06146 0.0537 -0.05951 0.04028 -0.06133 0.05139 C -0.06159 0.05347 -0.06185 0.05555 -0.06224 0.05764 C -0.0625 0.05926 -0.06237 0.06134 -0.06315 0.0625 C -0.06406 0.06389 -0.0655 0.06343 -0.06667 0.06412 C -0.07695 0.05486 -0.06471 0.06782 -0.07109 0.0544 C -0.07227 0.05208 -0.07422 0.05162 -0.07565 0.04977 C -0.0776 0.04676 -0.07917 0.04329 -0.08099 0.04028 C -0.0819 0.03866 -0.08255 0.03657 -0.08359 0.03542 L -0.08633 0.03218 C -0.08685 0.03055 -0.0875 0.02893 -0.08815 0.02755 C -0.08893 0.02523 -0.08997 0.02338 -0.09076 0.02106 C -0.09128 0.01944 -0.09232 0.01134 -0.09258 0.00995 C -0.09284 -0.01852 -0.09297 -0.04722 -0.09349 -0.0757 C -0.09349 -0.08102 -0.09427 -0.08634 -0.09427 -0.09167 C -0.09427 -0.10695 -0.09375 -0.12222 -0.09349 -0.1375 C -0.07526 -0.13704 -0.05716 -0.1375 -0.03893 -0.13611 C -0.03685 -0.13588 -0.0349 -0.1331 -0.03268 -0.13287 C -0.01185 -0.13148 0.00898 -0.13171 0.02982 -0.13125 L 0.12891 -0.13287 C 0.14284 -0.13287 0.1569 -0.13264 0.17083 -0.13125 C 0.17226 -0.13102 0.1819 -0.12755 0.18516 -0.12639 C 0.19049 -0.12755 0.1974 -0.12292 0.20117 -0.12963 C 0.20221 -0.13148 0.2 -0.15764 0.19935 -0.16458 C 0.19792 -0.21389 0.19792 -0.19421 0.20026 -0.26782 C 0.20039 -0.27107 0.20091 -0.27407 0.20117 -0.27732 C 0.20143 -0.27917 0.20221 -0.2875 0.20299 -0.29005 C 0.20378 -0.29236 0.20456 -0.29445 0.2056 -0.2963 C 0.20677 -0.29815 0.20794 -0.29954 0.20924 -0.30116 C 0.21068 -0.30278 0.21224 -0.30417 0.21367 -0.30579 C 0.21458 -0.30695 0.21549 -0.30787 0.21641 -0.30903 C 0.22734 -0.30857 0.23841 -0.30857 0.24935 -0.30741 C 0.25911 -0.30648 0.26667 -0.30208 0.27617 -0.29792 C 0.28568 -0.29838 0.29531 -0.29815 0.30482 -0.29954 C 0.31055 -0.30023 0.30911 -0.30347 0.31367 -0.30579 C 0.31549 -0.30671 0.31732 -0.30671 0.31901 -0.30741 C 0.32083 -0.30833 0.32253 -0.30995 0.32435 -0.31065 C 0.33411 -0.31412 0.34036 -0.31412 0.35026 -0.31528 L 0.38776 -0.30903 C 0.38906 -0.3088 0.3901 -0.30741 0.39141 -0.30741 C 0.39557 -0.30741 0.39974 -0.30857 0.40391 -0.30903 C 0.4069 -0.31088 0.4082 -0.3125 0.41185 -0.30903 C 0.41289 -0.3081 0.41315 -0.30579 0.41367 -0.30417 C 0.41484 -0.29259 0.41523 -0.28982 0.41549 -0.2757 C 0.41562 -0.26667 0.41549 -0.25764 0.41549 -0.24861 L 0.41549 -0.24838 " pathEditMode="relative" rAng="0" ptsTypes="AAAAAAAAAAAAAAAAAAAAAAAAAAAAAAAAAAAAAAAAAAAAAAAAAAAAAA">
                                      <p:cBhvr>
                                        <p:cTn id="69" dur="8000" fill="hold"/>
                                        <p:tgtEl>
                                          <p:spTgt spid="135"/>
                                        </p:tgtEl>
                                        <p:attrNameLst>
                                          <p:attrName>ppt_x</p:attrName>
                                          <p:attrName>ppt_y</p:attrName>
                                        </p:attrNameLst>
                                      </p:cBhvr>
                                      <p:rCtr x="17096" y="-12454"/>
                                    </p:animMotion>
                                  </p:childTnLst>
                                </p:cTn>
                              </p:par>
                            </p:childTnLst>
                          </p:cTn>
                        </p:par>
                        <p:par>
                          <p:cTn id="70" fill="hold">
                            <p:stCondLst>
                              <p:cond delay="8000"/>
                            </p:stCondLst>
                            <p:childTnLst>
                              <p:par>
                                <p:cTn id="71" presetID="1" presetClass="exit" presetSubtype="0" fill="hold" nodeType="afterEffect">
                                  <p:stCondLst>
                                    <p:cond delay="0"/>
                                  </p:stCondLst>
                                  <p:childTnLst>
                                    <p:set>
                                      <p:cBhvr>
                                        <p:cTn id="72" dur="1" fill="hold">
                                          <p:stCondLst>
                                            <p:cond delay="249"/>
                                          </p:stCondLst>
                                        </p:cTn>
                                        <p:tgtEl>
                                          <p:spTgt spid="135"/>
                                        </p:tgtEl>
                                        <p:attrNameLst>
                                          <p:attrName>style.visibility</p:attrName>
                                        </p:attrNameLst>
                                      </p:cBhvr>
                                      <p:to>
                                        <p:strVal val="hidden"/>
                                      </p:to>
                                    </p:set>
                                  </p:childTnLst>
                                </p:cTn>
                              </p:par>
                              <p:par>
                                <p:cTn id="73" presetID="3" presetClass="entr" presetSubtype="1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linds(horizontal)">
                                      <p:cBhvr>
                                        <p:cTn id="75" dur="500"/>
                                        <p:tgtEl>
                                          <p:spTgt spid="24"/>
                                        </p:tgtEl>
                                      </p:cBhvr>
                                    </p:animEffect>
                                  </p:childTnLst>
                                </p:cTn>
                              </p:par>
                              <p:par>
                                <p:cTn id="76" presetID="3" presetClass="entr" presetSubtype="10" fill="hold"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blinds(horizontal)">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0" presetClass="path" presetSubtype="0" accel="50000" decel="50000" fill="hold" nodeType="clickEffect">
                                  <p:stCondLst>
                                    <p:cond delay="0"/>
                                  </p:stCondLst>
                                  <p:childTnLst>
                                    <p:animMotion origin="layout" path="M -0.01028 2.22222E-6 L -0.01028 0.00023 L 0.03425 -0.00162 C 0.03568 -0.00162 0.03724 -0.00301 0.03867 -0.00324 C 0.04675 -0.00394 0.05508 -0.00417 0.06328 -0.00463 C 0.06354 0.01157 0.0569 0.03426 0.06406 0.04444 C 0.0737 0.05741 0.08828 0.04514 0.10052 0.04606 C 0.10195 0.04606 0.10339 0.04722 0.10495 0.04768 C 0.11315 0.05023 0.10755 0.04791 0.11419 0.05069 C 0.12253 0.05023 0.13112 0.05 0.13945 0.0493 C 0.14232 0.04884 0.14805 0.04537 0.15026 0.04444 C 0.15182 0.04375 0.15326 0.04328 0.15482 0.04282 C 0.15781 0.04398 0.1612 0.04328 0.16393 0.04606 C 0.16485 0.04699 0.16263 0.04907 0.16211 0.05069 C 0.16172 0.05231 0.16146 0.05393 0.16107 0.05555 C 0.16055 0.05764 0.1599 0.05972 0.15951 0.0618 C 0.1582 0.06759 0.1586 0.07245 0.15664 0.07778 C 0.15612 0.0794 0.15482 0.07986 0.15378 0.08102 C 0.15261 0.09375 0.15352 0.0875 0.15117 0.1 C 0.15104 0.10162 0.15078 0.10347 0.15026 0.10486 L 0.14844 0.10949 C 0.14675 0.12291 0.14883 0.11065 0.1457 0.11898 C 0.14505 0.12106 0.14466 0.12315 0.14401 0.12546 C 0.14349 0.12685 0.14349 0.1287 0.14297 0.13009 C 0.14232 0.13194 0.14128 0.13333 0.14037 0.13495 C 0.13802 0.14629 0.14076 0.13217 0.13841 0.14606 C 0.13815 0.14768 0.13789 0.14907 0.1375 0.15069 C 0.13737 0.15162 0.13633 0.16041 0.13581 0.1618 C 0.13294 0.16944 0.13334 0.16366 0.13138 0.17129 C 0.13034 0.17453 0.13021 0.17801 0.12943 0.18102 C 0.12852 0.18426 0.12682 0.18472 0.125 0.18565 C 0.1237 0.18634 0.12253 0.18727 0.12136 0.18727 C 0.09818 0.18819 0.07487 0.18842 0.05143 0.18889 C 0.0457 0.19051 0.04414 0.1912 0.03789 0.19213 C 0.03268 0.19282 0.02748 0.19305 0.0224 0.19352 C 0.02084 0.19421 0.01927 0.19491 0.01784 0.19514 C 0.00703 0.19791 -0.00091 0.19745 -0.01302 0.19838 C -0.02057 0.19791 -0.02812 0.19791 -0.03581 0.19676 C -0.06966 0.19166 -0.00547 0.19375 -0.06185 0.19213 L -0.1444 0.19051 C -0.14661 0.18981 -0.14883 0.18958 -0.15091 0.18889 C -0.15247 0.18842 -0.15377 0.18727 -0.15534 0.18727 C -0.1707 0.18634 -0.1862 0.18634 -0.20156 0.18565 L -0.24232 0.18403 C -0.34805 0.18588 -0.34166 0.12916 -0.33867 0.24907 C -0.33711 0.30347 -0.33776 0.18796 -0.33776 0.26991 L -0.33776 0.27014 " pathEditMode="relative" rAng="0" ptsTypes="AAAAAAAAAAAAAAAAAAAAAAAAAAAAAAAAAAAAAAAAAAAAAAA">
                                      <p:cBhvr>
                                        <p:cTn id="82" dur="8000" fill="hold"/>
                                        <p:tgtEl>
                                          <p:spTgt spid="24"/>
                                        </p:tgtEl>
                                        <p:attrNameLst>
                                          <p:attrName>ppt_x</p:attrName>
                                          <p:attrName>ppt_y</p:attrName>
                                        </p:attrNameLst>
                                      </p:cBhvr>
                                      <p:rCtr x="-7760" y="13264"/>
                                    </p:animMotion>
                                  </p:childTnLst>
                                </p:cTn>
                              </p:par>
                              <p:par>
                                <p:cTn id="83" presetID="0" presetClass="path" presetSubtype="0" accel="50000" decel="50000" fill="hold" nodeType="withEffect">
                                  <p:stCondLst>
                                    <p:cond delay="0"/>
                                  </p:stCondLst>
                                  <p:childTnLst>
                                    <p:animMotion origin="layout" path="M 4.375E-6 4.44444E-6 L 4.375E-6 0.00023 C -0.01472 -0.00093 -0.03894 -0.00139 -0.05417 -0.00487 C -0.05756 -0.00579 -0.06068 -0.00857 -0.0642 -0.00973 L -0.06993 -0.01112 C -0.07201 -0.01274 -0.07461 -0.01389 -0.07657 -0.01598 C -0.07761 -0.01713 -0.07787 -0.01922 -0.07891 -0.02084 C -0.07995 -0.02246 -0.08099 -0.02385 -0.08217 -0.02547 C -0.08295 -0.02755 -0.08334 -0.0301 -0.08451 -0.03195 C -0.08529 -0.03334 -0.08672 -0.0338 -0.08776 -0.03496 C -0.08855 -0.03588 -0.08946 -0.03704 -0.09011 -0.0382 C -0.09428 -0.04584 -0.08985 -0.04075 -0.09558 -0.04607 L -0.09792 -0.0588 L -0.09909 -0.06528 C -0.09935 -0.07037 -0.09987 -0.0757 -0.10026 -0.08102 C -0.10053 -0.08681 -0.10092 -0.0926 -0.10131 -0.09838 C -0.10157 -0.10116 -0.10196 -0.10371 -0.10248 -0.10649 C -0.10248 -0.10695 -0.10469 -0.12037 -0.10573 -0.12385 C -0.1073 -0.12825 -0.10769 -0.13357 -0.11042 -0.13658 C -0.11146 -0.13797 -0.11771 -0.14584 -0.12032 -0.14607 C -0.13985 -0.14746 -0.15938 -0.14723 -0.17891 -0.14769 C -0.22774 -0.14537 -0.21511 -0.1625 -0.21263 -0.08264 C -0.2125 -0.08056 -0.21185 -0.07848 -0.21146 -0.07639 C -0.21185 -0.05996 -0.21198 -0.04352 -0.21263 -0.02709 C -0.21303 -0.01528 -0.21381 -0.01112 -0.21472 4.44444E-6 C -0.21563 0.00879 -0.21511 0.01828 -0.21706 0.02685 C -0.21758 0.02893 -0.22006 0.028 -0.22149 0.02847 C -0.22344 0.02893 -0.22526 0.02986 -0.22722 0.03009 C -0.25756 0.03148 -0.28789 0.03217 -0.31823 0.0331 L -0.38347 0.03171 C -0.39831 0.03125 -0.41342 0.03148 -0.42839 0.03009 C -0.54349 0.01828 -0.37279 0.02754 -0.49688 0.02199 C -0.50144 0.02152 -0.50586 0.0206 -0.51042 0.0206 C -0.54519 0.0206 -0.55821 0.02175 -0.58803 0.02361 C -0.59414 0.06736 -0.60105 0.11041 -0.58803 0.15694 C -0.58503 0.16736 -0.58698 0.16273 -0.58243 0.17129 C -0.58138 0.175 -0.58164 0.17708 -0.57891 0.17916 C -0.578 0.18009 -0.5767 0.18009 -0.57553 0.18078 C -0.57357 0.18217 -0.57188 0.18402 -0.56993 0.18564 C -0.56784 0.18726 -0.5655 0.18865 -0.56329 0.19027 C -0.56172 0.19236 -0.56016 0.19444 -0.55886 0.19675 C -0.55782 0.19814 -0.55717 0.19976 -0.55651 0.20138 C -0.55599 0.203 -0.55599 0.20486 -0.55534 0.20625 C -0.55482 0.20717 -0.55391 0.20717 -0.553 0.20787 L -0.553 0.2081 " pathEditMode="relative" rAng="0" ptsTypes="AAAAAAAAAAAAAAAAAAAAAAAAAAAAAAAAAAAAAAAAAAAAA">
                                      <p:cBhvr>
                                        <p:cTn id="84" dur="8000" fill="hold"/>
                                        <p:tgtEl>
                                          <p:spTgt spid="18"/>
                                        </p:tgtEl>
                                        <p:attrNameLst>
                                          <p:attrName>ppt_x</p:attrName>
                                          <p:attrName>ppt_y</p:attrName>
                                        </p:attrNameLst>
                                      </p:cBhvr>
                                      <p:rCtr x="-29779" y="3009"/>
                                    </p:animMotion>
                                  </p:childTnLst>
                                </p:cTn>
                              </p:par>
                            </p:childTnLst>
                          </p:cTn>
                        </p:par>
                        <p:par>
                          <p:cTn id="85" fill="hold">
                            <p:stCondLst>
                              <p:cond delay="8000"/>
                            </p:stCondLst>
                            <p:childTnLst>
                              <p:par>
                                <p:cTn id="86" presetID="14" presetClass="exit" presetSubtype="10" fill="hold" nodeType="afterEffect">
                                  <p:stCondLst>
                                    <p:cond delay="0"/>
                                  </p:stCondLst>
                                  <p:childTnLst>
                                    <p:animEffect transition="out" filter="randombar(horizontal)">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childTnLst>
                          </p:cTn>
                        </p:par>
                        <p:par>
                          <p:cTn id="89" fill="hold">
                            <p:stCondLst>
                              <p:cond delay="8500"/>
                            </p:stCondLst>
                            <p:childTnLst>
                              <p:par>
                                <p:cTn id="90" presetID="14" presetClass="exit" presetSubtype="10" fill="hold" nodeType="afterEffect">
                                  <p:stCondLst>
                                    <p:cond delay="0"/>
                                  </p:stCondLst>
                                  <p:childTnLst>
                                    <p:animEffect transition="out" filter="randombar(horizontal)">
                                      <p:cBhvr>
                                        <p:cTn id="91" dur="500"/>
                                        <p:tgtEl>
                                          <p:spTgt spid="18"/>
                                        </p:tgtEl>
                                      </p:cBhvr>
                                    </p:animEffect>
                                    <p:set>
                                      <p:cBhvr>
                                        <p:cTn id="92" dur="1" fill="hold">
                                          <p:stCondLst>
                                            <p:cond delay="499"/>
                                          </p:stCondLst>
                                        </p:cTn>
                                        <p:tgtEl>
                                          <p:spTgt spid="18"/>
                                        </p:tgtEl>
                                        <p:attrNameLst>
                                          <p:attrName>style.visibility</p:attrName>
                                        </p:attrNameLst>
                                      </p:cBhvr>
                                      <p:to>
                                        <p:strVal val="hidden"/>
                                      </p:to>
                                    </p:set>
                                  </p:childTnLst>
                                </p:cTn>
                              </p:par>
                            </p:childTnLst>
                          </p:cTn>
                        </p:par>
                        <p:par>
                          <p:cTn id="93" fill="hold">
                            <p:stCondLst>
                              <p:cond delay="9000"/>
                            </p:stCondLst>
                            <p:childTnLst>
                              <p:par>
                                <p:cTn id="94" presetID="53" presetClass="entr" presetSubtype="16" fill="hold" nodeType="afterEffect">
                                  <p:stCondLst>
                                    <p:cond delay="0"/>
                                  </p:stCondLst>
                                  <p:childTnLst>
                                    <p:set>
                                      <p:cBhvr>
                                        <p:cTn id="95" dur="1" fill="hold">
                                          <p:stCondLst>
                                            <p:cond delay="0"/>
                                          </p:stCondLst>
                                        </p:cTn>
                                        <p:tgtEl>
                                          <p:spTgt spid="136"/>
                                        </p:tgtEl>
                                        <p:attrNameLst>
                                          <p:attrName>style.visibility</p:attrName>
                                        </p:attrNameLst>
                                      </p:cBhvr>
                                      <p:to>
                                        <p:strVal val="visible"/>
                                      </p:to>
                                    </p:set>
                                    <p:anim calcmode="lin" valueType="num">
                                      <p:cBhvr>
                                        <p:cTn id="96" dur="1000" fill="hold"/>
                                        <p:tgtEl>
                                          <p:spTgt spid="136"/>
                                        </p:tgtEl>
                                        <p:attrNameLst>
                                          <p:attrName>ppt_w</p:attrName>
                                        </p:attrNameLst>
                                      </p:cBhvr>
                                      <p:tavLst>
                                        <p:tav tm="0">
                                          <p:val>
                                            <p:fltVal val="0"/>
                                          </p:val>
                                        </p:tav>
                                        <p:tav tm="100000">
                                          <p:val>
                                            <p:strVal val="#ppt_w"/>
                                          </p:val>
                                        </p:tav>
                                      </p:tavLst>
                                    </p:anim>
                                    <p:anim calcmode="lin" valueType="num">
                                      <p:cBhvr>
                                        <p:cTn id="97" dur="1000" fill="hold"/>
                                        <p:tgtEl>
                                          <p:spTgt spid="136"/>
                                        </p:tgtEl>
                                        <p:attrNameLst>
                                          <p:attrName>ppt_h</p:attrName>
                                        </p:attrNameLst>
                                      </p:cBhvr>
                                      <p:tavLst>
                                        <p:tav tm="0">
                                          <p:val>
                                            <p:fltVal val="0"/>
                                          </p:val>
                                        </p:tav>
                                        <p:tav tm="100000">
                                          <p:val>
                                            <p:strVal val="#ppt_h"/>
                                          </p:val>
                                        </p:tav>
                                      </p:tavLst>
                                    </p:anim>
                                    <p:animEffect transition="in" filter="fade">
                                      <p:cBhvr>
                                        <p:cTn id="98" dur="1000"/>
                                        <p:tgtEl>
                                          <p:spTgt spid="136"/>
                                        </p:tgtEl>
                                      </p:cBhvr>
                                    </p:animEffect>
                                  </p:childTnLst>
                                </p:cTn>
                              </p:par>
                            </p:childTnLst>
                          </p:cTn>
                        </p:par>
                      </p:childTnLst>
                    </p:cTn>
                  </p:par>
                  <p:par>
                    <p:cTn id="99" fill="hold">
                      <p:stCondLst>
                        <p:cond delay="indefinite"/>
                      </p:stCondLst>
                      <p:childTnLst>
                        <p:par>
                          <p:cTn id="100" fill="hold">
                            <p:stCondLst>
                              <p:cond delay="0"/>
                            </p:stCondLst>
                            <p:childTnLst>
                              <p:par>
                                <p:cTn id="101" presetID="0" presetClass="path" presetSubtype="0" accel="50000" decel="50000" fill="hold" nodeType="clickEffect">
                                  <p:stCondLst>
                                    <p:cond delay="0"/>
                                  </p:stCondLst>
                                  <p:childTnLst>
                                    <p:animMotion origin="layout" path="M -0.00039 -0.01505 L -0.00039 -0.01505 C -0.00065 -0.01991 -0.00026 -0.025 -0.0013 -0.0294 C -0.00338 -0.03796 -0.00625 -0.0375 -0.01028 -0.03889 C -0.01145 -0.04005 -0.01263 -0.04097 -0.0138 -0.04213 C -0.01705 -0.0456 -0.01614 -0.04583 -0.02005 -0.04838 C -0.02122 -0.04931 -0.02239 -0.04954 -0.02356 -0.05 C -0.02448 -0.05116 -0.02526 -0.05255 -0.0263 -0.05324 C -0.02721 -0.0537 -0.03737 -0.05625 -0.03789 -0.05648 C -0.0388 -0.05741 -0.03971 -0.05833 -0.04062 -0.05949 C -0.04336 -0.06343 -0.0414 -0.06273 -0.04505 -0.06597 C -0.04583 -0.06667 -0.04687 -0.0669 -0.04765 -0.06759 C -0.05703 -0.08403 -0.04687 -0.06782 -0.0539 -0.07546 C -0.0552 -0.07685 -0.05794 -0.08403 -0.05846 -0.08495 C -0.05872 -0.08704 -0.05898 -0.08912 -0.05937 -0.09144 C -0.05963 -0.09282 -0.06002 -0.09444 -0.06015 -0.09607 C -0.06054 -0.09861 -0.06067 -0.10139 -0.06106 -0.10394 C -0.06159 -0.10625 -0.06237 -0.1081 -0.06289 -0.11042 C -0.06419 -0.11667 -0.0664 -0.1294 -0.0664 -0.1294 C -0.06679 -0.13935 -0.06679 -0.14954 -0.06731 -0.15949 C -0.06744 -0.16134 -0.0681 -0.16273 -0.06823 -0.16435 C -0.06862 -0.16736 -0.06888 -0.1706 -0.06914 -0.17384 C -0.06823 -0.18495 -0.07239 -0.20347 -0.0664 -0.20718 C -0.05026 -0.21759 -0.0319 -0.20787 -0.01471 -0.2088 C -0.01289 -0.2088 -0.01106 -0.20972 -0.00937 -0.21042 C -0.00781 -0.21019 0.00951 -0.2088 0.01394 -0.20718 C 0.0155 -0.20648 0.0168 -0.20463 0.01836 -0.20394 C 0.02006 -0.20324 0.02188 -0.20301 0.0237 -0.20232 C 0.05899 -0.2044 0.05391 -0.18727 0.04961 -0.24375 C 0.04935 -0.24583 0.04896 -0.24792 0.0487 -0.25 C 0.04636 -0.28681 0.04779 -0.25949 0.04779 -0.33241 L 0.04779 -0.33241 " pathEditMode="relative" ptsTypes="AAAAAAAAAAAAAAAAAAAAAAAAAAAAAAAA">
                                      <p:cBhvr>
                                        <p:cTn id="102" dur="8000" fill="hold"/>
                                        <p:tgtEl>
                                          <p:spTgt spid="138"/>
                                        </p:tgtEl>
                                        <p:attrNameLst>
                                          <p:attrName>ppt_x</p:attrName>
                                          <p:attrName>ppt_y</p:attrName>
                                        </p:attrNameLst>
                                      </p:cBhvr>
                                    </p:animMotion>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p:cTn id="107" dur="1500" fill="hold"/>
                                        <p:tgtEl>
                                          <p:spTgt spid="25"/>
                                        </p:tgtEl>
                                        <p:attrNameLst>
                                          <p:attrName>ppt_w</p:attrName>
                                        </p:attrNameLst>
                                      </p:cBhvr>
                                      <p:tavLst>
                                        <p:tav tm="0">
                                          <p:val>
                                            <p:fltVal val="0"/>
                                          </p:val>
                                        </p:tav>
                                        <p:tav tm="100000">
                                          <p:val>
                                            <p:strVal val="#ppt_w"/>
                                          </p:val>
                                        </p:tav>
                                      </p:tavLst>
                                    </p:anim>
                                    <p:anim calcmode="lin" valueType="num">
                                      <p:cBhvr>
                                        <p:cTn id="108" dur="1500" fill="hold"/>
                                        <p:tgtEl>
                                          <p:spTgt spid="25"/>
                                        </p:tgtEl>
                                        <p:attrNameLst>
                                          <p:attrName>ppt_h</p:attrName>
                                        </p:attrNameLst>
                                      </p:cBhvr>
                                      <p:tavLst>
                                        <p:tav tm="0">
                                          <p:val>
                                            <p:fltVal val="0"/>
                                          </p:val>
                                        </p:tav>
                                        <p:tav tm="100000">
                                          <p:val>
                                            <p:strVal val="#ppt_h"/>
                                          </p:val>
                                        </p:tav>
                                      </p:tavLst>
                                    </p:anim>
                                    <p:animEffect transition="in" filter="fade">
                                      <p:cBhvr>
                                        <p:cTn id="109" dur="1500"/>
                                        <p:tgtEl>
                                          <p:spTgt spid="25"/>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grpId="1" nodeType="clickEffect">
                                  <p:stCondLst>
                                    <p:cond delay="0"/>
                                  </p:stCondLst>
                                  <p:childTnLst>
                                    <p:set>
                                      <p:cBhvr>
                                        <p:cTn id="113" dur="1" fill="hold">
                                          <p:stCondLst>
                                            <p:cond delay="999"/>
                                          </p:stCondLst>
                                        </p:cTn>
                                        <p:tgtEl>
                                          <p:spTgt spid="25"/>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0" presetClass="path" presetSubtype="0" accel="50000" decel="50000" fill="hold" nodeType="clickEffect">
                                  <p:stCondLst>
                                    <p:cond delay="0"/>
                                  </p:stCondLst>
                                  <p:childTnLst>
                                    <p:animMotion origin="layout" path="M -0.00287 0.00602 L -0.00287 0.00602 L -0.0181 0.00278 C -0.0211 0.00208 -0.02409 0.00185 -0.02709 0.00116 C -0.02852 0.00069 -0.02995 -0.00046 -0.03151 -0.00046 C -0.04935 -0.00139 -0.06719 -0.00162 -0.08516 -0.00209 L -0.103 -0.00533 C -0.1293 -0.00926 -0.10417 -0.00463 -0.12357 -0.00834 L -0.12435 -0.11158 L -0.12435 -0.11158 " pathEditMode="relative" ptsTypes="AAAAAAAAAA">
                                      <p:cBhvr>
                                        <p:cTn id="117" dur="8000" fill="hold"/>
                                        <p:tgtEl>
                                          <p:spTgt spid="173"/>
                                        </p:tgtEl>
                                        <p:attrNameLst>
                                          <p:attrName>ppt_x</p:attrName>
                                          <p:attrName>ppt_y</p:attrName>
                                        </p:attrNameLst>
                                      </p:cBhvr>
                                    </p:animMotion>
                                  </p:childTnLst>
                                </p:cTn>
                              </p:par>
                            </p:childTnLst>
                          </p:cTn>
                        </p:par>
                        <p:par>
                          <p:cTn id="118" fill="hold">
                            <p:stCondLst>
                              <p:cond delay="8000"/>
                            </p:stCondLst>
                            <p:childTnLst>
                              <p:par>
                                <p:cTn id="119" presetID="1" presetClass="exit" presetSubtype="0" fill="hold" nodeType="afterEffect">
                                  <p:stCondLst>
                                    <p:cond delay="0"/>
                                  </p:stCondLst>
                                  <p:childTnLst>
                                    <p:set>
                                      <p:cBhvr>
                                        <p:cTn id="120" dur="1" fill="hold">
                                          <p:stCondLst>
                                            <p:cond delay="0"/>
                                          </p:stCondLst>
                                        </p:cTn>
                                        <p:tgtEl>
                                          <p:spTgt spid="173"/>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0" presetClass="path" presetSubtype="0" accel="50000" decel="50000" fill="hold" nodeType="clickEffect">
                                  <p:stCondLst>
                                    <p:cond delay="0"/>
                                  </p:stCondLst>
                                  <p:childTnLst>
                                    <p:animMotion origin="layout" path="M -0.00247 0.00625 L -0.00247 0.00648 C -0.00221 -0.00648 -0.00221 -0.01921 -0.00169 -0.03171 C -0.00156 -0.03426 -0.00013 -0.04421 0.00195 -0.04444 C 0.01589 -0.04699 0.02995 -0.0456 0.04388 -0.04606 C 0.04661 -0.04653 0.04922 -0.04699 0.05195 -0.04768 C 0.05286 -0.04791 0.05365 -0.04953 0.05456 -0.0493 C 0.05677 -0.04884 0.05872 -0.04699 0.06081 -0.04606 C 0.06354 -0.04491 0.06615 -0.04375 0.06888 -0.04282 C 0.07096 -0.04213 0.07305 -0.0419 0.07513 -0.04143 C 0.08086 -0.03981 0.0793 -0.04028 0.08411 -0.03819 C 0.09036 -0.03866 0.09661 -0.03866 0.10286 -0.03981 C 0.11328 -0.04166 0.1168 -0.04537 0.12604 -0.04606 C 0.13763 -0.04699 0.14922 -0.04722 0.16081 -0.04768 C 0.16406 -0.04815 0.16914 -0.04398 0.1707 -0.0493 C 0.1737 -0.05995 0.17083 -0.07338 0.16888 -0.08426 C 0.16862 -0.08796 0.16732 -0.09166 0.16797 -0.09537 C 0.16862 -0.09953 0.17331 -0.10092 0.17513 -0.10162 C 0.17695 -0.10231 0.17865 -0.10254 0.18047 -0.10324 C 0.18646 -0.10532 0.18177 -0.10463 0.18854 -0.10648 C 0.19089 -0.10717 0.19323 -0.10741 0.1957 -0.1081 C 0.19714 -0.10833 0.19857 -0.10926 0.20013 -0.10949 C 0.20221 -0.11018 0.2043 -0.11065 0.20638 -0.11111 C 0.20729 -0.11227 0.20794 -0.11389 0.20898 -0.11435 C 0.21198 -0.11551 0.21497 -0.11528 0.21797 -0.11597 C 0.21953 -0.1162 0.22096 -0.1169 0.2224 -0.11759 C 0.22357 -0.11921 0.22513 -0.12014 0.22604 -0.12222 C 0.22669 -0.12407 0.22682 -0.12639 0.22695 -0.1287 C 0.22799 -0.14768 0.2276 -0.1669 0.22956 -0.18588 C 0.22982 -0.18796 0.2319 -0.18703 0.2332 -0.18727 C 0.23607 -0.18842 0.23906 -0.19051 0.24206 -0.19051 L 0.27865 -0.19213 C 0.28555 -0.19328 0.29258 -0.19236 0.29922 -0.19537 C 0.3043 -0.19745 0.30156 -0.19653 0.30729 -0.19838 C 0.3125 -0.19768 0.31745 -0.19815 0.3224 -0.19537 C 0.32396 -0.19444 0.32539 -0.19328 0.32682 -0.19213 C 0.32747 -0.19051 0.32826 -0.18912 0.32865 -0.18727 C 0.32943 -0.18379 0.33034 -0.16875 0.33047 -0.16666 C 0.33073 -0.15023 0.33086 -0.13403 0.33138 -0.11759 C 0.33138 -0.11597 0.33229 -0.11435 0.33229 -0.11273 C 0.33229 -0.0831 0.3319 -0.05347 0.33138 -0.02384 C 0.33086 0.0081 0.33099 -0.01528 0.32956 0.00324 C 0.32799 0.02361 0.32982 0.01297 0.32773 0.02384 C 0.32813 0.02801 0.32799 0.03241 0.32865 0.03658 C 0.32982 0.04375 0.33568 0.04514 0.33854 0.04769 C 0.33945 0.04838 0.34023 0.05 0.34115 0.0507 C 0.36263 0.06667 0.33997 0.04908 0.35365 0.05718 C 0.35664 0.0588 0.35938 0.0632 0.36263 0.06343 L 0.42057 0.06667 C 0.42448 0.06713 0.42852 0.06644 0.43216 0.06829 C 0.43346 0.06875 0.43411 0.0713 0.4349 0.07292 C 0.44193 0.08912 0.43581 0.07778 0.44023 0.08565 C 0.44089 0.08935 0.44141 0.09306 0.44206 0.09676 C 0.44232 0.09838 0.44284 0.1 0.44297 0.10162 C 0.44479 0.14005 0.4418 0.12246 0.44466 0.13797 C 0.4444 0.14028 0.44388 0.14213 0.44388 0.14445 C 0.44388 0.14699 0.44661 0.15232 0.44297 0.15394 C 0.4401 0.15533 0.43698 0.15394 0.43398 0.15394 L 0.43398 0.15417 " pathEditMode="relative" rAng="0" ptsTypes="AAAAAAAAAAAAAAAAAAAAAAAAAAAAAAAAAAAAAAAAAAAAAAAAAAAAAAAAAAA">
                                      <p:cBhvr>
                                        <p:cTn id="124" dur="8000" fill="hold"/>
                                        <p:tgtEl>
                                          <p:spTgt spid="13"/>
                                        </p:tgtEl>
                                        <p:attrNameLst>
                                          <p:attrName>ppt_x</p:attrName>
                                          <p:attrName>ppt_y</p:attrName>
                                        </p:attrNameLst>
                                      </p:cBhvr>
                                      <p:rCtr x="22357" y="-2824"/>
                                    </p:animMotion>
                                  </p:childTnLst>
                                </p:cTn>
                              </p:par>
                            </p:childTnLst>
                          </p:cTn>
                        </p:par>
                      </p:childTnLst>
                    </p:cTn>
                  </p:par>
                  <p:par>
                    <p:cTn id="125" fill="hold">
                      <p:stCondLst>
                        <p:cond delay="indefinite"/>
                      </p:stCondLst>
                      <p:childTnLst>
                        <p:par>
                          <p:cTn id="126" fill="hold">
                            <p:stCondLst>
                              <p:cond delay="0"/>
                            </p:stCondLst>
                            <p:childTnLst>
                              <p:par>
                                <p:cTn id="127" presetID="0" presetClass="path" presetSubtype="0" accel="50000" decel="50000" fill="hold" nodeType="clickEffect">
                                  <p:stCondLst>
                                    <p:cond delay="0"/>
                                  </p:stCondLst>
                                  <p:childTnLst>
                                    <p:animMotion origin="layout" path="M 0.00039 -0.01783 L 0.00039 -0.01783 C -2.29167E-6 -0.02315 -0.00013 -0.02847 -0.00052 -0.0338 C -0.00091 -0.03727 -0.00169 -0.04144 -0.00234 -0.04491 C -0.0026 -0.04815 -0.00286 -0.05139 -0.00325 -0.0544 C -0.00364 -0.05787 -0.00547 -0.06459 -0.00599 -0.06713 C -0.00625 -0.06922 -0.00703 -0.07593 -0.00768 -0.07824 C -0.00781 -0.07847 -0.01224 -0.09167 -0.01393 -0.09259 C -0.01679 -0.09398 -0.01992 -0.09375 -0.02291 -0.09422 C -0.0276 -0.09468 -0.03242 -0.09514 -0.03724 -0.0956 C -0.03867 -0.0963 -0.0401 -0.09699 -0.04166 -0.09722 C -0.04401 -0.09792 -0.04635 -0.09838 -0.04883 -0.09884 C -0.05052 -0.09931 -0.05234 -0.1 -0.05416 -0.10047 C -0.0556 -0.10162 -0.05716 -0.10278 -0.05859 -0.10371 C -0.06041 -0.10486 -0.06224 -0.10533 -0.06393 -0.10672 C -0.06471 -0.10741 -0.0651 -0.10903 -0.06575 -0.10996 C -0.06601 -0.11412 -0.06627 -0.11852 -0.06666 -0.12269 C -0.06679 -0.12431 -0.06732 -0.1257 -0.06758 -0.12755 C -0.06797 -0.13056 -0.0681 -0.1338 -0.06849 -0.13704 C -0.06979 -0.14954 -0.07031 -0.14954 -0.07109 -0.16713 C -0.07213 -0.18889 -0.0707 -0.18033 -0.07383 -0.19398 C -0.07435 -0.21158 -0.07487 -0.22894 -0.07552 -0.24653 C -0.07578 -0.24977 -0.07643 -0.25278 -0.07643 -0.25602 C -0.07643 -0.28125 -0.07708 -0.27639 -0.07474 -0.28935 C -0.075 -0.29931 -0.07461 -0.30949 -0.07552 -0.31945 C -0.07604 -0.32454 -0.08034 -0.32871 -0.08268 -0.32894 C -0.09844 -0.33033 -0.11432 -0.33009 -0.13008 -0.33056 C -0.13216 -0.33172 -0.13424 -0.33264 -0.13633 -0.3338 C -0.13789 -0.33472 -0.13919 -0.33681 -0.14075 -0.33681 L -0.172 -0.33542 C -0.17226 -0.31366 -0.17239 -0.2919 -0.17291 -0.27037 C -0.17304 -0.26736 -0.17409 -0.26111 -0.17565 -0.25926 C -0.17695 -0.25741 -0.17851 -0.25695 -0.18008 -0.25602 C -0.1806 -0.25486 -0.18099 -0.25324 -0.1819 -0.25278 C -0.18476 -0.25162 -0.18776 -0.25162 -0.19075 -0.25116 C -0.19883 -0.25047 -0.2069 -0.25023 -0.21484 -0.24954 C -0.21614 -0.24908 -0.21732 -0.24884 -0.21849 -0.24815 C -0.22109 -0.2463 -0.22252 -0.24445 -0.22474 -0.24167 C -0.22526 -0.23912 -0.22591 -0.23634 -0.22656 -0.2338 C -0.22682 -0.23218 -0.22734 -0.23079 -0.22734 -0.22894 C -0.22786 -0.2169 -0.22747 -0.20463 -0.22825 -0.19259 C -0.22838 -0.19005 -0.22916 -0.18773 -0.23008 -0.18611 C -0.23099 -0.18449 -0.23242 -0.18403 -0.23359 -0.18287 C -0.23685 -0.17732 -0.23424 -0.18102 -0.23984 -0.17662 C -0.24114 -0.1757 -0.24219 -0.17408 -0.24349 -0.17338 C -0.24544 -0.17246 -0.24765 -0.17246 -0.24974 -0.17199 C -0.25117 -0.17153 -0.25273 -0.1706 -0.25416 -0.17037 C -0.26328 -0.16829 -0.2763 -0.16783 -0.2845 -0.16713 C -0.29622 -0.16297 -0.28515 -0.16644 -0.3095 -0.16389 C -0.31289 -0.16366 -0.31614 -0.16273 -0.3194 -0.16227 C -0.33802 -0.16042 -0.3638 -0.15996 -0.38099 -0.15926 C -0.38255 -0.15903 -0.39492 -0.1581 -0.39883 -0.15602 C -0.40273 -0.15394 -0.40182 -0.15255 -0.40508 -0.14977 C -0.40599 -0.14884 -0.4069 -0.14861 -0.40781 -0.14815 C -0.40833 -0.14653 -0.40885 -0.14468 -0.4095 -0.14329 C -0.41172 -0.13866 -0.41224 -0.13843 -0.41497 -0.13542 C -0.41588 -0.13264 -0.4181 -0.12732 -0.41849 -0.12431 C -0.41914 -0.11968 -0.41901 -0.11482 -0.4194 -0.10996 C -0.41953 -0.10834 -0.41992 -0.10672 -0.42031 -0.10533 C -0.4207 -0.10347 -0.422 -0.10047 -0.422 -0.10047 L -0.422 -0.10047 " pathEditMode="relative" ptsTypes="AAAAAAAAAAAAAAAAAAAAAAAAAAAAAAAAAAAAAAAAAAAAAAAAAAAAAAAAAAAAA">
                                      <p:cBhvr>
                                        <p:cTn id="128" dur="8000" fill="hold"/>
                                        <p:tgtEl>
                                          <p:spTgt spid="3"/>
                                        </p:tgtEl>
                                        <p:attrNameLst>
                                          <p:attrName>ppt_x</p:attrName>
                                          <p:attrName>ppt_y</p:attrName>
                                        </p:attrNameLst>
                                      </p:cBhvr>
                                    </p:animMotion>
                                  </p:childTnLst>
                                </p:cTn>
                              </p:par>
                            </p:childTnLst>
                          </p:cTn>
                        </p:par>
                        <p:par>
                          <p:cTn id="129" fill="hold">
                            <p:stCondLst>
                              <p:cond delay="8000"/>
                            </p:stCondLst>
                            <p:childTnLst>
                              <p:par>
                                <p:cTn id="130" presetID="53" presetClass="entr" presetSubtype="16" fill="hold" nodeType="afterEffect">
                                  <p:stCondLst>
                                    <p:cond delay="0"/>
                                  </p:stCondLst>
                                  <p:childTnLst>
                                    <p:set>
                                      <p:cBhvr>
                                        <p:cTn id="131" dur="1" fill="hold">
                                          <p:stCondLst>
                                            <p:cond delay="0"/>
                                          </p:stCondLst>
                                        </p:cTn>
                                        <p:tgtEl>
                                          <p:spTgt spid="6"/>
                                        </p:tgtEl>
                                        <p:attrNameLst>
                                          <p:attrName>style.visibility</p:attrName>
                                        </p:attrNameLst>
                                      </p:cBhvr>
                                      <p:to>
                                        <p:strVal val="visible"/>
                                      </p:to>
                                    </p:set>
                                    <p:anim calcmode="lin" valueType="num">
                                      <p:cBhvr>
                                        <p:cTn id="132" dur="4000" fill="hold"/>
                                        <p:tgtEl>
                                          <p:spTgt spid="6"/>
                                        </p:tgtEl>
                                        <p:attrNameLst>
                                          <p:attrName>ppt_w</p:attrName>
                                        </p:attrNameLst>
                                      </p:cBhvr>
                                      <p:tavLst>
                                        <p:tav tm="0">
                                          <p:val>
                                            <p:fltVal val="0"/>
                                          </p:val>
                                        </p:tav>
                                        <p:tav tm="100000">
                                          <p:val>
                                            <p:strVal val="#ppt_w"/>
                                          </p:val>
                                        </p:tav>
                                      </p:tavLst>
                                    </p:anim>
                                    <p:anim calcmode="lin" valueType="num">
                                      <p:cBhvr>
                                        <p:cTn id="133" dur="4000" fill="hold"/>
                                        <p:tgtEl>
                                          <p:spTgt spid="6"/>
                                        </p:tgtEl>
                                        <p:attrNameLst>
                                          <p:attrName>ppt_h</p:attrName>
                                        </p:attrNameLst>
                                      </p:cBhvr>
                                      <p:tavLst>
                                        <p:tav tm="0">
                                          <p:val>
                                            <p:fltVal val="0"/>
                                          </p:val>
                                        </p:tav>
                                        <p:tav tm="100000">
                                          <p:val>
                                            <p:strVal val="#ppt_h"/>
                                          </p:val>
                                        </p:tav>
                                      </p:tavLst>
                                    </p:anim>
                                    <p:animEffect transition="in" filter="fade">
                                      <p:cBhvr>
                                        <p:cTn id="134" dur="4000"/>
                                        <p:tgtEl>
                                          <p:spTgt spid="6"/>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16" fill="hold" grpId="0" nodeType="clickEffect">
                                  <p:stCondLst>
                                    <p:cond delay="0"/>
                                  </p:stCondLst>
                                  <p:childTnLst>
                                    <p:set>
                                      <p:cBhvr>
                                        <p:cTn id="138" dur="1" fill="hold">
                                          <p:stCondLst>
                                            <p:cond delay="0"/>
                                          </p:stCondLst>
                                        </p:cTn>
                                        <p:tgtEl>
                                          <p:spTgt spid="119"/>
                                        </p:tgtEl>
                                        <p:attrNameLst>
                                          <p:attrName>style.visibility</p:attrName>
                                        </p:attrNameLst>
                                      </p:cBhvr>
                                      <p:to>
                                        <p:strVal val="visible"/>
                                      </p:to>
                                    </p:set>
                                    <p:anim calcmode="lin" valueType="num">
                                      <p:cBhvr>
                                        <p:cTn id="139" dur="3500" fill="hold"/>
                                        <p:tgtEl>
                                          <p:spTgt spid="119"/>
                                        </p:tgtEl>
                                        <p:attrNameLst>
                                          <p:attrName>ppt_w</p:attrName>
                                        </p:attrNameLst>
                                      </p:cBhvr>
                                      <p:tavLst>
                                        <p:tav tm="0">
                                          <p:val>
                                            <p:fltVal val="0"/>
                                          </p:val>
                                        </p:tav>
                                        <p:tav tm="100000">
                                          <p:val>
                                            <p:strVal val="#ppt_w"/>
                                          </p:val>
                                        </p:tav>
                                      </p:tavLst>
                                    </p:anim>
                                    <p:anim calcmode="lin" valueType="num">
                                      <p:cBhvr>
                                        <p:cTn id="140" dur="3500" fill="hold"/>
                                        <p:tgtEl>
                                          <p:spTgt spid="119"/>
                                        </p:tgtEl>
                                        <p:attrNameLst>
                                          <p:attrName>ppt_h</p:attrName>
                                        </p:attrNameLst>
                                      </p:cBhvr>
                                      <p:tavLst>
                                        <p:tav tm="0">
                                          <p:val>
                                            <p:fltVal val="0"/>
                                          </p:val>
                                        </p:tav>
                                        <p:tav tm="100000">
                                          <p:val>
                                            <p:strVal val="#ppt_h"/>
                                          </p:val>
                                        </p:tav>
                                      </p:tavLst>
                                    </p:anim>
                                    <p:animEffect transition="in" filter="fade">
                                      <p:cBhvr>
                                        <p:cTn id="141" dur="3500"/>
                                        <p:tgtEl>
                                          <p:spTgt spid="119"/>
                                        </p:tgtEl>
                                      </p:cBhvr>
                                    </p:animEffect>
                                  </p:childTnLst>
                                </p:cTn>
                              </p:par>
                            </p:childTnLst>
                          </p:cTn>
                        </p:par>
                      </p:childTnLst>
                    </p:cTn>
                  </p:par>
                  <p:par>
                    <p:cTn id="142" fill="hold">
                      <p:stCondLst>
                        <p:cond delay="indefinite"/>
                      </p:stCondLst>
                      <p:childTnLst>
                        <p:par>
                          <p:cTn id="143" fill="hold">
                            <p:stCondLst>
                              <p:cond delay="0"/>
                            </p:stCondLst>
                            <p:childTnLst>
                              <p:par>
                                <p:cTn id="144" presetID="53" presetClass="entr" presetSubtype="16" fill="hold" grpId="0" nodeType="click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1500" fill="hold"/>
                                        <p:tgtEl>
                                          <p:spTgt spid="27"/>
                                        </p:tgtEl>
                                        <p:attrNameLst>
                                          <p:attrName>ppt_w</p:attrName>
                                        </p:attrNameLst>
                                      </p:cBhvr>
                                      <p:tavLst>
                                        <p:tav tm="0">
                                          <p:val>
                                            <p:fltVal val="0"/>
                                          </p:val>
                                        </p:tav>
                                        <p:tav tm="100000">
                                          <p:val>
                                            <p:strVal val="#ppt_w"/>
                                          </p:val>
                                        </p:tav>
                                      </p:tavLst>
                                    </p:anim>
                                    <p:anim calcmode="lin" valueType="num">
                                      <p:cBhvr>
                                        <p:cTn id="147" dur="1500" fill="hold"/>
                                        <p:tgtEl>
                                          <p:spTgt spid="27"/>
                                        </p:tgtEl>
                                        <p:attrNameLst>
                                          <p:attrName>ppt_h</p:attrName>
                                        </p:attrNameLst>
                                      </p:cBhvr>
                                      <p:tavLst>
                                        <p:tav tm="0">
                                          <p:val>
                                            <p:fltVal val="0"/>
                                          </p:val>
                                        </p:tav>
                                        <p:tav tm="100000">
                                          <p:val>
                                            <p:strVal val="#ppt_h"/>
                                          </p:val>
                                        </p:tav>
                                      </p:tavLst>
                                    </p:anim>
                                    <p:animEffect transition="in" filter="fade">
                                      <p:cBhvr>
                                        <p:cTn id="148" dur="1500"/>
                                        <p:tgtEl>
                                          <p:spTgt spid="27"/>
                                        </p:tgtEl>
                                      </p:cBhvr>
                                    </p:animEffect>
                                  </p:childTnLst>
                                </p:cTn>
                              </p:par>
                            </p:childTnLst>
                          </p:cTn>
                        </p:par>
                      </p:childTnLst>
                    </p:cTn>
                  </p:par>
                  <p:par>
                    <p:cTn id="149" fill="hold">
                      <p:stCondLst>
                        <p:cond delay="indefinite"/>
                      </p:stCondLst>
                      <p:childTnLst>
                        <p:par>
                          <p:cTn id="150" fill="hold">
                            <p:stCondLst>
                              <p:cond delay="0"/>
                            </p:stCondLst>
                            <p:childTnLst>
                              <p:par>
                                <p:cTn id="151" presetID="1" presetClass="exit" presetSubtype="0" fill="hold" grpId="1" nodeType="clickEffect">
                                  <p:stCondLst>
                                    <p:cond delay="0"/>
                                  </p:stCondLst>
                                  <p:childTnLst>
                                    <p:set>
                                      <p:cBhvr>
                                        <p:cTn id="152" dur="1" fill="hold">
                                          <p:stCondLst>
                                            <p:cond delay="0"/>
                                          </p:stCondLst>
                                        </p:cTn>
                                        <p:tgtEl>
                                          <p:spTgt spid="27"/>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0" presetClass="path" presetSubtype="0" accel="50000" decel="50000" fill="hold" nodeType="clickEffect">
                                  <p:stCondLst>
                                    <p:cond delay="0"/>
                                  </p:stCondLst>
                                  <p:childTnLst>
                                    <p:animMotion origin="layout" path="M 0.01133 0.00972 L 0.01133 0.00972 C 0.01953 0.00926 0.03672 0.00602 0.04649 0.01111 C 0.04727 0.01157 0.04701 0.01389 0.04727 0.01528 C 0.04753 0.01713 0.04779 0.01898 0.04792 0.02083 C 0.04831 0.025 0.0487 0.02916 0.0487 0.03333 C 0.0487 0.05555 0.04844 0.07778 0.04792 0.1 C 0.04792 0.10185 0.0474 0.10347 0.04727 0.10555 C 0.04688 0.10903 0.04727 0.11319 0.04649 0.11666 C 0.0461 0.11782 0.04479 0.11736 0.04414 0.11805 C 0.04271 0.11875 0.04154 0.12037 0.04024 0.12083 C 0.03737 0.12176 0.01993 0.12338 0.01914 0.12361 C -0.0388 0.12754 0.01472 0.12268 -0.02304 0.12639 C -0.02513 0.12685 -0.02734 0.12708 -0.02929 0.12778 C -0.03177 0.12847 -0.03398 0.12963 -0.03632 0.13055 C -0.03789 0.13102 -0.03945 0.13148 -0.04101 0.13194 L -0.09648 0.13055 C -0.09765 0.13032 -0.09869 0.12963 -0.09961 0.12916 C -0.10195 0.12754 -0.10325 0.12569 -0.10507 0.12361 C -0.10299 0.1169 -0.10143 0.11412 -0.10117 0.10694 C -0.10078 0.08241 -0.10898 0.05254 -0.10039 0.03333 C -0.09388 0.01828 -0.07903 0.03333 -0.06836 0.03333 L -0.06836 0.03333 " pathEditMode="relative" ptsTypes="AAAAAAAAAAAAAAAAAAAAAAA">
                                      <p:cBhvr>
                                        <p:cTn id="156" dur="8000" fill="hold"/>
                                        <p:tgtEl>
                                          <p:spTgt spid="14"/>
                                        </p:tgtEl>
                                        <p:attrNameLst>
                                          <p:attrName>ppt_x</p:attrName>
                                          <p:attrName>ppt_y</p:attrName>
                                        </p:attrNameLst>
                                      </p:cBhvr>
                                    </p:animMotion>
                                  </p:childTnLst>
                                </p:cTn>
                              </p:par>
                            </p:childTnLst>
                          </p:cTn>
                        </p:par>
                        <p:par>
                          <p:cTn id="157" fill="hold">
                            <p:stCondLst>
                              <p:cond delay="8000"/>
                            </p:stCondLst>
                            <p:childTnLst>
                              <p:par>
                                <p:cTn id="158" presetID="1" presetClass="exit" presetSubtype="0" fill="hold" nodeType="afterEffect">
                                  <p:stCondLst>
                                    <p:cond delay="0"/>
                                  </p:stCondLst>
                                  <p:childTnLst>
                                    <p:set>
                                      <p:cBhvr>
                                        <p:cTn id="159" dur="1" fill="hold">
                                          <p:stCondLst>
                                            <p:cond delay="0"/>
                                          </p:stCondLst>
                                        </p:cTn>
                                        <p:tgtEl>
                                          <p:spTgt spid="14"/>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0" presetClass="path" presetSubtype="0" accel="50000" decel="50000" fill="hold" nodeType="clickEffect">
                                  <p:stCondLst>
                                    <p:cond delay="0"/>
                                  </p:stCondLst>
                                  <p:childTnLst>
                                    <p:animMotion origin="layout" path="M 0.0043 -0.02546 L 0.0043 -0.02523 C 0.00469 -0.02963 0.00443 -0.03449 0.00573 -0.03796 C 0.00651 -0.04005 0.00833 -0.03935 0.00964 -0.03935 C 0.03047 -0.04028 0.0513 -0.04028 0.07214 -0.04074 C 0.075 -0.0412 0.07787 -0.04213 0.08073 -0.04213 C 0.10026 -0.04305 0.12057 -0.03403 0.13932 -0.04352 C 0.14232 -0.04514 0.1375 -0.07315 0.1362 -0.08102 C 0.14505 -0.17106 0.12565 -0.03426 0.19479 -0.11991 C 0.20521 -0.13287 0.18906 -0.17245 0.1987 -0.18657 C 0.21094 -0.2044 0.24557 -0.19352 0.24557 -0.19329 C 0.28412 -0.18889 0.30104 -0.21898 0.30339 -0.17268 C 0.30391 -0.16227 0.30404 -0.15139 0.30417 -0.14074 C 0.3043 -0.13704 0.30417 -0.13333 0.30417 -0.12963 L 0.30417 -0.1294 " pathEditMode="relative" rAng="0" ptsTypes="AAAAAAAAAAAAAAA">
                                      <p:cBhvr>
                                        <p:cTn id="163" dur="8000" fill="hold"/>
                                        <p:tgtEl>
                                          <p:spTgt spid="8"/>
                                        </p:tgtEl>
                                        <p:attrNameLst>
                                          <p:attrName>ppt_x</p:attrName>
                                          <p:attrName>ppt_y</p:attrName>
                                        </p:attrNameLst>
                                      </p:cBhvr>
                                      <p:rCtr x="14987" y="-8681"/>
                                    </p:animMotion>
                                  </p:childTnLst>
                                </p:cTn>
                              </p:par>
                            </p:childTnLst>
                          </p:cTn>
                        </p:par>
                        <p:par>
                          <p:cTn id="164" fill="hold">
                            <p:stCondLst>
                              <p:cond delay="8000"/>
                            </p:stCondLst>
                            <p:childTnLst>
                              <p:par>
                                <p:cTn id="165" presetID="1" presetClass="exit" presetSubtype="0" fill="hold" nodeType="afterEffect">
                                  <p:stCondLst>
                                    <p:cond delay="0"/>
                                  </p:stCondLst>
                                  <p:childTnLst>
                                    <p:set>
                                      <p:cBhvr>
                                        <p:cTn id="166" dur="1" fill="hold">
                                          <p:stCondLst>
                                            <p:cond delay="0"/>
                                          </p:stCondLst>
                                        </p:cTn>
                                        <p:tgtEl>
                                          <p:spTgt spid="8"/>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0" presetClass="path" presetSubtype="0" accel="50000" decel="50000" fill="hold" nodeType="clickEffect">
                                  <p:stCondLst>
                                    <p:cond delay="0"/>
                                  </p:stCondLst>
                                  <p:childTnLst>
                                    <p:animMotion origin="layout" path="M 0.00234 0.00023 L 0.00234 0.00023 C 0.00716 -0.00023 0.01211 -0.00116 0.01706 -0.00116 C 0.01979 -0.00116 0.02474 -0.0044 0.02487 0.00023 C 0.02799 0.0625 0.02591 0.08981 0.02252 0.13634 C 0.02279 0.1419 0.02044 0.15139 0.02331 0.15301 C 0.03867 0.16227 0.04232 0.15208 0.05299 0.15023 C 0.0569 0.14977 0.06081 0.14954 0.06471 0.14884 L 0.0819 0.14606 C 0.09544 0.14143 0.09388 0.14143 0.11862 0.14606 C 0.12005 0.14653 0.12057 0.15023 0.12174 0.15162 C 0.12239 0.15255 0.12331 0.15255 0.12409 0.15301 C 0.12513 0.15532 0.12643 0.15741 0.12721 0.15995 C 0.12799 0.16273 0.12825 0.16574 0.12877 0.16829 C 0.13255 0.18657 0.12877 0.16713 0.13112 0.1794 C 0.13164 0.18819 0.13151 0.19722 0.13268 0.20579 C 0.13294 0.20741 0.13424 0.20694 0.13502 0.20718 C 0.13607 0.20787 0.13711 0.20833 0.13815 0.20856 C 0.14049 0.20926 0.14284 0.20949 0.14518 0.20995 C 0.14661 0.21111 0.15078 0.21389 0.15221 0.21551 C 0.15312 0.21667 0.15377 0.21829 0.15456 0.21968 C 0.15573 0.23542 0.15534 0.22708 0.15534 0.24491 L 0.15534 0.24491 " pathEditMode="relative" ptsTypes="AAAAAAAAAAAAAAAAAAAAAAA">
                                      <p:cBhvr>
                                        <p:cTn id="170" dur="8000" fill="hold"/>
                                        <p:tgtEl>
                                          <p:spTgt spid="181"/>
                                        </p:tgtEl>
                                        <p:attrNameLst>
                                          <p:attrName>ppt_x</p:attrName>
                                          <p:attrName>ppt_y</p:attrName>
                                        </p:attrNameLst>
                                      </p:cBhvr>
                                    </p:animMotion>
                                  </p:childTnLst>
                                </p:cTn>
                              </p:par>
                            </p:childTnLst>
                          </p:cTn>
                        </p:par>
                        <p:par>
                          <p:cTn id="171" fill="hold">
                            <p:stCondLst>
                              <p:cond delay="8000"/>
                            </p:stCondLst>
                            <p:childTnLst>
                              <p:par>
                                <p:cTn id="172" presetID="1" presetClass="exit" presetSubtype="0" fill="hold" nodeType="afterEffect">
                                  <p:stCondLst>
                                    <p:cond delay="0"/>
                                  </p:stCondLst>
                                  <p:childTnLst>
                                    <p:set>
                                      <p:cBhvr>
                                        <p:cTn id="173" dur="1" fill="hold">
                                          <p:stCondLst>
                                            <p:cond delay="0"/>
                                          </p:stCondLst>
                                        </p:cTn>
                                        <p:tgtEl>
                                          <p:spTgt spid="181"/>
                                        </p:tgtEl>
                                        <p:attrNameLst>
                                          <p:attrName>style.visibility</p:attrName>
                                        </p:attrNameLst>
                                      </p:cBhvr>
                                      <p:to>
                                        <p:strVal val="hidden"/>
                                      </p:to>
                                    </p:set>
                                  </p:childTnLst>
                                </p:cTn>
                              </p:par>
                            </p:childTnLst>
                          </p:cTn>
                        </p:par>
                        <p:par>
                          <p:cTn id="174" fill="hold">
                            <p:stCondLst>
                              <p:cond delay="8000"/>
                            </p:stCondLst>
                            <p:childTnLst>
                              <p:par>
                                <p:cTn id="175" presetID="53" presetClass="entr" presetSubtype="16" fill="hold" grpId="1" nodeType="afterEffect">
                                  <p:stCondLst>
                                    <p:cond delay="0"/>
                                  </p:stCondLst>
                                  <p:childTnLst>
                                    <p:set>
                                      <p:cBhvr>
                                        <p:cTn id="176" dur="1" fill="hold">
                                          <p:stCondLst>
                                            <p:cond delay="0"/>
                                          </p:stCondLst>
                                        </p:cTn>
                                        <p:tgtEl>
                                          <p:spTgt spid="119"/>
                                        </p:tgtEl>
                                        <p:attrNameLst>
                                          <p:attrName>style.visibility</p:attrName>
                                        </p:attrNameLst>
                                      </p:cBhvr>
                                      <p:to>
                                        <p:strVal val="visible"/>
                                      </p:to>
                                    </p:set>
                                    <p:anim calcmode="lin" valueType="num">
                                      <p:cBhvr>
                                        <p:cTn id="177" dur="3000" fill="hold"/>
                                        <p:tgtEl>
                                          <p:spTgt spid="119"/>
                                        </p:tgtEl>
                                        <p:attrNameLst>
                                          <p:attrName>ppt_w</p:attrName>
                                        </p:attrNameLst>
                                      </p:cBhvr>
                                      <p:tavLst>
                                        <p:tav tm="0">
                                          <p:val>
                                            <p:fltVal val="0"/>
                                          </p:val>
                                        </p:tav>
                                        <p:tav tm="100000">
                                          <p:val>
                                            <p:strVal val="#ppt_w"/>
                                          </p:val>
                                        </p:tav>
                                      </p:tavLst>
                                    </p:anim>
                                    <p:anim calcmode="lin" valueType="num">
                                      <p:cBhvr>
                                        <p:cTn id="178" dur="3000" fill="hold"/>
                                        <p:tgtEl>
                                          <p:spTgt spid="119"/>
                                        </p:tgtEl>
                                        <p:attrNameLst>
                                          <p:attrName>ppt_h</p:attrName>
                                        </p:attrNameLst>
                                      </p:cBhvr>
                                      <p:tavLst>
                                        <p:tav tm="0">
                                          <p:val>
                                            <p:fltVal val="0"/>
                                          </p:val>
                                        </p:tav>
                                        <p:tav tm="100000">
                                          <p:val>
                                            <p:strVal val="#ppt_h"/>
                                          </p:val>
                                        </p:tav>
                                      </p:tavLst>
                                    </p:anim>
                                    <p:animEffect transition="in" filter="fade">
                                      <p:cBhvr>
                                        <p:cTn id="179" dur="3000"/>
                                        <p:tgtEl>
                                          <p:spTgt spid="119"/>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2"/>
                                        </p:tgtEl>
                                        <p:attrNameLst>
                                          <p:attrName>style.visibility</p:attrName>
                                        </p:attrNameLst>
                                      </p:cBhvr>
                                      <p:to>
                                        <p:strVal val="visible"/>
                                      </p:to>
                                    </p:set>
                                    <p:anim calcmode="lin" valueType="num">
                                      <p:cBhvr>
                                        <p:cTn id="182" dur="500" fill="hold"/>
                                        <p:tgtEl>
                                          <p:spTgt spid="2"/>
                                        </p:tgtEl>
                                        <p:attrNameLst>
                                          <p:attrName>ppt_w</p:attrName>
                                        </p:attrNameLst>
                                      </p:cBhvr>
                                      <p:tavLst>
                                        <p:tav tm="0">
                                          <p:val>
                                            <p:fltVal val="0"/>
                                          </p:val>
                                        </p:tav>
                                        <p:tav tm="100000">
                                          <p:val>
                                            <p:strVal val="#ppt_w"/>
                                          </p:val>
                                        </p:tav>
                                      </p:tavLst>
                                    </p:anim>
                                    <p:anim calcmode="lin" valueType="num">
                                      <p:cBhvr>
                                        <p:cTn id="183" dur="500" fill="hold"/>
                                        <p:tgtEl>
                                          <p:spTgt spid="2"/>
                                        </p:tgtEl>
                                        <p:attrNameLst>
                                          <p:attrName>ppt_h</p:attrName>
                                        </p:attrNameLst>
                                      </p:cBhvr>
                                      <p:tavLst>
                                        <p:tav tm="0">
                                          <p:val>
                                            <p:fltVal val="0"/>
                                          </p:val>
                                        </p:tav>
                                        <p:tav tm="100000">
                                          <p:val>
                                            <p:strVal val="#ppt_h"/>
                                          </p:val>
                                        </p:tav>
                                      </p:tavLst>
                                    </p:anim>
                                    <p:animEffect transition="in" filter="fade">
                                      <p:cBhvr>
                                        <p:cTn id="184" dur="500"/>
                                        <p:tgtEl>
                                          <p:spTgt spid="2"/>
                                        </p:tgtEl>
                                      </p:cBhvr>
                                    </p:animEffect>
                                  </p:childTnLst>
                                </p:cTn>
                              </p:par>
                            </p:childTnLst>
                          </p:cTn>
                        </p:par>
                      </p:childTnLst>
                    </p:cTn>
                  </p:par>
                  <p:par>
                    <p:cTn id="185" fill="hold">
                      <p:stCondLst>
                        <p:cond delay="indefinite"/>
                      </p:stCondLst>
                      <p:childTnLst>
                        <p:par>
                          <p:cTn id="186" fill="hold">
                            <p:stCondLst>
                              <p:cond delay="0"/>
                            </p:stCondLst>
                            <p:childTnLst>
                              <p:par>
                                <p:cTn id="187" presetID="0" presetClass="path" presetSubtype="0" accel="50000" decel="50000" fill="hold" nodeType="clickEffect">
                                  <p:stCondLst>
                                    <p:cond delay="0"/>
                                  </p:stCondLst>
                                  <p:childTnLst>
                                    <p:animMotion origin="layout" path="M 0.0017 0.00069 L 0.0017 0.00069 C -0.05794 -0.00764 -0.03919 0.02014 -0.04987 -0.01458 C -0.05052 -0.0169 -0.05143 -0.01921 -0.05221 -0.02153 C -0.05377 -0.17986 -0.08164 -0.16181 -0.05143 -0.17986 C -0.05078 -0.18333 -0.05026 -0.18727 -0.0483 -0.18958 C -0.04713 -0.19074 -0.0457 -0.19074 -0.0444 -0.19097 C -0.03659 -0.19167 -0.02877 -0.1919 -0.02096 -0.19236 C -0.0181 -0.19329 -0.01523 -0.19421 -0.01237 -0.19514 C -0.00299 -0.19745 0.00586 -0.19861 0.01498 -0.20208 C 0.01849 -0.20324 0.02175 -0.20486 0.02513 -0.20625 C 0.03334 -0.20903 0.03724 -0.20926 0.04545 -0.21042 L 0.08295 -0.21458 C 0.08177 -0.22083 0.07904 -0.23681 0.0767 -0.23935 L 0.07435 -0.24213 C 0.07383 -0.24491 0.07331 -0.24769 0.07279 -0.25046 C 0.07253 -0.25232 0.0724 -0.2544 0.07201 -0.25602 C 0.07162 -0.2581 0.07097 -0.25972 0.07045 -0.26157 C 0.06966 -0.26528 0.06888 -0.26898 0.0681 -0.27269 C 0.06485 -0.29074 0.07071 -0.26366 0.06576 -0.28519 C 0.0655 -0.28982 0.06537 -0.29444 0.06498 -0.29907 C 0.06485 -0.30232 0.06407 -0.30602 0.06341 -0.3088 C 0.06368 -0.31435 0.06341 -0.32014 0.0642 -0.32546 C 0.06446 -0.32708 0.06576 -0.32755 0.06654 -0.32824 C 0.06836 -0.32986 0.07019 -0.33125 0.07201 -0.33241 C 0.07409 -0.33357 0.07631 -0.33403 0.07826 -0.33519 C 0.08464 -0.33866 0.07969 -0.33796 0.08542 -0.33796 L 0.08542 -0.33796 " pathEditMode="relative" ptsTypes="AAAAAAAAAAAAAAAAAAAAAAAAAAAA">
                                      <p:cBhvr>
                                        <p:cTn id="188" dur="8000" fill="hold"/>
                                        <p:tgtEl>
                                          <p:spTgt spid="138"/>
                                        </p:tgtEl>
                                        <p:attrNameLst>
                                          <p:attrName>ppt_x</p:attrName>
                                          <p:attrName>ppt_y</p:attrName>
                                        </p:attrNameLst>
                                      </p:cBhvr>
                                    </p:animMotion>
                                  </p:childTnLst>
                                </p:cTn>
                              </p:par>
                            </p:childTnLst>
                          </p:cTn>
                        </p:par>
                        <p:par>
                          <p:cTn id="189" fill="hold">
                            <p:stCondLst>
                              <p:cond delay="8000"/>
                            </p:stCondLst>
                            <p:childTnLst>
                              <p:par>
                                <p:cTn id="190" presetID="53" presetClass="entr" presetSubtype="16" fill="hold" nodeType="afterEffect">
                                  <p:stCondLst>
                                    <p:cond delay="0"/>
                                  </p:stCondLst>
                                  <p:childTnLst>
                                    <p:set>
                                      <p:cBhvr>
                                        <p:cTn id="191" dur="1" fill="hold">
                                          <p:stCondLst>
                                            <p:cond delay="0"/>
                                          </p:stCondLst>
                                        </p:cTn>
                                        <p:tgtEl>
                                          <p:spTgt spid="10"/>
                                        </p:tgtEl>
                                        <p:attrNameLst>
                                          <p:attrName>style.visibility</p:attrName>
                                        </p:attrNameLst>
                                      </p:cBhvr>
                                      <p:to>
                                        <p:strVal val="visible"/>
                                      </p:to>
                                    </p:set>
                                    <p:anim calcmode="lin" valueType="num">
                                      <p:cBhvr>
                                        <p:cTn id="192" dur="3000" fill="hold"/>
                                        <p:tgtEl>
                                          <p:spTgt spid="10"/>
                                        </p:tgtEl>
                                        <p:attrNameLst>
                                          <p:attrName>ppt_w</p:attrName>
                                        </p:attrNameLst>
                                      </p:cBhvr>
                                      <p:tavLst>
                                        <p:tav tm="0">
                                          <p:val>
                                            <p:fltVal val="0"/>
                                          </p:val>
                                        </p:tav>
                                        <p:tav tm="100000">
                                          <p:val>
                                            <p:strVal val="#ppt_w"/>
                                          </p:val>
                                        </p:tav>
                                      </p:tavLst>
                                    </p:anim>
                                    <p:anim calcmode="lin" valueType="num">
                                      <p:cBhvr>
                                        <p:cTn id="193" dur="3000" fill="hold"/>
                                        <p:tgtEl>
                                          <p:spTgt spid="10"/>
                                        </p:tgtEl>
                                        <p:attrNameLst>
                                          <p:attrName>ppt_h</p:attrName>
                                        </p:attrNameLst>
                                      </p:cBhvr>
                                      <p:tavLst>
                                        <p:tav tm="0">
                                          <p:val>
                                            <p:fltVal val="0"/>
                                          </p:val>
                                        </p:tav>
                                        <p:tav tm="100000">
                                          <p:val>
                                            <p:strVal val="#ppt_h"/>
                                          </p:val>
                                        </p:tav>
                                      </p:tavLst>
                                    </p:anim>
                                    <p:animEffect transition="in" filter="fade">
                                      <p:cBhvr>
                                        <p:cTn id="194" dur="3000"/>
                                        <p:tgtEl>
                                          <p:spTgt spid="10"/>
                                        </p:tgtEl>
                                      </p:cBhvr>
                                    </p:animEffect>
                                  </p:childTnLst>
                                </p:cTn>
                              </p:par>
                            </p:childTnLst>
                          </p:cTn>
                        </p:par>
                      </p:childTnLst>
                    </p:cTn>
                  </p:par>
                  <p:par>
                    <p:cTn id="195" fill="hold">
                      <p:stCondLst>
                        <p:cond delay="indefinite"/>
                      </p:stCondLst>
                      <p:childTnLst>
                        <p:par>
                          <p:cTn id="196" fill="hold">
                            <p:stCondLst>
                              <p:cond delay="0"/>
                            </p:stCondLst>
                            <p:childTnLst>
                              <p:par>
                                <p:cTn id="197" presetID="53" presetClass="entr" presetSubtype="16" fill="hold" grpId="0" nodeType="clickEffect">
                                  <p:stCondLst>
                                    <p:cond delay="0"/>
                                  </p:stCondLst>
                                  <p:childTnLst>
                                    <p:set>
                                      <p:cBhvr>
                                        <p:cTn id="198" dur="1" fill="hold">
                                          <p:stCondLst>
                                            <p:cond delay="0"/>
                                          </p:stCondLst>
                                        </p:cTn>
                                        <p:tgtEl>
                                          <p:spTgt spid="33"/>
                                        </p:tgtEl>
                                        <p:attrNameLst>
                                          <p:attrName>style.visibility</p:attrName>
                                        </p:attrNameLst>
                                      </p:cBhvr>
                                      <p:to>
                                        <p:strVal val="visible"/>
                                      </p:to>
                                    </p:set>
                                    <p:anim calcmode="lin" valueType="num">
                                      <p:cBhvr>
                                        <p:cTn id="199" dur="1500" fill="hold"/>
                                        <p:tgtEl>
                                          <p:spTgt spid="33"/>
                                        </p:tgtEl>
                                        <p:attrNameLst>
                                          <p:attrName>ppt_w</p:attrName>
                                        </p:attrNameLst>
                                      </p:cBhvr>
                                      <p:tavLst>
                                        <p:tav tm="0">
                                          <p:val>
                                            <p:fltVal val="0"/>
                                          </p:val>
                                        </p:tav>
                                        <p:tav tm="100000">
                                          <p:val>
                                            <p:strVal val="#ppt_w"/>
                                          </p:val>
                                        </p:tav>
                                      </p:tavLst>
                                    </p:anim>
                                    <p:anim calcmode="lin" valueType="num">
                                      <p:cBhvr>
                                        <p:cTn id="200" dur="1500" fill="hold"/>
                                        <p:tgtEl>
                                          <p:spTgt spid="33"/>
                                        </p:tgtEl>
                                        <p:attrNameLst>
                                          <p:attrName>ppt_h</p:attrName>
                                        </p:attrNameLst>
                                      </p:cBhvr>
                                      <p:tavLst>
                                        <p:tav tm="0">
                                          <p:val>
                                            <p:fltVal val="0"/>
                                          </p:val>
                                        </p:tav>
                                        <p:tav tm="100000">
                                          <p:val>
                                            <p:strVal val="#ppt_h"/>
                                          </p:val>
                                        </p:tav>
                                      </p:tavLst>
                                    </p:anim>
                                    <p:animEffect transition="in" filter="fade">
                                      <p:cBhvr>
                                        <p:cTn id="201" dur="1500"/>
                                        <p:tgtEl>
                                          <p:spTgt spid="33"/>
                                        </p:tgtEl>
                                      </p:cBhvr>
                                    </p:animEffect>
                                  </p:childTnLst>
                                </p:cTn>
                              </p:par>
                            </p:childTnLst>
                          </p:cTn>
                        </p:par>
                      </p:childTnLst>
                    </p:cTn>
                  </p:par>
                  <p:par>
                    <p:cTn id="202" fill="hold">
                      <p:stCondLst>
                        <p:cond delay="indefinite"/>
                      </p:stCondLst>
                      <p:childTnLst>
                        <p:par>
                          <p:cTn id="203" fill="hold">
                            <p:stCondLst>
                              <p:cond delay="0"/>
                            </p:stCondLst>
                            <p:childTnLst>
                              <p:par>
                                <p:cTn id="204" presetID="1" presetClass="exit" presetSubtype="0" fill="hold" grpId="1" nodeType="clickEffect">
                                  <p:stCondLst>
                                    <p:cond delay="0"/>
                                  </p:stCondLst>
                                  <p:childTnLst>
                                    <p:set>
                                      <p:cBhvr>
                                        <p:cTn id="205" dur="1" fill="hold">
                                          <p:stCondLst>
                                            <p:cond delay="0"/>
                                          </p:stCondLst>
                                        </p:cTn>
                                        <p:tgtEl>
                                          <p:spTgt spid="33"/>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0" presetClass="path" presetSubtype="0" accel="50000" decel="50000" fill="hold" nodeType="clickEffect">
                                  <p:stCondLst>
                                    <p:cond delay="0"/>
                                  </p:stCondLst>
                                  <p:childTnLst>
                                    <p:animMotion origin="layout" path="M -0.01107 0.00209 L -0.01107 0.00209 C -0.01341 0.00255 -0.01588 0.00278 -0.0181 0.00348 C -0.01927 0.00371 -0.02018 0.00463 -0.02122 0.00486 C -0.03008 0.00556 -0.03893 0.00579 -0.04778 0.00625 L -0.10482 0.00486 C -0.10781 0.00463 -0.11068 0.00417 -0.11341 0.00348 C -0.1151 0.00278 -0.11653 0.0007 -0.1181 0.0007 C -0.13424 -0.00139 -0.12539 -0.00046 -0.14466 -0.00208 C -0.14492 -0.03402 -0.14479 -0.0662 -0.14544 -0.09791 C -0.14557 -0.10324 -0.14687 -0.1081 -0.147 -0.11319 C -0.14948 -0.17662 -0.14583 -0.14305 -0.14857 -0.16736 C -0.14883 -0.17291 -0.14896 -0.1787 -0.14935 -0.18402 C -0.14974 -0.18703 -0.15078 -0.18958 -0.15091 -0.19236 C -0.1543 -0.22986 -0.15013 -0.19907 -0.15247 -0.21597 C -0.15273 -0.22453 -0.15495 -0.2581 -0.15091 -0.26736 C -0.14961 -0.27083 -0.14622 -0.26643 -0.14388 -0.26597 C -0.14127 -0.26643 -0.13659 -0.26296 -0.13607 -0.26736 C -0.13333 -0.29282 -0.13581 -0.31921 -0.13528 -0.34514 C -0.13528 -0.34676 -0.13489 -0.34814 -0.1345 -0.3493 C -0.13385 -0.35185 -0.13294 -0.35393 -0.13216 -0.35625 C -0.13164 -0.36412 -0.13177 -0.36504 -0.1306 -0.37152 C -0.13047 -0.37291 -0.13034 -0.37453 -0.12982 -0.37569 C -0.1293 -0.37708 -0.12825 -0.37754 -0.12747 -0.37847 C -0.12721 -0.38171 -0.12669 -0.38495 -0.12669 -0.38819 C -0.12669 -0.39884 -0.12721 -0.40949 -0.12747 -0.42014 C -0.12773 -0.42569 -0.12773 -0.43148 -0.12825 -0.4368 C -0.12851 -0.43935 -0.1293 -0.44143 -0.12982 -0.44375 C -0.1306 -0.44652 -0.13294 -0.45439 -0.13372 -0.45625 C -0.13502 -0.45879 -0.13685 -0.45949 -0.13841 -0.46041 L -0.18919 -0.45902 C -0.19167 -0.45902 -0.19388 -0.4581 -0.19622 -0.45764 C -0.20091 -0.45717 -0.2056 -0.45671 -0.21028 -0.45625 L -0.28685 -0.45764 C -0.29349 -0.45764 -0.30208 -0.46481 -0.30638 -0.45625 C -0.31146 -0.44629 -0.30573 -0.42893 -0.30794 -0.41597 C -0.30872 -0.4125 -0.31211 -0.41342 -0.31419 -0.41319 C -0.33685 -0.41203 -0.3595 -0.41227 -0.38216 -0.4118 L -0.44857 -0.40902 C -0.4513 -0.40879 -0.45377 -0.40671 -0.45638 -0.40625 C -0.46445 -0.40532 -0.47252 -0.40532 -0.4806 -0.40486 C -0.49075 -0.39606 -0.48164 -0.40301 -0.50638 -0.40069 C -0.51875 -0.39953 -0.5431 -0.39652 -0.5431 -0.39652 C -0.54284 -0.3868 -0.54284 -0.37708 -0.54232 -0.36736 C -0.54232 -0.36597 -0.54167 -0.36481 -0.54153 -0.36319 C -0.54049 -0.33819 -0.54075 -0.31921 -0.54075 -0.29375 L -0.54075 -0.29375 " pathEditMode="relative" ptsTypes="AAAAAAAAAAAAAAAAAAAAAAAAAAAAAAAAAAAAAAAAAAAAAAA">
                                      <p:cBhvr>
                                        <p:cTn id="209" dur="8000" fill="hold"/>
                                        <p:tgtEl>
                                          <p:spTgt spid="188"/>
                                        </p:tgtEl>
                                        <p:attrNameLst>
                                          <p:attrName>ppt_x</p:attrName>
                                          <p:attrName>ppt_y</p:attrName>
                                        </p:attrNameLst>
                                      </p:cBhvr>
                                    </p:animMotion>
                                  </p:childTnLst>
                                </p:cTn>
                              </p:par>
                              <p:par>
                                <p:cTn id="210" presetID="53" presetClass="entr" presetSubtype="16" fill="hold" grpId="0" nodeType="withEffect">
                                  <p:stCondLst>
                                    <p:cond delay="0"/>
                                  </p:stCondLst>
                                  <p:childTnLst>
                                    <p:set>
                                      <p:cBhvr>
                                        <p:cTn id="211" dur="1" fill="hold">
                                          <p:stCondLst>
                                            <p:cond delay="0"/>
                                          </p:stCondLst>
                                        </p:cTn>
                                        <p:tgtEl>
                                          <p:spTgt spid="34"/>
                                        </p:tgtEl>
                                        <p:attrNameLst>
                                          <p:attrName>style.visibility</p:attrName>
                                        </p:attrNameLst>
                                      </p:cBhvr>
                                      <p:to>
                                        <p:strVal val="visible"/>
                                      </p:to>
                                    </p:set>
                                    <p:anim calcmode="lin" valueType="num">
                                      <p:cBhvr>
                                        <p:cTn id="212" dur="3000" fill="hold"/>
                                        <p:tgtEl>
                                          <p:spTgt spid="34"/>
                                        </p:tgtEl>
                                        <p:attrNameLst>
                                          <p:attrName>ppt_w</p:attrName>
                                        </p:attrNameLst>
                                      </p:cBhvr>
                                      <p:tavLst>
                                        <p:tav tm="0">
                                          <p:val>
                                            <p:fltVal val="0"/>
                                          </p:val>
                                        </p:tav>
                                        <p:tav tm="100000">
                                          <p:val>
                                            <p:strVal val="#ppt_w"/>
                                          </p:val>
                                        </p:tav>
                                      </p:tavLst>
                                    </p:anim>
                                    <p:anim calcmode="lin" valueType="num">
                                      <p:cBhvr>
                                        <p:cTn id="213" dur="3000" fill="hold"/>
                                        <p:tgtEl>
                                          <p:spTgt spid="34"/>
                                        </p:tgtEl>
                                        <p:attrNameLst>
                                          <p:attrName>ppt_h</p:attrName>
                                        </p:attrNameLst>
                                      </p:cBhvr>
                                      <p:tavLst>
                                        <p:tav tm="0">
                                          <p:val>
                                            <p:fltVal val="0"/>
                                          </p:val>
                                        </p:tav>
                                        <p:tav tm="100000">
                                          <p:val>
                                            <p:strVal val="#ppt_h"/>
                                          </p:val>
                                        </p:tav>
                                      </p:tavLst>
                                    </p:anim>
                                    <p:animEffect transition="in" filter="fade">
                                      <p:cBhvr>
                                        <p:cTn id="214" dur="3000"/>
                                        <p:tgtEl>
                                          <p:spTgt spid="34"/>
                                        </p:tgtEl>
                                      </p:cBhvr>
                                    </p:animEffect>
                                  </p:childTnLst>
                                </p:cTn>
                              </p:par>
                            </p:childTnLst>
                          </p:cTn>
                        </p:par>
                      </p:childTnLst>
                    </p:cTn>
                  </p:par>
                  <p:par>
                    <p:cTn id="215" fill="hold">
                      <p:stCondLst>
                        <p:cond delay="indefinite"/>
                      </p:stCondLst>
                      <p:childTnLst>
                        <p:par>
                          <p:cTn id="216" fill="hold">
                            <p:stCondLst>
                              <p:cond delay="0"/>
                            </p:stCondLst>
                            <p:childTnLst>
                              <p:par>
                                <p:cTn id="217" presetID="1" presetClass="exit" presetSubtype="0" fill="hold" grpId="1" nodeType="clickEffect">
                                  <p:stCondLst>
                                    <p:cond delay="1000"/>
                                  </p:stCondLst>
                                  <p:childTnLst>
                                    <p:set>
                                      <p:cBhvr>
                                        <p:cTn id="218" dur="1" fill="hold">
                                          <p:stCondLst>
                                            <p:cond delay="0"/>
                                          </p:stCondLst>
                                        </p:cTn>
                                        <p:tgtEl>
                                          <p:spTgt spid="34"/>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0" presetClass="path" presetSubtype="0" accel="50000" decel="50000" fill="hold" nodeType="clickEffect">
                                  <p:stCondLst>
                                    <p:cond delay="0"/>
                                  </p:stCondLst>
                                  <p:childTnLst>
                                    <p:animMotion origin="layout" path="M 0.00117 -0.00602 L 0.00117 -0.00602 C 0.00091 -0.01204 0.00052 -0.01806 0.00039 -0.02408 C -6.25E-7 -0.03102 -0.00013 -0.0382 -0.00039 -0.04491 C -0.00065 -0.04746 -0.00104 -0.04954 -0.00117 -0.05186 C -0.00156 -0.0551 -0.00169 -0.05857 -0.00195 -0.06158 C -0.00221 -0.06366 -0.0026 -0.06528 -0.00273 -0.06713 C -0.00312 -0.06945 -0.00325 -0.07176 -0.00351 -0.07408 C 0.00039 -0.075 0.00417 -0.07686 0.0082 -0.07686 C 0.04492 -0.07894 0.00469 -0.07269 0.0293 -0.07686 C 0.05026 -0.08635 0.03099 -0.07825 0.08789 -0.07963 L 0.13477 -0.08102 C 0.15521 -0.08565 0.13229 -0.08102 0.18086 -0.08102 C 0.18451 -0.08102 0.18815 -0.08195 0.1918 -0.08241 C 0.1931 -0.08288 0.1944 -0.08334 0.1957 -0.0838 C 0.19675 -0.08426 0.19766 -0.08519 0.19883 -0.08519 C 0.20625 -0.08612 0.21393 -0.08612 0.22149 -0.08658 C 0.22279 -0.08704 0.22396 -0.08774 0.22539 -0.08797 C 0.228 -0.08866 0.23203 -0.08519 0.2332 -0.08936 C 0.23633 -0.10186 0.23216 -0.11413 0.23086 -0.12547 C 0.23047 -0.12871 0.23034 -0.13195 0.23008 -0.13519 C 0.23216 -0.13565 0.23425 -0.13635 0.23633 -0.13658 C 0.23997 -0.13727 0.24362 -0.13727 0.24727 -0.13797 C 0.24961 -0.13866 0.25182 -0.14005 0.2543 -0.14075 C 0.25599 -0.14144 0.25794 -0.14167 0.25977 -0.14213 L 0.2918 -0.13936 C 0.3155 -0.1375 0.30417 -0.13959 0.31836 -0.13658 C 0.32956 -0.13704 0.34076 -0.13727 0.35195 -0.13797 C 0.37487 -0.14005 0.36211 -0.13982 0.37461 -0.14213 C 0.37747 -0.14283 0.38034 -0.14306 0.3832 -0.14352 C 0.38893 -0.14306 0.39466 -0.14422 0.40039 -0.14213 C 0.40274 -0.14144 0.40456 -0.1375 0.40664 -0.13519 C 0.40794 -0.1338 0.41055 -0.13102 0.41055 -0.13102 C 0.41133 -0.12825 0.41224 -0.1257 0.41289 -0.12269 C 0.41758 -0.10116 0.41497 -0.06621 0.41524 -0.05047 C 0.41497 -0.04028 0.41563 -0.0301 0.41445 -0.01991 C 0.41419 -0.01806 0.41211 -0.01875 0.41133 -0.01713 C 0.41042 -0.01575 0.41029 -0.01343 0.40977 -0.01158 C 0.41029 0.00601 0.41055 0.02361 0.41133 0.0412 C 0.41172 0.05185 0.41458 0.05 0.41055 0.06481 C 0.4099 0.06689 0.40781 0.0662 0.40664 0.06759 C 0.40495 0.06898 0.40365 0.07152 0.40195 0.07314 C 0.40078 0.07407 0.39466 0.07569 0.39414 0.07592 C 0.39336 0.07731 0.39245 0.07847 0.3918 0.08009 C 0.3905 0.08287 0.3901 0.08634 0.38945 0.08981 C 0.38919 0.11527 0.38867 0.1405 0.38867 0.16597 C 0.38867 0.18865 0.38594 0.22291 0.39024 0.24953 C 0.39037 0.25092 0.39076 0.25231 0.39102 0.2537 C 0.39206 0.27685 0.39271 0.3 0.39414 0.32314 C 0.39453 0.33009 0.39518 0.32986 0.39805 0.33148 C 0.39909 0.33194 0.4 0.33263 0.40117 0.33287 L 0.48242 0.33564 C 0.48607 0.33611 0.48971 0.33634 0.49336 0.3368 C 0.49492 0.33726 0.49649 0.33842 0.49805 0.33842 C 0.503 0.33842 0.50794 0.3375 0.51289 0.3368 C 0.53099 0.32615 0.51628 0.33287 0.54649 0.33287 C 0.55586 0.33287 0.56524 0.33194 0.57461 0.33148 C 0.59596 0.3331 0.59102 0.32291 0.59102 0.35902 L 0.59102 0.35902 " pathEditMode="relative" ptsTypes="AAAAAAAAAAAAAAAAAAAAAAAAAAAAAAAAAAAAAAAAAAAAAAAAAAAAAAAAAAA">
                                      <p:cBhvr>
                                        <p:cTn id="222" dur="8000" fill="hold"/>
                                        <p:tgtEl>
                                          <p:spTgt spid="190"/>
                                        </p:tgtEl>
                                        <p:attrNameLst>
                                          <p:attrName>ppt_x</p:attrName>
                                          <p:attrName>ppt_y</p:attrName>
                                        </p:attrNameLst>
                                      </p:cBhvr>
                                    </p:animMotion>
                                  </p:childTnLst>
                                </p:cTn>
                              </p:par>
                              <p:par>
                                <p:cTn id="223" presetID="53" presetClass="entr" presetSubtype="16" fill="hold" grpId="0" nodeType="withEffect">
                                  <p:stCondLst>
                                    <p:cond delay="0"/>
                                  </p:stCondLst>
                                  <p:childTnLst>
                                    <p:set>
                                      <p:cBhvr>
                                        <p:cTn id="224" dur="1" fill="hold">
                                          <p:stCondLst>
                                            <p:cond delay="0"/>
                                          </p:stCondLst>
                                        </p:cTn>
                                        <p:tgtEl>
                                          <p:spTgt spid="35"/>
                                        </p:tgtEl>
                                        <p:attrNameLst>
                                          <p:attrName>style.visibility</p:attrName>
                                        </p:attrNameLst>
                                      </p:cBhvr>
                                      <p:to>
                                        <p:strVal val="visible"/>
                                      </p:to>
                                    </p:set>
                                    <p:anim calcmode="lin" valueType="num">
                                      <p:cBhvr>
                                        <p:cTn id="225" dur="3000" fill="hold"/>
                                        <p:tgtEl>
                                          <p:spTgt spid="35"/>
                                        </p:tgtEl>
                                        <p:attrNameLst>
                                          <p:attrName>ppt_w</p:attrName>
                                        </p:attrNameLst>
                                      </p:cBhvr>
                                      <p:tavLst>
                                        <p:tav tm="0">
                                          <p:val>
                                            <p:fltVal val="0"/>
                                          </p:val>
                                        </p:tav>
                                        <p:tav tm="100000">
                                          <p:val>
                                            <p:strVal val="#ppt_w"/>
                                          </p:val>
                                        </p:tav>
                                      </p:tavLst>
                                    </p:anim>
                                    <p:anim calcmode="lin" valueType="num">
                                      <p:cBhvr>
                                        <p:cTn id="226" dur="3000" fill="hold"/>
                                        <p:tgtEl>
                                          <p:spTgt spid="35"/>
                                        </p:tgtEl>
                                        <p:attrNameLst>
                                          <p:attrName>ppt_h</p:attrName>
                                        </p:attrNameLst>
                                      </p:cBhvr>
                                      <p:tavLst>
                                        <p:tav tm="0">
                                          <p:val>
                                            <p:fltVal val="0"/>
                                          </p:val>
                                        </p:tav>
                                        <p:tav tm="100000">
                                          <p:val>
                                            <p:strVal val="#ppt_h"/>
                                          </p:val>
                                        </p:tav>
                                      </p:tavLst>
                                    </p:anim>
                                    <p:animEffect transition="in" filter="fade">
                                      <p:cBhvr>
                                        <p:cTn id="227" dur="3000"/>
                                        <p:tgtEl>
                                          <p:spTgt spid="35"/>
                                        </p:tgtEl>
                                      </p:cBhvr>
                                    </p:animEffect>
                                  </p:childTnLst>
                                </p:cTn>
                              </p:par>
                              <p:par>
                                <p:cTn id="228" presetID="53" presetClass="entr" presetSubtype="16" fill="hold" grpId="0" nodeType="withEffect">
                                  <p:stCondLst>
                                    <p:cond delay="0"/>
                                  </p:stCondLst>
                                  <p:childTnLst>
                                    <p:set>
                                      <p:cBhvr>
                                        <p:cTn id="229" dur="1" fill="hold">
                                          <p:stCondLst>
                                            <p:cond delay="0"/>
                                          </p:stCondLst>
                                        </p:cTn>
                                        <p:tgtEl>
                                          <p:spTgt spid="178"/>
                                        </p:tgtEl>
                                        <p:attrNameLst>
                                          <p:attrName>style.visibility</p:attrName>
                                        </p:attrNameLst>
                                      </p:cBhvr>
                                      <p:to>
                                        <p:strVal val="visible"/>
                                      </p:to>
                                    </p:set>
                                    <p:anim calcmode="lin" valueType="num">
                                      <p:cBhvr>
                                        <p:cTn id="230" dur="3000" fill="hold"/>
                                        <p:tgtEl>
                                          <p:spTgt spid="178"/>
                                        </p:tgtEl>
                                        <p:attrNameLst>
                                          <p:attrName>ppt_w</p:attrName>
                                        </p:attrNameLst>
                                      </p:cBhvr>
                                      <p:tavLst>
                                        <p:tav tm="0">
                                          <p:val>
                                            <p:fltVal val="0"/>
                                          </p:val>
                                        </p:tav>
                                        <p:tav tm="100000">
                                          <p:val>
                                            <p:strVal val="#ppt_w"/>
                                          </p:val>
                                        </p:tav>
                                      </p:tavLst>
                                    </p:anim>
                                    <p:anim calcmode="lin" valueType="num">
                                      <p:cBhvr>
                                        <p:cTn id="231" dur="3000" fill="hold"/>
                                        <p:tgtEl>
                                          <p:spTgt spid="178"/>
                                        </p:tgtEl>
                                        <p:attrNameLst>
                                          <p:attrName>ppt_h</p:attrName>
                                        </p:attrNameLst>
                                      </p:cBhvr>
                                      <p:tavLst>
                                        <p:tav tm="0">
                                          <p:val>
                                            <p:fltVal val="0"/>
                                          </p:val>
                                        </p:tav>
                                        <p:tav tm="100000">
                                          <p:val>
                                            <p:strVal val="#ppt_h"/>
                                          </p:val>
                                        </p:tav>
                                      </p:tavLst>
                                    </p:anim>
                                    <p:animEffect transition="in" filter="fade">
                                      <p:cBhvr>
                                        <p:cTn id="232" dur="3000"/>
                                        <p:tgtEl>
                                          <p:spTgt spid="178"/>
                                        </p:tgtEl>
                                      </p:cBhvr>
                                    </p:animEffect>
                                  </p:childTnLst>
                                </p:cTn>
                              </p:par>
                            </p:childTnLst>
                          </p:cTn>
                        </p:par>
                      </p:childTnLst>
                    </p:cTn>
                  </p:par>
                  <p:par>
                    <p:cTn id="233" fill="hold">
                      <p:stCondLst>
                        <p:cond delay="indefinite"/>
                      </p:stCondLst>
                      <p:childTnLst>
                        <p:par>
                          <p:cTn id="234" fill="hold">
                            <p:stCondLst>
                              <p:cond delay="0"/>
                            </p:stCondLst>
                            <p:childTnLst>
                              <p:par>
                                <p:cTn id="235" presetID="0" presetClass="path" presetSubtype="0" accel="50000" decel="50000" fill="hold" nodeType="clickEffect">
                                  <p:stCondLst>
                                    <p:cond delay="0"/>
                                  </p:stCondLst>
                                  <p:childTnLst>
                                    <p:animMotion origin="layout" path="M -0.02773 -0.00162 L -0.02773 -0.00162 C -0.04661 -0.03519 -0.03255 -0.00579 -0.03398 -0.11135 C -0.03424 -0.1213 -0.03398 -0.12477 -0.03789 -0.13079 C -0.0388 -0.13218 -0.0401 -0.13264 -0.04101 -0.13357 C -0.04193 -0.13449 -0.04245 -0.13635 -0.04336 -0.13635 C -0.0694 -0.13774 -0.09544 -0.13727 -0.12148 -0.13774 C -0.12487 -0.13912 -0.12825 -0.1419 -0.13164 -0.1419 C -0.17096 -0.14352 -0.18528 -0.1419 -0.21601 -0.13912 C -0.21901 -0.1382 -0.22344 -0.13635 -0.22617 -0.13635 C -0.22995 -0.13635 -0.23346 -0.13727 -0.23711 -0.13774 C -0.23763 -0.13959 -0.23854 -0.14144 -0.23867 -0.14329 C -0.23932 -0.15255 -0.23906 -0.16204 -0.23945 -0.17107 C -0.23958 -0.17315 -0.23984 -0.175 -0.24023 -0.17662 C -0.24062 -0.17824 -0.24127 -0.17963 -0.24179 -0.18079 C -0.24453 -0.1875 -0.24336 -0.18542 -0.24648 -0.18912 C -0.25039 -0.18866 -0.25443 -0.18843 -0.2582 -0.18774 C -0.26211 -0.18727 -0.26276 -0.18542 -0.26679 -0.18496 C -0.27903 -0.18426 -0.29127 -0.18403 -0.30351 -0.18357 C -0.30716 -0.18311 -0.31094 -0.18311 -0.31445 -0.18218 C -0.31562 -0.18218 -0.31653 -0.18125 -0.31758 -0.18079 C -0.32148 -0.1801 -0.33568 -0.17848 -0.33867 -0.17801 C -0.34596 -0.17894 -0.35338 -0.17894 -0.36054 -0.18079 C -0.36354 -0.18172 -0.36471 -0.18542 -0.36601 -0.18912 C -0.37057 -0.20186 -0.36653 -0.19074 -0.37148 -0.20857 C -0.37226 -0.21112 -0.37304 -0.2132 -0.37383 -0.21551 C -0.37409 -0.21829 -0.37422 -0.2213 -0.37461 -0.22385 C -0.37526 -0.22732 -0.37669 -0.2301 -0.37695 -0.23357 C -0.37773 -0.24098 -0.37734 -0.24862 -0.37773 -0.25579 C -0.37812 -0.26112 -0.3789 -0.26598 -0.37929 -0.27107 C -0.37969 -0.27524 -0.37982 -0.2794 -0.38008 -0.28357 C -0.37838 -0.32778 -0.38008 -0.27431 -0.38008 -0.34746 C -0.38008 -0.39584 -0.3806 -0.44399 -0.37929 -0.4919 C -0.37929 -0.49399 -0.37721 -0.49283 -0.37617 -0.49329 C -0.37487 -0.49468 -0.3737 -0.49653 -0.37226 -0.49746 C -0.37148 -0.49838 -0.36588 -0.50024 -0.36523 -0.50024 C -0.36471 -0.50579 -0.36393 -0.51135 -0.36367 -0.5169 C -0.36289 -0.54005 -0.36341 -0.56343 -0.36211 -0.58635 C -0.36211 -0.58843 -0.36068 -0.58936 -0.35976 -0.59051 C -0.35911 -0.59167 -0.3582 -0.59237 -0.35742 -0.59329 C -0.35638 -0.59468 -0.35534 -0.59607 -0.35429 -0.59746 C -0.35078 -0.61644 -0.3526 -0.60348 -0.35429 -0.63912 C -0.35521 -0.65556 -0.35469 -0.64977 -0.35664 -0.66412 C -0.3569 -0.66829 -0.35742 -0.6882 -0.3582 -0.69468 C -0.35859 -0.69769 -0.35924 -0.70024 -0.35976 -0.70301 C -0.37435 -0.70255 -0.38906 -0.70301 -0.40351 -0.70162 C -0.40521 -0.70162 -0.40664 -0.69954 -0.4082 -0.69885 C -0.41028 -0.69815 -0.41237 -0.69792 -0.41445 -0.69746 C -0.41601 -0.69653 -0.41758 -0.69537 -0.41914 -0.69468 C -0.42122 -0.69399 -0.42331 -0.69375 -0.42539 -0.69329 C -0.43646 -0.69121 -0.43554 -0.6919 -0.44961 -0.69051 C -0.46875 -0.6875 -0.46068 -0.68982 -0.47383 -0.68496 L -0.51211 -0.68635 C -0.51966 -0.68681 -0.51979 -0.68727 -0.52539 -0.68912 C -0.54544 -0.68334 -0.5276 -0.69399 -0.53711 -0.64329 C -0.53789 -0.63982 -0.5414 -0.64213 -0.54336 -0.64051 C -0.54518 -0.63912 -0.54687 -0.63658 -0.54883 -0.63635 C -0.56393 -0.63473 -0.57903 -0.63542 -0.59414 -0.63496 C -0.60677 -0.63264 -0.59661 -0.6338 -0.61445 -0.63496 L -0.64258 -0.63635 L -0.71054 -0.63218 C -0.71406 -0.63195 -0.71732 -0.63125 -0.7207 -0.63079 C -0.72721 -0.63033 -0.73372 -0.62987 -0.74023 -0.6294 C -0.74466 -0.62894 -0.75677 -0.62732 -0.76054 -0.62524 C -0.76237 -0.62431 -0.76523 -0.61968 -0.76523 -0.61968 C -0.76823 -0.60926 -0.76601 -0.61875 -0.76758 -0.60162 C -0.76784 -0.60024 -0.76823 -0.59908 -0.76836 -0.59746 C -0.76875 -0.59584 -0.76888 -0.59375 -0.76914 -0.5919 C -0.7694 -0.57477 -0.76966 -0.55764 -0.76992 -0.54051 C -0.77083 -0.50232 -0.7707 -0.53426 -0.7707 -0.5169 L -0.7707 -0.5169 " pathEditMode="relative" ptsTypes="AAAAAAAAAAAAAAAAAAAAAAAAAAAAAAAAAAAAAAAAAAAAAAAAAAAAAAAAAAAAAAAAAAAAAAA">
                                      <p:cBhvr>
                                        <p:cTn id="236" dur="10000" fill="hold"/>
                                        <p:tgtEl>
                                          <p:spTgt spid="191"/>
                                        </p:tgtEl>
                                        <p:attrNameLst>
                                          <p:attrName>ppt_x</p:attrName>
                                          <p:attrName>ppt_y</p:attrName>
                                        </p:attrNameLst>
                                      </p:cBhvr>
                                    </p:animMotion>
                                  </p:childTnLst>
                                </p:cTn>
                              </p:par>
                              <p:par>
                                <p:cTn id="237" presetID="53" presetClass="entr" presetSubtype="16" fill="hold" grpId="0" nodeType="withEffect">
                                  <p:stCondLst>
                                    <p:cond delay="0"/>
                                  </p:stCondLst>
                                  <p:childTnLst>
                                    <p:set>
                                      <p:cBhvr>
                                        <p:cTn id="238" dur="1" fill="hold">
                                          <p:stCondLst>
                                            <p:cond delay="0"/>
                                          </p:stCondLst>
                                        </p:cTn>
                                        <p:tgtEl>
                                          <p:spTgt spid="36"/>
                                        </p:tgtEl>
                                        <p:attrNameLst>
                                          <p:attrName>style.visibility</p:attrName>
                                        </p:attrNameLst>
                                      </p:cBhvr>
                                      <p:to>
                                        <p:strVal val="visible"/>
                                      </p:to>
                                    </p:set>
                                    <p:anim calcmode="lin" valueType="num">
                                      <p:cBhvr>
                                        <p:cTn id="239" dur="3000" fill="hold"/>
                                        <p:tgtEl>
                                          <p:spTgt spid="36"/>
                                        </p:tgtEl>
                                        <p:attrNameLst>
                                          <p:attrName>ppt_w</p:attrName>
                                        </p:attrNameLst>
                                      </p:cBhvr>
                                      <p:tavLst>
                                        <p:tav tm="0">
                                          <p:val>
                                            <p:fltVal val="0"/>
                                          </p:val>
                                        </p:tav>
                                        <p:tav tm="100000">
                                          <p:val>
                                            <p:strVal val="#ppt_w"/>
                                          </p:val>
                                        </p:tav>
                                      </p:tavLst>
                                    </p:anim>
                                    <p:anim calcmode="lin" valueType="num">
                                      <p:cBhvr>
                                        <p:cTn id="240" dur="3000" fill="hold"/>
                                        <p:tgtEl>
                                          <p:spTgt spid="36"/>
                                        </p:tgtEl>
                                        <p:attrNameLst>
                                          <p:attrName>ppt_h</p:attrName>
                                        </p:attrNameLst>
                                      </p:cBhvr>
                                      <p:tavLst>
                                        <p:tav tm="0">
                                          <p:val>
                                            <p:fltVal val="0"/>
                                          </p:val>
                                        </p:tav>
                                        <p:tav tm="100000">
                                          <p:val>
                                            <p:strVal val="#ppt_h"/>
                                          </p:val>
                                        </p:tav>
                                      </p:tavLst>
                                    </p:anim>
                                    <p:animEffect transition="in" filter="fade">
                                      <p:cBhvr>
                                        <p:cTn id="241" dur="3000"/>
                                        <p:tgtEl>
                                          <p:spTgt spid="36"/>
                                        </p:tgtEl>
                                      </p:cBhvr>
                                    </p:animEffect>
                                  </p:childTnLst>
                                </p:cTn>
                              </p:par>
                            </p:childTnLst>
                          </p:cTn>
                        </p:par>
                      </p:childTnLst>
                    </p:cTn>
                  </p:par>
                  <p:par>
                    <p:cTn id="242" fill="hold">
                      <p:stCondLst>
                        <p:cond delay="indefinite"/>
                      </p:stCondLst>
                      <p:childTnLst>
                        <p:par>
                          <p:cTn id="243" fill="hold">
                            <p:stCondLst>
                              <p:cond delay="0"/>
                            </p:stCondLst>
                            <p:childTnLst>
                              <p:par>
                                <p:cTn id="244" presetID="0" presetClass="path" presetSubtype="0" accel="50000" decel="50000" fill="hold" nodeType="clickEffect">
                                  <p:stCondLst>
                                    <p:cond delay="0"/>
                                  </p:stCondLst>
                                  <p:childTnLst>
                                    <p:animMotion origin="layout" path="M 0.0017 0.00486 L 0.0017 0.00486 C 0.00196 -0.00024 0.00157 -0.00579 0.00248 -0.01042 C 0.00274 -0.01181 0.00404 -0.01112 0.00482 -0.01181 C 0.00586 -0.01297 0.00678 -0.01482 0.00795 -0.01598 C 0.01589 -0.02616 0.00313 -0.0095 0.01342 -0.02292 C 0.01368 -0.02431 0.01355 -0.02616 0.0142 -0.02709 C 0.01967 -0.03704 0.01706 -0.02616 0.01889 -0.03542 C 0.01941 -0.05764 0.0198 -0.0801 0.02045 -0.10209 C 0.02058 -0.10973 0.02019 -0.11713 0.02123 -0.12431 C 0.02175 -0.12917 0.02605 -0.1338 0.02826 -0.13542 C 0.02969 -0.13681 0.03152 -0.13658 0.03295 -0.1382 C 0.03373 -0.13912 0.03425 -0.14098 0.03529 -0.14098 C 0.04141 -0.14237 0.04779 -0.1419 0.05404 -0.14237 C 0.07253 -0.15348 0.05639 -0.14468 0.10248 -0.14792 C 0.10743 -0.14838 0.11237 -0.14885 0.11732 -0.14931 C 0.12969 -0.15186 0.12579 -0.15139 0.14467 -0.15209 L 0.19076 -0.15348 C 0.19206 -0.15394 0.19336 -0.15487 0.19467 -0.15487 C 0.2125 -0.15811 0.21641 -0.15556 0.2392 -0.15348 C 0.24024 -0.15301 0.24128 -0.15139 0.24232 -0.15209 C 0.2487 -0.15834 0.24649 -0.15996 0.24935 -0.16737 C 0.25105 -0.17223 0.25365 -0.17871 0.25639 -0.18264 C 0.2573 -0.18426 0.25847 -0.18565 0.25951 -0.18681 C 0.26433 -0.19306 0.26264 -0.19144 0.26654 -0.19375 C 0.27279 -0.19283 0.27904 -0.19329 0.28529 -0.19098 C 0.28737 -0.19028 0.28868 -0.18519 0.29076 -0.18542 C 0.29571 -0.18635 0.3 -0.19167 0.30482 -0.19375 C 0.30782 -0.19537 0.31107 -0.19537 0.3142 -0.19653 C 0.31941 -0.19908 0.32448 -0.20255 0.32982 -0.20487 C 0.33737 -0.20834 0.33399 -0.20695 0.33998 -0.20903 L 0.41498 -0.20625 C 0.41732 -0.20625 0.42006 -0.20463 0.42201 -0.20209 C 0.42657 -0.19653 0.42995 -0.19213 0.43295 -0.18403 C 0.43386 -0.18149 0.43438 -0.17848 0.43529 -0.1757 C 0.44024 -0.16135 0.43503 -0.18241 0.43998 -0.15903 C 0.44167 -0.12778 0.44284 -0.11343 0.43998 -0.07153 C 0.43972 -0.06829 0.43685 -0.06783 0.43529 -0.06598 L 0.43295 -0.0632 C 0.43256 -0.04769 0.4336 -0.03218 0.4306 -0.01737 C 0.4293 -0.01112 0.428 -0.00764 0.42514 -0.00348 C 0.4237 -0.00139 0.42045 0.00208 0.42045 0.00208 C 0.41849 0.00717 0.41654 0.01111 0.41576 0.01736 C 0.41498 0.02268 0.4142 0.03402 0.4142 0.03402 C 0.41394 0.04699 0.41381 0.05995 0.41342 0.07291 C 0.41329 0.07476 0.41277 0.07638 0.41264 0.07847 C 0.41224 0.08287 0.41211 0.08773 0.41185 0.09236 C 0.41159 0.10995 0.41146 0.12754 0.41107 0.14513 C 0.41094 0.14745 0.41042 0.14953 0.41029 0.15208 C 0.4099 0.15694 0.4099 0.16226 0.40951 0.16736 C 0.40938 0.16875 0.40886 0.1699 0.40873 0.17152 C 0.40691 0.18611 0.40886 0.17453 0.40717 0.18402 C 0.40586 0.20277 0.40639 0.1912 0.40639 0.21875 L 0.40639 0.21875 " pathEditMode="relative" ptsTypes="AAAAAAAAAAAAAAAAAAAAAAAAAAAAAAAAAAAAAAAAAAAAAAAAAAAAAA">
                                      <p:cBhvr>
                                        <p:cTn id="245" dur="10000" fill="hold"/>
                                        <p:tgtEl>
                                          <p:spTgt spid="193"/>
                                        </p:tgtEl>
                                        <p:attrNameLst>
                                          <p:attrName>ppt_x</p:attrName>
                                          <p:attrName>ppt_y</p:attrName>
                                        </p:attrNameLst>
                                      </p:cBhvr>
                                    </p:animMotion>
                                  </p:childTnLst>
                                </p:cTn>
                              </p:par>
                              <p:par>
                                <p:cTn id="246" presetID="53" presetClass="entr" presetSubtype="16" fill="hold" grpId="0" nodeType="withEffect">
                                  <p:stCondLst>
                                    <p:cond delay="0"/>
                                  </p:stCondLst>
                                  <p:childTnLst>
                                    <p:set>
                                      <p:cBhvr>
                                        <p:cTn id="247" dur="1" fill="hold">
                                          <p:stCondLst>
                                            <p:cond delay="0"/>
                                          </p:stCondLst>
                                        </p:cTn>
                                        <p:tgtEl>
                                          <p:spTgt spid="37"/>
                                        </p:tgtEl>
                                        <p:attrNameLst>
                                          <p:attrName>style.visibility</p:attrName>
                                        </p:attrNameLst>
                                      </p:cBhvr>
                                      <p:to>
                                        <p:strVal val="visible"/>
                                      </p:to>
                                    </p:set>
                                    <p:anim calcmode="lin" valueType="num">
                                      <p:cBhvr>
                                        <p:cTn id="248" dur="3000" fill="hold"/>
                                        <p:tgtEl>
                                          <p:spTgt spid="37"/>
                                        </p:tgtEl>
                                        <p:attrNameLst>
                                          <p:attrName>ppt_w</p:attrName>
                                        </p:attrNameLst>
                                      </p:cBhvr>
                                      <p:tavLst>
                                        <p:tav tm="0">
                                          <p:val>
                                            <p:fltVal val="0"/>
                                          </p:val>
                                        </p:tav>
                                        <p:tav tm="100000">
                                          <p:val>
                                            <p:strVal val="#ppt_w"/>
                                          </p:val>
                                        </p:tav>
                                      </p:tavLst>
                                    </p:anim>
                                    <p:anim calcmode="lin" valueType="num">
                                      <p:cBhvr>
                                        <p:cTn id="249" dur="3000" fill="hold"/>
                                        <p:tgtEl>
                                          <p:spTgt spid="37"/>
                                        </p:tgtEl>
                                        <p:attrNameLst>
                                          <p:attrName>ppt_h</p:attrName>
                                        </p:attrNameLst>
                                      </p:cBhvr>
                                      <p:tavLst>
                                        <p:tav tm="0">
                                          <p:val>
                                            <p:fltVal val="0"/>
                                          </p:val>
                                        </p:tav>
                                        <p:tav tm="100000">
                                          <p:val>
                                            <p:strVal val="#ppt_h"/>
                                          </p:val>
                                        </p:tav>
                                      </p:tavLst>
                                    </p:anim>
                                    <p:animEffect transition="in" filter="fade">
                                      <p:cBhvr>
                                        <p:cTn id="250" dur="3000"/>
                                        <p:tgtEl>
                                          <p:spTgt spid="37"/>
                                        </p:tgtEl>
                                      </p:cBhvr>
                                    </p:animEffect>
                                  </p:childTnLst>
                                </p:cTn>
                              </p:par>
                            </p:childTnLst>
                          </p:cTn>
                        </p:par>
                        <p:par>
                          <p:cTn id="251" fill="hold">
                            <p:stCondLst>
                              <p:cond delay="10000"/>
                            </p:stCondLst>
                            <p:childTnLst>
                              <p:par>
                                <p:cTn id="252" presetID="10" presetClass="entr" presetSubtype="0" fill="hold" grpId="0" nodeType="afterEffect">
                                  <p:stCondLst>
                                    <p:cond delay="0"/>
                                  </p:stCondLst>
                                  <p:childTnLst>
                                    <p:set>
                                      <p:cBhvr>
                                        <p:cTn id="253" dur="1" fill="hold">
                                          <p:stCondLst>
                                            <p:cond delay="0"/>
                                          </p:stCondLst>
                                        </p:cTn>
                                        <p:tgtEl>
                                          <p:spTgt spid="195"/>
                                        </p:tgtEl>
                                        <p:attrNameLst>
                                          <p:attrName>style.visibility</p:attrName>
                                        </p:attrNameLst>
                                      </p:cBhvr>
                                      <p:to>
                                        <p:strVal val="visible"/>
                                      </p:to>
                                    </p:set>
                                    <p:animEffect transition="in" filter="fade">
                                      <p:cBhvr>
                                        <p:cTn id="254" dur="3000"/>
                                        <p:tgtEl>
                                          <p:spTgt spid="195"/>
                                        </p:tgtEl>
                                      </p:cBhvr>
                                    </p:animEffect>
                                  </p:childTnLst>
                                </p:cTn>
                              </p:par>
                            </p:childTnLst>
                          </p:cTn>
                        </p:par>
                        <p:par>
                          <p:cTn id="255" fill="hold">
                            <p:stCondLst>
                              <p:cond delay="13000"/>
                            </p:stCondLst>
                            <p:childTnLst>
                              <p:par>
                                <p:cTn id="256" presetID="27" presetClass="emph" presetSubtype="0" fill="remove" grpId="0" nodeType="afterEffect">
                                  <p:stCondLst>
                                    <p:cond delay="0"/>
                                  </p:stCondLst>
                                  <p:childTnLst>
                                    <p:animClr clrSpc="rgb" dir="cw">
                                      <p:cBhvr override="childStyle">
                                        <p:cTn id="257" dur="250" autoRev="1" fill="remove"/>
                                        <p:tgtEl>
                                          <p:spTgt spid="186"/>
                                        </p:tgtEl>
                                        <p:attrNameLst>
                                          <p:attrName>style.color</p:attrName>
                                        </p:attrNameLst>
                                      </p:cBhvr>
                                      <p:to>
                                        <a:schemeClr val="bg1"/>
                                      </p:to>
                                    </p:animClr>
                                    <p:animClr clrSpc="rgb" dir="cw">
                                      <p:cBhvr>
                                        <p:cTn id="258" dur="250" autoRev="1" fill="remove"/>
                                        <p:tgtEl>
                                          <p:spTgt spid="186"/>
                                        </p:tgtEl>
                                        <p:attrNameLst>
                                          <p:attrName>fillcolor</p:attrName>
                                        </p:attrNameLst>
                                      </p:cBhvr>
                                      <p:to>
                                        <a:schemeClr val="bg1"/>
                                      </p:to>
                                    </p:animClr>
                                    <p:set>
                                      <p:cBhvr>
                                        <p:cTn id="259" dur="250" autoRev="1" fill="remove"/>
                                        <p:tgtEl>
                                          <p:spTgt spid="186"/>
                                        </p:tgtEl>
                                        <p:attrNameLst>
                                          <p:attrName>fill.type</p:attrName>
                                        </p:attrNameLst>
                                      </p:cBhvr>
                                      <p:to>
                                        <p:strVal val="solid"/>
                                      </p:to>
                                    </p:set>
                                    <p:set>
                                      <p:cBhvr>
                                        <p:cTn id="260" dur="250" autoRev="1" fill="remove"/>
                                        <p:tgtEl>
                                          <p:spTgt spid="18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19" grpId="1" animBg="1"/>
      <p:bldP spid="123" grpId="0" animBg="1"/>
      <p:bldP spid="123" grpId="1" animBg="1"/>
      <p:bldP spid="123" grpId="2" animBg="1"/>
      <p:bldP spid="186" grpId="0"/>
      <p:bldP spid="195" grpId="0" animBg="1"/>
      <p:bldP spid="11" grpId="0"/>
      <p:bldP spid="11" grpId="1"/>
      <p:bldP spid="25" grpId="0"/>
      <p:bldP spid="25" grpId="1"/>
      <p:bldP spid="27" grpId="0"/>
      <p:bldP spid="27" grpId="1"/>
      <p:bldP spid="33" grpId="0"/>
      <p:bldP spid="33" grpId="1"/>
      <p:bldP spid="34" grpId="0"/>
      <p:bldP spid="34" grpId="1"/>
      <p:bldP spid="35" grpId="0"/>
      <p:bldP spid="178" grpId="0"/>
      <p:bldP spid="36" grpId="0"/>
      <p:bldP spid="3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20474"/>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pPr lvl="0"/>
            <a:endParaRPr lang="en-GB" sz="28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46006" y="104148"/>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dirty="0"/>
          </a:p>
        </p:txBody>
      </p:sp>
      <p:sp>
        <p:nvSpPr>
          <p:cNvPr id="8" name="TextBox 7"/>
          <p:cNvSpPr txBox="1"/>
          <p:nvPr/>
        </p:nvSpPr>
        <p:spPr>
          <a:xfrm>
            <a:off x="304800" y="174117"/>
            <a:ext cx="10287000" cy="523220"/>
          </a:xfrm>
          <a:prstGeom prst="rect">
            <a:avLst/>
          </a:prstGeom>
          <a:noFill/>
        </p:spPr>
        <p:txBody>
          <a:bodyPr wrap="square" rtlCol="0">
            <a:spAutoFit/>
          </a:bodyPr>
          <a:lstStyle/>
          <a:p>
            <a:r>
              <a:rPr lang="en-US" sz="2800" b="1" dirty="0">
                <a:solidFill>
                  <a:schemeClr val="bg1"/>
                </a:solidFill>
              </a:rPr>
              <a:t>CENSUS DATA VIEW/UPDATION MECHANISM (VALUE ADDITION)  </a:t>
            </a:r>
          </a:p>
        </p:txBody>
      </p:sp>
      <p:sp>
        <p:nvSpPr>
          <p:cNvPr id="3" name="Footer Placeholder 2">
            <a:extLst>
              <a:ext uri="{FF2B5EF4-FFF2-40B4-BE49-F238E27FC236}">
                <a16:creationId xmlns:a16="http://schemas.microsoft.com/office/drawing/2014/main" id="{BAE4E3B0-559E-46BF-A93C-D0A9024BF9D9}"/>
              </a:ext>
            </a:extLst>
          </p:cNvPr>
          <p:cNvSpPr>
            <a:spLocks noGrp="1"/>
          </p:cNvSpPr>
          <p:nvPr>
            <p:ph type="ftr" sz="quarter" idx="11"/>
          </p:nvPr>
        </p:nvSpPr>
        <p:spPr/>
        <p:txBody>
          <a:bodyPr/>
          <a:lstStyle/>
          <a:p>
            <a:r>
              <a:rPr lang="en-US"/>
              <a:t>Pakistan Bureau of Statistics (PBS)</a:t>
            </a:r>
          </a:p>
        </p:txBody>
      </p:sp>
      <p:sp>
        <p:nvSpPr>
          <p:cNvPr id="10" name="Content Placeholder 2"/>
          <p:cNvSpPr txBox="1">
            <a:spLocks/>
          </p:cNvSpPr>
          <p:nvPr/>
        </p:nvSpPr>
        <p:spPr>
          <a:xfrm>
            <a:off x="560696" y="1006949"/>
            <a:ext cx="11250304" cy="4525963"/>
          </a:xfrm>
          <a:prstGeom prst="rect">
            <a:avLst/>
          </a:prstGeom>
        </p:spPr>
        <p:txBody>
          <a:bodyPr/>
          <a:lstStyle>
            <a:lvl1pPr marL="327346" indent="-327346" algn="l" defTabSz="872922"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09250" indent="-272788" algn="l" defTabSz="872922"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91154" indent="-218231" algn="l" defTabSz="872922"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27615"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64076"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400538"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6999"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3461"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9921" indent="-218231" algn="l" defTabSz="872922"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150000"/>
              </a:lnSpc>
            </a:pPr>
            <a:r>
              <a:rPr lang="en-US" sz="2800" b="1" dirty="0"/>
              <a:t>Individual Log in the Web Portal using Secure Password. </a:t>
            </a:r>
          </a:p>
          <a:p>
            <a:pPr>
              <a:lnSpc>
                <a:spcPct val="150000"/>
              </a:lnSpc>
            </a:pPr>
            <a:r>
              <a:rPr lang="en-US" sz="2800" b="1" dirty="0"/>
              <a:t>After Logged in, UTN code will receive on individual’s mobile </a:t>
            </a:r>
          </a:p>
          <a:p>
            <a:pPr>
              <a:lnSpc>
                <a:spcPct val="150000"/>
              </a:lnSpc>
            </a:pPr>
            <a:r>
              <a:rPr lang="en-US" sz="2800" b="1" dirty="0"/>
              <a:t>Using UTN code, Individual can view his/her information during Census .</a:t>
            </a:r>
          </a:p>
          <a:p>
            <a:pPr>
              <a:lnSpc>
                <a:spcPct val="150000"/>
              </a:lnSpc>
            </a:pPr>
            <a:r>
              <a:rPr lang="en-US" sz="2800" b="1" dirty="0"/>
              <a:t>After Census, The Database will be locked and a Copy will be available publically.   </a:t>
            </a:r>
          </a:p>
          <a:p>
            <a:pPr>
              <a:lnSpc>
                <a:spcPct val="150000"/>
              </a:lnSpc>
            </a:pPr>
            <a:r>
              <a:rPr lang="en-US" sz="2800" b="1" dirty="0"/>
              <a:t>Individual can request to update his/her information.</a:t>
            </a:r>
          </a:p>
          <a:p>
            <a:pPr>
              <a:lnSpc>
                <a:spcPct val="150000"/>
              </a:lnSpc>
            </a:pPr>
            <a:r>
              <a:rPr lang="en-US" sz="2800" b="1" dirty="0"/>
              <a:t>This Request will be authorized by Census Team.</a:t>
            </a:r>
          </a:p>
        </p:txBody>
      </p:sp>
    </p:spTree>
    <p:extLst>
      <p:ext uri="{BB962C8B-B14F-4D97-AF65-F5344CB8AC3E}">
        <p14:creationId xmlns:p14="http://schemas.microsoft.com/office/powerpoint/2010/main" val="271836817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20474"/>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pPr lvl="0"/>
            <a:endParaRPr lang="en-GB" sz="28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06200" y="141192"/>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dirty="0"/>
          </a:p>
        </p:txBody>
      </p:sp>
      <p:sp>
        <p:nvSpPr>
          <p:cNvPr id="2" name="Rectangle 1"/>
          <p:cNvSpPr/>
          <p:nvPr/>
        </p:nvSpPr>
        <p:spPr>
          <a:xfrm>
            <a:off x="533400" y="1524000"/>
            <a:ext cx="11277600" cy="4185761"/>
          </a:xfrm>
          <a:prstGeom prst="rect">
            <a:avLst/>
          </a:prstGeom>
        </p:spPr>
        <p:txBody>
          <a:bodyPr wrap="square">
            <a:spAutoFit/>
          </a:bodyPr>
          <a:lstStyle/>
          <a:p>
            <a:pPr algn="ctr"/>
            <a:r>
              <a:rPr lang="en-US" sz="4000" b="1" u="sng" dirty="0">
                <a:solidFill>
                  <a:srgbClr val="0000FF"/>
                </a:solidFill>
              </a:rPr>
              <a:t>TOR-IV</a:t>
            </a:r>
          </a:p>
          <a:p>
            <a:pPr algn="just"/>
            <a:endParaRPr lang="en-US" sz="3200" b="1" i="1" dirty="0">
              <a:solidFill>
                <a:srgbClr val="006600"/>
              </a:solidFill>
            </a:endParaRPr>
          </a:p>
          <a:p>
            <a:pPr algn="just">
              <a:lnSpc>
                <a:spcPct val="150000"/>
              </a:lnSpc>
            </a:pPr>
            <a:r>
              <a:rPr lang="en-US" sz="3600" b="1" i="1" dirty="0"/>
              <a:t>“To review the best practices of field operations including monitoring / supervision &amp; data processing to minimize the omissions / errors and complete coverage”</a:t>
            </a:r>
            <a:endParaRPr lang="x-none" sz="3600" b="1" i="1" dirty="0"/>
          </a:p>
          <a:p>
            <a:pPr lvl="0" algn="just"/>
            <a:r>
              <a:rPr lang="en-US" sz="3200" b="1" i="1" dirty="0">
                <a:solidFill>
                  <a:srgbClr val="006600"/>
                </a:solidFill>
              </a:rPr>
              <a:t> </a:t>
            </a:r>
            <a:endParaRPr lang="x-none" sz="3200" b="1" i="1" dirty="0">
              <a:solidFill>
                <a:srgbClr val="006600"/>
              </a:solidFill>
            </a:endParaRPr>
          </a:p>
        </p:txBody>
      </p:sp>
      <p:sp>
        <p:nvSpPr>
          <p:cNvPr id="8" name="TextBox 7"/>
          <p:cNvSpPr txBox="1"/>
          <p:nvPr/>
        </p:nvSpPr>
        <p:spPr>
          <a:xfrm>
            <a:off x="228600" y="167350"/>
            <a:ext cx="5410200" cy="646331"/>
          </a:xfrm>
          <a:prstGeom prst="rect">
            <a:avLst/>
          </a:prstGeom>
          <a:noFill/>
        </p:spPr>
        <p:txBody>
          <a:bodyPr wrap="square" rtlCol="0">
            <a:spAutoFit/>
          </a:bodyPr>
          <a:lstStyle/>
          <a:p>
            <a:r>
              <a:rPr lang="en-US" sz="3600" b="1" dirty="0">
                <a:solidFill>
                  <a:schemeClr val="lt1"/>
                </a:solidFill>
              </a:rPr>
              <a:t>PROGRESS REVIEW… </a:t>
            </a:r>
          </a:p>
        </p:txBody>
      </p:sp>
      <p:sp>
        <p:nvSpPr>
          <p:cNvPr id="3" name="Footer Placeholder 2">
            <a:extLst>
              <a:ext uri="{FF2B5EF4-FFF2-40B4-BE49-F238E27FC236}">
                <a16:creationId xmlns:a16="http://schemas.microsoft.com/office/drawing/2014/main" id="{8D9D105B-2DE1-4272-9D9E-740744FE039D}"/>
              </a:ext>
            </a:extLst>
          </p:cNvPr>
          <p:cNvSpPr>
            <a:spLocks noGrp="1"/>
          </p:cNvSpPr>
          <p:nvPr>
            <p:ph type="ftr" sz="quarter" idx="11"/>
          </p:nvPr>
        </p:nvSpPr>
        <p:spPr/>
        <p:txBody>
          <a:bodyPr/>
          <a:lstStyle/>
          <a:p>
            <a:r>
              <a:rPr lang="en-US"/>
              <a:t>Pakistan Bureau of Statistics (PBS)</a:t>
            </a:r>
          </a:p>
        </p:txBody>
      </p:sp>
    </p:spTree>
    <p:extLst>
      <p:ext uri="{BB962C8B-B14F-4D97-AF65-F5344CB8AC3E}">
        <p14:creationId xmlns:p14="http://schemas.microsoft.com/office/powerpoint/2010/main" val="24236105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20474"/>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pPr lvl="0"/>
            <a:endParaRPr lang="en-GB" sz="28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73301" y="134206"/>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dirty="0"/>
          </a:p>
        </p:txBody>
      </p:sp>
      <p:sp>
        <p:nvSpPr>
          <p:cNvPr id="8" name="TextBox 7"/>
          <p:cNvSpPr txBox="1"/>
          <p:nvPr/>
        </p:nvSpPr>
        <p:spPr>
          <a:xfrm>
            <a:off x="228600" y="167350"/>
            <a:ext cx="8763000" cy="646331"/>
          </a:xfrm>
          <a:prstGeom prst="rect">
            <a:avLst/>
          </a:prstGeom>
          <a:noFill/>
        </p:spPr>
        <p:txBody>
          <a:bodyPr wrap="square" rtlCol="0">
            <a:spAutoFit/>
          </a:bodyPr>
          <a:lstStyle/>
          <a:p>
            <a:r>
              <a:rPr lang="en-US" sz="3600" b="1" dirty="0">
                <a:solidFill>
                  <a:schemeClr val="lt1"/>
                </a:solidFill>
              </a:rPr>
              <a:t>PROGRESS REVIEW– TOR-IV</a:t>
            </a:r>
          </a:p>
        </p:txBody>
      </p:sp>
      <p:sp>
        <p:nvSpPr>
          <p:cNvPr id="9" name="TextBox 8"/>
          <p:cNvSpPr txBox="1"/>
          <p:nvPr/>
        </p:nvSpPr>
        <p:spPr>
          <a:xfrm>
            <a:off x="228600" y="1219200"/>
            <a:ext cx="11506200" cy="4308872"/>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3200" b="1" dirty="0"/>
              <a:t>Work in progress, detailed presentation will be given in </a:t>
            </a:r>
            <a:r>
              <a:rPr lang="en-US" sz="3200" b="1" dirty="0">
                <a:solidFill>
                  <a:srgbClr val="0000FF"/>
                </a:solidFill>
              </a:rPr>
              <a:t>next meeting</a:t>
            </a:r>
          </a:p>
          <a:p>
            <a:pPr marL="342900" indent="-342900">
              <a:spcBef>
                <a:spcPts val="600"/>
              </a:spcBef>
              <a:spcAft>
                <a:spcPts val="600"/>
              </a:spcAft>
              <a:buFont typeface="Arial" panose="020B0604020202020204" pitchFamily="34" charset="0"/>
              <a:buChar char="•"/>
            </a:pPr>
            <a:r>
              <a:rPr lang="en-US" sz="3200" b="1" dirty="0"/>
              <a:t>Review the previous practices</a:t>
            </a:r>
          </a:p>
          <a:p>
            <a:pPr marL="342900" indent="-342900">
              <a:spcBef>
                <a:spcPts val="600"/>
              </a:spcBef>
              <a:spcAft>
                <a:spcPts val="600"/>
              </a:spcAft>
              <a:buFont typeface="Arial" panose="020B0604020202020204" pitchFamily="34" charset="0"/>
              <a:buChar char="•"/>
            </a:pPr>
            <a:r>
              <a:rPr lang="en-US" sz="3200" b="1" dirty="0"/>
              <a:t>Issues identified faced in previous census</a:t>
            </a:r>
          </a:p>
          <a:p>
            <a:pPr marL="342900" indent="-342900">
              <a:spcBef>
                <a:spcPts val="600"/>
              </a:spcBef>
              <a:spcAft>
                <a:spcPts val="600"/>
              </a:spcAft>
              <a:buFont typeface="Arial" panose="020B0604020202020204" pitchFamily="34" charset="0"/>
              <a:buChar char="•"/>
            </a:pPr>
            <a:r>
              <a:rPr lang="en-US" sz="3200" b="1" dirty="0"/>
              <a:t>UN Principles studied</a:t>
            </a:r>
          </a:p>
          <a:p>
            <a:pPr marL="342900" indent="-342900">
              <a:spcBef>
                <a:spcPts val="600"/>
              </a:spcBef>
              <a:spcAft>
                <a:spcPts val="600"/>
              </a:spcAft>
              <a:buFont typeface="Arial" panose="020B0604020202020204" pitchFamily="34" charset="0"/>
              <a:buChar char="•"/>
            </a:pPr>
            <a:r>
              <a:rPr lang="en-US" sz="3200" b="1" dirty="0"/>
              <a:t>Review of field operation mechanism of  </a:t>
            </a:r>
            <a:r>
              <a:rPr lang="en-US" sz="3200" b="1" dirty="0">
                <a:hlinkClick r:id="rId4" action="ppaction://hlinksldjump"/>
              </a:rPr>
              <a:t>developed countries</a:t>
            </a:r>
            <a:endParaRPr lang="en-US" sz="3200" b="1" dirty="0"/>
          </a:p>
          <a:p>
            <a:pPr marL="342900" indent="-342900">
              <a:spcBef>
                <a:spcPts val="600"/>
              </a:spcBef>
              <a:spcAft>
                <a:spcPts val="600"/>
              </a:spcAft>
              <a:buFont typeface="Arial" panose="020B0604020202020204" pitchFamily="34" charset="0"/>
              <a:buChar char="•"/>
            </a:pPr>
            <a:r>
              <a:rPr lang="en-US" sz="3200" b="1" dirty="0"/>
              <a:t>Review of mechanism of regional countries</a:t>
            </a:r>
            <a:endParaRPr lang="en-US" sz="2400" dirty="0"/>
          </a:p>
        </p:txBody>
      </p:sp>
      <p:sp>
        <p:nvSpPr>
          <p:cNvPr id="2" name="Footer Placeholder 1">
            <a:extLst>
              <a:ext uri="{FF2B5EF4-FFF2-40B4-BE49-F238E27FC236}">
                <a16:creationId xmlns:a16="http://schemas.microsoft.com/office/drawing/2014/main" id="{BA05E040-A787-460B-BBD9-0589E2BD1185}"/>
              </a:ext>
            </a:extLst>
          </p:cNvPr>
          <p:cNvSpPr>
            <a:spLocks noGrp="1"/>
          </p:cNvSpPr>
          <p:nvPr>
            <p:ph type="ftr" sz="quarter" idx="11"/>
          </p:nvPr>
        </p:nvSpPr>
        <p:spPr/>
        <p:txBody>
          <a:bodyPr/>
          <a:lstStyle/>
          <a:p>
            <a:r>
              <a:rPr lang="en-US"/>
              <a:t>Pakistan Bureau of Statistics (PBS)</a:t>
            </a:r>
          </a:p>
        </p:txBody>
      </p:sp>
    </p:spTree>
    <p:extLst>
      <p:ext uri="{BB962C8B-B14F-4D97-AF65-F5344CB8AC3E}">
        <p14:creationId xmlns:p14="http://schemas.microsoft.com/office/powerpoint/2010/main" val="11169324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10972800" cy="3306763"/>
          </a:xfrm>
        </p:spPr>
        <p:txBody>
          <a:bodyPr>
            <a:normAutofit/>
          </a:bodyPr>
          <a:lstStyle/>
          <a:p>
            <a:pPr marL="0" indent="0" algn="just">
              <a:lnSpc>
                <a:spcPct val="150000"/>
              </a:lnSpc>
              <a:buNone/>
            </a:pPr>
            <a:r>
              <a:rPr lang="en-GB" sz="4000" b="1" dirty="0"/>
              <a:t>Review the progress of Committee for </a:t>
            </a:r>
            <a:r>
              <a:rPr lang="en-GB" sz="4000" b="1" dirty="0">
                <a:solidFill>
                  <a:srgbClr val="FF6600"/>
                </a:solidFill>
              </a:rPr>
              <a:t>“Recommendations and adoption of best practices for upcoming Census”</a:t>
            </a:r>
            <a:r>
              <a:rPr lang="en-US" sz="4000" b="1" i="1" dirty="0">
                <a:solidFill>
                  <a:srgbClr val="FF6600"/>
                </a:solidFill>
              </a:rPr>
              <a:t> </a:t>
            </a:r>
          </a:p>
        </p:txBody>
      </p:sp>
      <p:sp>
        <p:nvSpPr>
          <p:cNvPr id="4" name="Footer Placeholder 3"/>
          <p:cNvSpPr>
            <a:spLocks noGrp="1"/>
          </p:cNvSpPr>
          <p:nvPr>
            <p:ph type="ftr" sz="quarter" idx="11"/>
          </p:nvPr>
        </p:nvSpPr>
        <p:spPr/>
        <p:txBody>
          <a:bodyPr/>
          <a:lstStyle/>
          <a:p>
            <a:r>
              <a:rPr lang="en-US"/>
              <a:t>Pakistan Bureau of Statistics (PBS)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6" name="Rectangle 5"/>
          <p:cNvSpPr/>
          <p:nvPr/>
        </p:nvSpPr>
        <p:spPr>
          <a:xfrm>
            <a:off x="0" y="51051"/>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pPr lvl="0"/>
            <a:r>
              <a:rPr lang="en-GB" sz="2800" b="1" dirty="0"/>
              <a:t> </a:t>
            </a:r>
            <a:r>
              <a:rPr lang="en-US" sz="3600" b="1" dirty="0"/>
              <a:t>MAIN AGENDA</a:t>
            </a:r>
            <a:endParaRPr lang="en-GB" sz="3600" b="1"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57996"/>
          <a:stretch/>
        </p:blipFill>
        <p:spPr>
          <a:xfrm>
            <a:off x="11506200" y="134725"/>
            <a:ext cx="524066" cy="670852"/>
          </a:xfrm>
          <a:prstGeom prst="rect">
            <a:avLst/>
          </a:prstGeom>
        </p:spPr>
      </p:pic>
    </p:spTree>
    <p:extLst>
      <p:ext uri="{BB962C8B-B14F-4D97-AF65-F5344CB8AC3E}">
        <p14:creationId xmlns:p14="http://schemas.microsoft.com/office/powerpoint/2010/main" val="2579920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3B02DF-FCA6-49F6-8059-C4C0FFE01993}"/>
              </a:ext>
            </a:extLst>
          </p:cNvPr>
          <p:cNvSpPr>
            <a:spLocks noGrp="1"/>
          </p:cNvSpPr>
          <p:nvPr>
            <p:ph idx="1"/>
          </p:nvPr>
        </p:nvSpPr>
        <p:spPr>
          <a:xfrm>
            <a:off x="239286" y="1066800"/>
            <a:ext cx="11582400" cy="6165304"/>
          </a:xfrm>
        </p:spPr>
        <p:txBody>
          <a:bodyPr>
            <a:normAutofit/>
          </a:bodyPr>
          <a:lstStyle/>
          <a:p>
            <a:pPr marL="457200" indent="-457200" algn="just">
              <a:spcBef>
                <a:spcPts val="600"/>
              </a:spcBef>
              <a:spcAft>
                <a:spcPts val="600"/>
              </a:spcAft>
            </a:pPr>
            <a:r>
              <a:rPr lang="en-US" sz="3600" b="1" dirty="0">
                <a:ea typeface="Calibri" panose="020F0502020204030204" pitchFamily="34" charset="0"/>
                <a:cs typeface="Times New Roman" panose="02020603050405020304" pitchFamily="18" charset="0"/>
              </a:rPr>
              <a:t>Use of modern data collection mechanism / </a:t>
            </a:r>
            <a:r>
              <a:rPr lang="en-US" sz="3600" b="1" dirty="0">
                <a:solidFill>
                  <a:srgbClr val="FF6600"/>
                </a:solidFill>
                <a:ea typeface="Calibri" panose="020F0502020204030204" pitchFamily="34" charset="0"/>
                <a:cs typeface="Times New Roman" panose="02020603050405020304" pitchFamily="18" charset="0"/>
              </a:rPr>
              <a:t>Digital  Census</a:t>
            </a:r>
          </a:p>
          <a:p>
            <a:pPr marL="457200" indent="-457200" algn="just">
              <a:spcBef>
                <a:spcPts val="600"/>
              </a:spcBef>
              <a:spcAft>
                <a:spcPts val="600"/>
              </a:spcAft>
            </a:pPr>
            <a:r>
              <a:rPr lang="en-US" sz="3600" b="1" dirty="0">
                <a:ea typeface="Calibri" panose="020F0502020204030204" pitchFamily="34" charset="0"/>
                <a:cs typeface="Times New Roman" panose="02020603050405020304" pitchFamily="18" charset="0"/>
              </a:rPr>
              <a:t>Involvement of Stakeholders especially  </a:t>
            </a:r>
            <a:r>
              <a:rPr lang="en-US" sz="3600" b="1" dirty="0">
                <a:solidFill>
                  <a:srgbClr val="FF6600"/>
                </a:solidFill>
                <a:ea typeface="Calibri" panose="020F0502020204030204" pitchFamily="34" charset="0"/>
                <a:cs typeface="Times New Roman" panose="02020603050405020304" pitchFamily="18" charset="0"/>
              </a:rPr>
              <a:t>Provinces in each stage from planning to compilation</a:t>
            </a:r>
          </a:p>
          <a:p>
            <a:pPr marL="457200" indent="-457200" algn="just">
              <a:spcBef>
                <a:spcPts val="600"/>
              </a:spcBef>
              <a:spcAft>
                <a:spcPts val="600"/>
              </a:spcAft>
            </a:pPr>
            <a:r>
              <a:rPr lang="en-US" sz="3600" b="1" dirty="0">
                <a:ea typeface="Calibri" panose="020F0502020204030204" pitchFamily="34" charset="0"/>
                <a:cs typeface="Times New Roman" panose="02020603050405020304" pitchFamily="18" charset="0"/>
              </a:rPr>
              <a:t>Improvement in census questionnaire </a:t>
            </a:r>
          </a:p>
          <a:p>
            <a:pPr marL="457200" indent="-457200" algn="just">
              <a:spcBef>
                <a:spcPts val="600"/>
              </a:spcBef>
              <a:spcAft>
                <a:spcPts val="600"/>
              </a:spcAft>
            </a:pPr>
            <a:r>
              <a:rPr lang="en-US" sz="3600" b="1" dirty="0">
                <a:ea typeface="Calibri" panose="020F0502020204030204" pitchFamily="34" charset="0"/>
                <a:cs typeface="Times New Roman" panose="02020603050405020304" pitchFamily="18" charset="0"/>
              </a:rPr>
              <a:t>Conduct of </a:t>
            </a:r>
            <a:r>
              <a:rPr lang="en-US" sz="3600" b="1" dirty="0">
                <a:solidFill>
                  <a:srgbClr val="FF6600"/>
                </a:solidFill>
                <a:ea typeface="Calibri" panose="020F0502020204030204" pitchFamily="34" charset="0"/>
                <a:cs typeface="Times New Roman" panose="02020603050405020304" pitchFamily="18" charset="0"/>
              </a:rPr>
              <a:t>pilot census</a:t>
            </a:r>
          </a:p>
          <a:p>
            <a:pPr marL="457200" indent="-457200" algn="just">
              <a:spcBef>
                <a:spcPts val="600"/>
              </a:spcBef>
              <a:spcAft>
                <a:spcPts val="600"/>
              </a:spcAft>
            </a:pPr>
            <a:r>
              <a:rPr lang="en-US" sz="3600" b="1" dirty="0">
                <a:ea typeface="Calibri" panose="020F0502020204030204" pitchFamily="34" charset="0"/>
                <a:cs typeface="Times New Roman" panose="02020603050405020304" pitchFamily="18" charset="0"/>
              </a:rPr>
              <a:t>Involvement of Academia, universities </a:t>
            </a:r>
          </a:p>
          <a:p>
            <a:pPr marL="457200" indent="-457200" algn="just">
              <a:spcBef>
                <a:spcPts val="600"/>
              </a:spcBef>
              <a:spcAft>
                <a:spcPts val="600"/>
              </a:spcAft>
            </a:pPr>
            <a:r>
              <a:rPr lang="en-US" sz="3600" b="1" dirty="0">
                <a:ea typeface="Calibri" panose="020F0502020204030204" pitchFamily="34" charset="0"/>
                <a:cs typeface="Times New Roman" panose="02020603050405020304" pitchFamily="18" charset="0"/>
              </a:rPr>
              <a:t>Extensive / comprehensive trainings / using </a:t>
            </a:r>
            <a:r>
              <a:rPr lang="en-US" sz="3600" b="1" dirty="0">
                <a:solidFill>
                  <a:srgbClr val="FF6600"/>
                </a:solidFill>
                <a:ea typeface="Calibri" panose="020F0502020204030204" pitchFamily="34" charset="0"/>
                <a:cs typeface="Times New Roman" panose="02020603050405020304" pitchFamily="18" charset="0"/>
              </a:rPr>
              <a:t>digital interventions </a:t>
            </a:r>
          </a:p>
          <a:p>
            <a:pPr indent="-285750" algn="just">
              <a:spcBef>
                <a:spcPts val="0"/>
              </a:spcBef>
              <a:spcAft>
                <a:spcPts val="800"/>
              </a:spcAft>
            </a:pPr>
            <a:endParaRPr lang="en-US" sz="3200" dirty="0">
              <a:ea typeface="Calibri" panose="020F0502020204030204" pitchFamily="34" charset="0"/>
              <a:cs typeface="Times New Roman" panose="02020603050405020304" pitchFamily="18" charset="0"/>
            </a:endParaRPr>
          </a:p>
          <a:p>
            <a:pPr indent="-285750" algn="just">
              <a:spcBef>
                <a:spcPts val="0"/>
              </a:spcBef>
              <a:spcAft>
                <a:spcPts val="800"/>
              </a:spcAft>
            </a:pPr>
            <a:endParaRPr lang="en-US" sz="3200" dirty="0">
              <a:ea typeface="Calibri" panose="020F0502020204030204" pitchFamily="34" charset="0"/>
              <a:cs typeface="Times New Roman" panose="02020603050405020304" pitchFamily="18" charset="0"/>
            </a:endParaRPr>
          </a:p>
          <a:p>
            <a:pPr indent="-285750" algn="just">
              <a:spcBef>
                <a:spcPts val="0"/>
              </a:spcBef>
              <a:spcAft>
                <a:spcPts val="800"/>
              </a:spcAft>
            </a:pPr>
            <a:endParaRPr lang="en-US" sz="3200" dirty="0">
              <a:ea typeface="Calibri" panose="020F0502020204030204" pitchFamily="34" charset="0"/>
              <a:cs typeface="Times New Roman" panose="02020603050405020304" pitchFamily="18" charset="0"/>
            </a:endParaRPr>
          </a:p>
          <a:p>
            <a:pPr indent="-285750" algn="just">
              <a:spcBef>
                <a:spcPts val="0"/>
              </a:spcBef>
              <a:spcAft>
                <a:spcPts val="800"/>
              </a:spcAft>
            </a:pPr>
            <a:endParaRPr lang="en-US" sz="1400" dirty="0">
              <a:ea typeface="Calibri" panose="020F0502020204030204" pitchFamily="34" charset="0"/>
              <a:cs typeface="Times New Roman" panose="02020603050405020304" pitchFamily="18" charset="0"/>
            </a:endParaRPr>
          </a:p>
          <a:p>
            <a:pPr indent="-285750" algn="just">
              <a:spcBef>
                <a:spcPts val="0"/>
              </a:spcBef>
              <a:spcAft>
                <a:spcPts val="800"/>
              </a:spcAft>
            </a:pPr>
            <a:endParaRPr lang="en-US" sz="1400" u="sng" dirty="0">
              <a:ea typeface="Calibri" panose="020F0502020204030204" pitchFamily="34" charset="0"/>
              <a:cs typeface="Times New Roman" panose="02020603050405020304" pitchFamily="18" charset="0"/>
            </a:endParaRPr>
          </a:p>
          <a:p>
            <a:pPr indent="-285750" algn="just">
              <a:spcBef>
                <a:spcPts val="0"/>
              </a:spcBef>
              <a:spcAft>
                <a:spcPts val="800"/>
              </a:spcAft>
            </a:pPr>
            <a:endParaRPr lang="en-US" sz="1400" dirty="0">
              <a:solidFill>
                <a:srgbClr val="C00000"/>
              </a:solidFill>
              <a:ea typeface="Calibri" panose="020F0502020204030204" pitchFamily="34" charset="0"/>
              <a:cs typeface="Times New Roman" panose="02020603050405020304" pitchFamily="18" charset="0"/>
            </a:endParaRPr>
          </a:p>
          <a:p>
            <a:pPr indent="-285750" algn="just">
              <a:spcBef>
                <a:spcPts val="0"/>
              </a:spcBef>
              <a:spcAft>
                <a:spcPts val="800"/>
              </a:spcAft>
            </a:pPr>
            <a:endParaRPr lang="en-US" sz="1400" b="1" dirty="0">
              <a:ea typeface="Calibri" panose="020F0502020204030204" pitchFamily="34" charset="0"/>
              <a:cs typeface="Times New Roman" panose="02020603050405020304" pitchFamily="18" charset="0"/>
            </a:endParaRPr>
          </a:p>
          <a:p>
            <a:pPr indent="-285750" algn="just">
              <a:spcBef>
                <a:spcPts val="0"/>
              </a:spcBef>
              <a:spcAft>
                <a:spcPts val="800"/>
              </a:spcAft>
            </a:pPr>
            <a:endParaRPr lang="en-US" sz="1400" dirty="0">
              <a:ea typeface="Calibri" panose="020F0502020204030204" pitchFamily="34" charset="0"/>
              <a:cs typeface="Times New Roman" panose="02020603050405020304" pitchFamily="18" charset="0"/>
            </a:endParaRPr>
          </a:p>
          <a:p>
            <a:pPr indent="-285750" algn="just">
              <a:lnSpc>
                <a:spcPct val="150000"/>
              </a:lnSpc>
              <a:spcBef>
                <a:spcPts val="0"/>
              </a:spcBef>
              <a:spcAft>
                <a:spcPts val="800"/>
              </a:spcAft>
            </a:pPr>
            <a:endParaRPr lang="en-US" sz="2400" dirty="0">
              <a:ea typeface="Calibri" panose="020F0502020204030204" pitchFamily="34" charset="0"/>
              <a:cs typeface="Times New Roman" panose="02020603050405020304" pitchFamily="18" charset="0"/>
            </a:endParaRPr>
          </a:p>
          <a:p>
            <a:pPr indent="-285750" algn="just">
              <a:lnSpc>
                <a:spcPct val="150000"/>
              </a:lnSpc>
              <a:spcBef>
                <a:spcPts val="0"/>
              </a:spcBef>
              <a:spcAft>
                <a:spcPts val="800"/>
              </a:spcAft>
            </a:pPr>
            <a:endParaRPr lang="en-US" sz="2400"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0B5985A-19C6-43D0-BA71-DC1047331F46}"/>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5" name="Title 1">
            <a:extLst>
              <a:ext uri="{FF2B5EF4-FFF2-40B4-BE49-F238E27FC236}">
                <a16:creationId xmlns:a16="http://schemas.microsoft.com/office/drawing/2014/main" id="{929D6A3B-000D-4271-83BE-08EC06C0AC9E}"/>
              </a:ext>
            </a:extLst>
          </p:cNvPr>
          <p:cNvSpPr txBox="1">
            <a:spLocks/>
          </p:cNvSpPr>
          <p:nvPr/>
        </p:nvSpPr>
        <p:spPr>
          <a:xfrm>
            <a:off x="0" y="58938"/>
            <a:ext cx="12192000" cy="818539"/>
          </a:xfrm>
          <a:prstGeom prst="rect">
            <a:avLst/>
          </a:prstGeom>
          <a:solidFill>
            <a:schemeClr val="accent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72922"/>
            <a:r>
              <a:rPr lang="en-US" sz="3600" b="1" dirty="0">
                <a:solidFill>
                  <a:schemeClr val="lt1"/>
                </a:solidFill>
                <a:latin typeface="+mn-lt"/>
                <a:ea typeface="+mn-ea"/>
                <a:cs typeface="+mn-cs"/>
              </a:rPr>
              <a:t>PROPOSALS  OF TOR-IV</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57996"/>
          <a:stretch/>
        </p:blipFill>
        <p:spPr>
          <a:xfrm>
            <a:off x="11559654" y="132781"/>
            <a:ext cx="524065" cy="670852"/>
          </a:xfrm>
          <a:prstGeom prst="rect">
            <a:avLst/>
          </a:prstGeom>
        </p:spPr>
      </p:pic>
      <p:sp>
        <p:nvSpPr>
          <p:cNvPr id="2" name="Footer Placeholder 1">
            <a:extLst>
              <a:ext uri="{FF2B5EF4-FFF2-40B4-BE49-F238E27FC236}">
                <a16:creationId xmlns:a16="http://schemas.microsoft.com/office/drawing/2014/main" id="{DEC3F72D-3F7F-4681-A84C-B7E6429B262D}"/>
              </a:ext>
            </a:extLst>
          </p:cNvPr>
          <p:cNvSpPr>
            <a:spLocks noGrp="1"/>
          </p:cNvSpPr>
          <p:nvPr>
            <p:ph type="ftr" sz="quarter" idx="11"/>
          </p:nvPr>
        </p:nvSpPr>
        <p:spPr>
          <a:xfrm>
            <a:off x="4100086" y="6516670"/>
            <a:ext cx="3860800" cy="365125"/>
          </a:xfrm>
        </p:spPr>
        <p:txBody>
          <a:bodyPr/>
          <a:lstStyle/>
          <a:p>
            <a:r>
              <a:rPr lang="en-US" dirty="0"/>
              <a:t>Pakistan Bureau of Statistics (PBS)</a:t>
            </a:r>
          </a:p>
        </p:txBody>
      </p:sp>
    </p:spTree>
    <p:extLst>
      <p:ext uri="{BB962C8B-B14F-4D97-AF65-F5344CB8AC3E}">
        <p14:creationId xmlns:p14="http://schemas.microsoft.com/office/powerpoint/2010/main" val="1506849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3B02DF-FCA6-49F6-8059-C4C0FFE01993}"/>
              </a:ext>
            </a:extLst>
          </p:cNvPr>
          <p:cNvSpPr>
            <a:spLocks noGrp="1"/>
          </p:cNvSpPr>
          <p:nvPr>
            <p:ph idx="1"/>
          </p:nvPr>
        </p:nvSpPr>
        <p:spPr>
          <a:xfrm>
            <a:off x="239286" y="1004124"/>
            <a:ext cx="11582400" cy="5717357"/>
          </a:xfrm>
        </p:spPr>
        <p:txBody>
          <a:bodyPr>
            <a:normAutofit fontScale="92500"/>
          </a:bodyPr>
          <a:lstStyle/>
          <a:p>
            <a:pPr marL="457200" indent="-457200" algn="just">
              <a:spcBef>
                <a:spcPts val="600"/>
              </a:spcBef>
              <a:spcAft>
                <a:spcPts val="600"/>
              </a:spcAft>
            </a:pPr>
            <a:r>
              <a:rPr lang="en-US" sz="3500" b="1" dirty="0">
                <a:ea typeface="Calibri" panose="020F0502020204030204" pitchFamily="34" charset="0"/>
                <a:cs typeface="Times New Roman" panose="02020603050405020304" pitchFamily="18" charset="0"/>
              </a:rPr>
              <a:t>Involvement of </a:t>
            </a:r>
            <a:r>
              <a:rPr lang="en-US" sz="3500" b="1" dirty="0">
                <a:solidFill>
                  <a:srgbClr val="FF6600"/>
                </a:solidFill>
                <a:ea typeface="Calibri" panose="020F0502020204030204" pitchFamily="34" charset="0"/>
                <a:cs typeface="Times New Roman" panose="02020603050405020304" pitchFamily="18" charset="0"/>
              </a:rPr>
              <a:t>female enumerators ( Especially for Long form) </a:t>
            </a:r>
          </a:p>
          <a:p>
            <a:pPr marL="457200" indent="-457200" algn="just">
              <a:spcBef>
                <a:spcPts val="600"/>
              </a:spcBef>
              <a:spcAft>
                <a:spcPts val="600"/>
              </a:spcAft>
            </a:pPr>
            <a:r>
              <a:rPr lang="en-US" sz="3500" b="1" dirty="0">
                <a:ea typeface="Calibri" panose="020F0502020204030204" pitchFamily="34" charset="0"/>
                <a:cs typeface="Times New Roman" panose="02020603050405020304" pitchFamily="18" charset="0"/>
              </a:rPr>
              <a:t>Standard Operating Procedures may be developed for handling big size blocks </a:t>
            </a:r>
          </a:p>
          <a:p>
            <a:pPr marL="457200" indent="-457200" algn="just">
              <a:spcBef>
                <a:spcPts val="600"/>
              </a:spcBef>
              <a:spcAft>
                <a:spcPts val="600"/>
              </a:spcAft>
            </a:pPr>
            <a:r>
              <a:rPr lang="en-US" sz="3500" b="1" dirty="0">
                <a:solidFill>
                  <a:srgbClr val="FF6600"/>
                </a:solidFill>
                <a:ea typeface="Calibri" panose="020F0502020204030204" pitchFamily="34" charset="0"/>
                <a:cs typeface="Times New Roman" panose="02020603050405020304" pitchFamily="18" charset="0"/>
              </a:rPr>
              <a:t>Geo-tagging</a:t>
            </a:r>
            <a:r>
              <a:rPr lang="en-US" sz="3500" b="1" dirty="0">
                <a:ea typeface="Calibri" panose="020F0502020204030204" pitchFamily="34" charset="0"/>
                <a:cs typeface="Times New Roman" panose="02020603050405020304" pitchFamily="18" charset="0"/>
              </a:rPr>
              <a:t> of all structures for complete coverage </a:t>
            </a:r>
          </a:p>
          <a:p>
            <a:pPr marL="457200" indent="-457200" algn="just">
              <a:spcBef>
                <a:spcPts val="600"/>
              </a:spcBef>
              <a:spcAft>
                <a:spcPts val="600"/>
              </a:spcAft>
            </a:pPr>
            <a:r>
              <a:rPr lang="en-US" sz="3500" b="1" dirty="0">
                <a:ea typeface="Calibri" panose="020F0502020204030204" pitchFamily="34" charset="0"/>
                <a:cs typeface="Times New Roman" panose="02020603050405020304" pitchFamily="18" charset="0"/>
              </a:rPr>
              <a:t>Real-time monitoring by designing </a:t>
            </a:r>
            <a:r>
              <a:rPr lang="en-US" sz="3500" b="1" dirty="0">
                <a:solidFill>
                  <a:srgbClr val="FF6600"/>
                </a:solidFill>
                <a:ea typeface="Calibri" panose="020F0502020204030204" pitchFamily="34" charset="0"/>
                <a:cs typeface="Times New Roman" panose="02020603050405020304" pitchFamily="18" charset="0"/>
              </a:rPr>
              <a:t>specialized dashboards </a:t>
            </a:r>
            <a:r>
              <a:rPr lang="en-US" sz="3500" b="1" dirty="0">
                <a:ea typeface="Calibri" panose="020F0502020204030204" pitchFamily="34" charset="0"/>
                <a:cs typeface="Times New Roman" panose="02020603050405020304" pitchFamily="18" charset="0"/>
              </a:rPr>
              <a:t>for improving credibility  </a:t>
            </a:r>
          </a:p>
          <a:p>
            <a:pPr marL="457200" lvl="1" indent="-457200" algn="just">
              <a:spcBef>
                <a:spcPts val="600"/>
              </a:spcBef>
              <a:spcAft>
                <a:spcPts val="600"/>
              </a:spcAft>
              <a:buFont typeface="Arial" pitchFamily="34" charset="0"/>
              <a:buChar char="•"/>
            </a:pPr>
            <a:r>
              <a:rPr lang="en-US" sz="3500" b="1" dirty="0">
                <a:ea typeface="Calibri" panose="020F0502020204030204" pitchFamily="34" charset="0"/>
                <a:cs typeface="Times New Roman" panose="02020603050405020304" pitchFamily="18" charset="0"/>
              </a:rPr>
              <a:t>Public Campaign has to </a:t>
            </a:r>
            <a:r>
              <a:rPr lang="en-US" sz="3500" b="1" dirty="0">
                <a:solidFill>
                  <a:srgbClr val="FF6600"/>
                </a:solidFill>
                <a:ea typeface="Calibri" panose="020F0502020204030204" pitchFamily="34" charset="0"/>
                <a:cs typeface="Times New Roman" panose="02020603050405020304" pitchFamily="18" charset="0"/>
              </a:rPr>
              <a:t>begin early </a:t>
            </a:r>
            <a:r>
              <a:rPr lang="en-US" sz="3500" b="1" dirty="0">
                <a:ea typeface="Calibri" panose="020F0502020204030204" pitchFamily="34" charset="0"/>
                <a:cs typeface="Times New Roman" panose="02020603050405020304" pitchFamily="18" charset="0"/>
              </a:rPr>
              <a:t>and extend right up to the release of the first initial results</a:t>
            </a:r>
          </a:p>
          <a:p>
            <a:pPr marL="457200" indent="-457200" algn="just">
              <a:spcBef>
                <a:spcPts val="600"/>
              </a:spcBef>
              <a:spcAft>
                <a:spcPts val="600"/>
              </a:spcAft>
            </a:pPr>
            <a:r>
              <a:rPr lang="en-US" sz="3500" b="1" dirty="0">
                <a:ea typeface="Calibri" panose="020F0502020204030204" pitchFamily="34" charset="0"/>
                <a:cs typeface="Times New Roman" panose="02020603050405020304" pitchFamily="18" charset="0"/>
              </a:rPr>
              <a:t>Conduct of </a:t>
            </a:r>
            <a:r>
              <a:rPr lang="en-US" sz="3500" b="1" dirty="0">
                <a:solidFill>
                  <a:srgbClr val="FF6600"/>
                </a:solidFill>
                <a:ea typeface="Calibri" panose="020F0502020204030204" pitchFamily="34" charset="0"/>
                <a:cs typeface="Times New Roman" panose="02020603050405020304" pitchFamily="18" charset="0"/>
              </a:rPr>
              <a:t>Post-Enumeration Survey</a:t>
            </a:r>
            <a:endParaRPr lang="en-US" sz="3500" dirty="0">
              <a:ea typeface="Calibri" panose="020F0502020204030204" pitchFamily="34" charset="0"/>
              <a:cs typeface="Times New Roman" panose="02020603050405020304" pitchFamily="18" charset="0"/>
            </a:endParaRPr>
          </a:p>
          <a:p>
            <a:pPr indent="-285750" algn="just">
              <a:spcBef>
                <a:spcPts val="0"/>
              </a:spcBef>
              <a:spcAft>
                <a:spcPts val="800"/>
              </a:spcAft>
            </a:pPr>
            <a:endParaRPr lang="en-US" sz="2400" dirty="0">
              <a:ea typeface="Calibri" panose="020F0502020204030204" pitchFamily="34" charset="0"/>
              <a:cs typeface="Times New Roman" panose="02020603050405020304" pitchFamily="18" charset="0"/>
            </a:endParaRPr>
          </a:p>
          <a:p>
            <a:pPr indent="-285750" algn="just">
              <a:spcBef>
                <a:spcPts val="0"/>
              </a:spcBef>
              <a:spcAft>
                <a:spcPts val="800"/>
              </a:spcAft>
            </a:pPr>
            <a:endParaRPr lang="en-US" sz="1400" dirty="0">
              <a:ea typeface="Calibri" panose="020F0502020204030204" pitchFamily="34" charset="0"/>
              <a:cs typeface="Times New Roman" panose="02020603050405020304" pitchFamily="18" charset="0"/>
            </a:endParaRPr>
          </a:p>
          <a:p>
            <a:pPr indent="-285750" algn="just">
              <a:spcBef>
                <a:spcPts val="0"/>
              </a:spcBef>
              <a:spcAft>
                <a:spcPts val="800"/>
              </a:spcAft>
            </a:pPr>
            <a:endParaRPr lang="en-US" sz="1400" u="sng" dirty="0">
              <a:ea typeface="Calibri" panose="020F0502020204030204" pitchFamily="34" charset="0"/>
              <a:cs typeface="Times New Roman" panose="02020603050405020304" pitchFamily="18" charset="0"/>
            </a:endParaRPr>
          </a:p>
          <a:p>
            <a:pPr indent="-285750" algn="just">
              <a:spcBef>
                <a:spcPts val="0"/>
              </a:spcBef>
              <a:spcAft>
                <a:spcPts val="800"/>
              </a:spcAft>
            </a:pPr>
            <a:endParaRPr lang="en-US" sz="1400" dirty="0">
              <a:solidFill>
                <a:srgbClr val="C00000"/>
              </a:solidFill>
              <a:ea typeface="Calibri" panose="020F0502020204030204" pitchFamily="34" charset="0"/>
              <a:cs typeface="Times New Roman" panose="02020603050405020304" pitchFamily="18" charset="0"/>
            </a:endParaRPr>
          </a:p>
          <a:p>
            <a:pPr indent="-285750" algn="just">
              <a:spcBef>
                <a:spcPts val="0"/>
              </a:spcBef>
              <a:spcAft>
                <a:spcPts val="800"/>
              </a:spcAft>
            </a:pPr>
            <a:endParaRPr lang="en-US" sz="1400" b="1" dirty="0">
              <a:ea typeface="Calibri" panose="020F0502020204030204" pitchFamily="34" charset="0"/>
              <a:cs typeface="Times New Roman" panose="02020603050405020304" pitchFamily="18" charset="0"/>
            </a:endParaRPr>
          </a:p>
          <a:p>
            <a:pPr indent="-285750" algn="just">
              <a:spcBef>
                <a:spcPts val="0"/>
              </a:spcBef>
              <a:spcAft>
                <a:spcPts val="800"/>
              </a:spcAft>
            </a:pPr>
            <a:endParaRPr lang="en-US" sz="1400" dirty="0">
              <a:ea typeface="Calibri" panose="020F0502020204030204" pitchFamily="34" charset="0"/>
              <a:cs typeface="Times New Roman" panose="02020603050405020304" pitchFamily="18" charset="0"/>
            </a:endParaRPr>
          </a:p>
          <a:p>
            <a:pPr indent="-285750" algn="just">
              <a:lnSpc>
                <a:spcPct val="150000"/>
              </a:lnSpc>
              <a:spcBef>
                <a:spcPts val="0"/>
              </a:spcBef>
              <a:spcAft>
                <a:spcPts val="800"/>
              </a:spcAft>
            </a:pPr>
            <a:endParaRPr lang="en-US" sz="2400" dirty="0">
              <a:ea typeface="Calibri" panose="020F0502020204030204" pitchFamily="34" charset="0"/>
              <a:cs typeface="Times New Roman" panose="02020603050405020304" pitchFamily="18" charset="0"/>
            </a:endParaRPr>
          </a:p>
          <a:p>
            <a:pPr indent="-285750" algn="just">
              <a:lnSpc>
                <a:spcPct val="150000"/>
              </a:lnSpc>
              <a:spcBef>
                <a:spcPts val="0"/>
              </a:spcBef>
              <a:spcAft>
                <a:spcPts val="800"/>
              </a:spcAft>
            </a:pPr>
            <a:endParaRPr lang="en-US" sz="2400"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0B5985A-19C6-43D0-BA71-DC1047331F46}"/>
              </a:ext>
            </a:extLst>
          </p:cNvPr>
          <p:cNvSpPr>
            <a:spLocks noGrp="1"/>
          </p:cNvSpPr>
          <p:nvPr>
            <p:ph type="sldNum" sz="quarter" idx="12"/>
          </p:nvPr>
        </p:nvSpPr>
        <p:spPr/>
        <p:txBody>
          <a:bodyPr/>
          <a:lstStyle/>
          <a:p>
            <a:fld id="{B6F15528-21DE-4FAA-801E-634DDDAF4B2B}" type="slidenum">
              <a:rPr lang="en-US" smtClean="0"/>
              <a:pPr/>
              <a:t>21</a:t>
            </a:fld>
            <a:endParaRPr lang="en-US"/>
          </a:p>
        </p:txBody>
      </p:sp>
      <p:sp>
        <p:nvSpPr>
          <p:cNvPr id="5" name="Title 1">
            <a:extLst>
              <a:ext uri="{FF2B5EF4-FFF2-40B4-BE49-F238E27FC236}">
                <a16:creationId xmlns:a16="http://schemas.microsoft.com/office/drawing/2014/main" id="{929D6A3B-000D-4271-83BE-08EC06C0AC9E}"/>
              </a:ext>
            </a:extLst>
          </p:cNvPr>
          <p:cNvSpPr txBox="1">
            <a:spLocks/>
          </p:cNvSpPr>
          <p:nvPr/>
        </p:nvSpPr>
        <p:spPr>
          <a:xfrm>
            <a:off x="0" y="19661"/>
            <a:ext cx="12192000" cy="818539"/>
          </a:xfrm>
          <a:prstGeom prst="rect">
            <a:avLst/>
          </a:prstGeom>
          <a:solidFill>
            <a:schemeClr val="accent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72922"/>
            <a:r>
              <a:rPr lang="en-US" sz="3500" b="1" dirty="0">
                <a:solidFill>
                  <a:schemeClr val="lt1"/>
                </a:solidFill>
                <a:latin typeface="+mn-lt"/>
                <a:ea typeface="+mn-ea"/>
                <a:cs typeface="+mn-cs"/>
              </a:rPr>
              <a:t>PROPOSALS  OF TOR-IV</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57996"/>
          <a:stretch/>
        </p:blipFill>
        <p:spPr>
          <a:xfrm>
            <a:off x="11559654" y="93504"/>
            <a:ext cx="524065" cy="670852"/>
          </a:xfrm>
          <a:prstGeom prst="rect">
            <a:avLst/>
          </a:prstGeom>
        </p:spPr>
      </p:pic>
      <p:sp>
        <p:nvSpPr>
          <p:cNvPr id="2" name="Footer Placeholder 1">
            <a:extLst>
              <a:ext uri="{FF2B5EF4-FFF2-40B4-BE49-F238E27FC236}">
                <a16:creationId xmlns:a16="http://schemas.microsoft.com/office/drawing/2014/main" id="{DEC3F72D-3F7F-4681-A84C-B7E6429B262D}"/>
              </a:ext>
            </a:extLst>
          </p:cNvPr>
          <p:cNvSpPr>
            <a:spLocks noGrp="1"/>
          </p:cNvSpPr>
          <p:nvPr>
            <p:ph type="ftr" sz="quarter" idx="11"/>
          </p:nvPr>
        </p:nvSpPr>
        <p:spPr>
          <a:xfrm>
            <a:off x="4165600" y="6518779"/>
            <a:ext cx="3860800" cy="365125"/>
          </a:xfrm>
        </p:spPr>
        <p:txBody>
          <a:bodyPr/>
          <a:lstStyle/>
          <a:p>
            <a:r>
              <a:rPr lang="en-US" dirty="0"/>
              <a:t>Pakistan Bureau of Statistics (PBS)</a:t>
            </a:r>
          </a:p>
        </p:txBody>
      </p:sp>
    </p:spTree>
    <p:extLst>
      <p:ext uri="{BB962C8B-B14F-4D97-AF65-F5344CB8AC3E}">
        <p14:creationId xmlns:p14="http://schemas.microsoft.com/office/powerpoint/2010/main" val="1983412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20474"/>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pPr lvl="0"/>
            <a:endParaRPr lang="en-GB" sz="28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06200" y="104148"/>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dirty="0"/>
          </a:p>
        </p:txBody>
      </p:sp>
      <p:sp>
        <p:nvSpPr>
          <p:cNvPr id="2" name="Rectangle 1"/>
          <p:cNvSpPr/>
          <p:nvPr/>
        </p:nvSpPr>
        <p:spPr>
          <a:xfrm>
            <a:off x="338233" y="1287747"/>
            <a:ext cx="11430000" cy="4678204"/>
          </a:xfrm>
          <a:prstGeom prst="rect">
            <a:avLst/>
          </a:prstGeom>
        </p:spPr>
        <p:txBody>
          <a:bodyPr wrap="square">
            <a:spAutoFit/>
          </a:bodyPr>
          <a:lstStyle/>
          <a:p>
            <a:pPr lvl="0" algn="ctr"/>
            <a:r>
              <a:rPr lang="en-US" sz="4000" b="1" dirty="0">
                <a:solidFill>
                  <a:srgbClr val="0000FF"/>
                </a:solidFill>
              </a:rPr>
              <a:t>	</a:t>
            </a:r>
            <a:r>
              <a:rPr lang="en-US" sz="4000" b="1" u="sng" dirty="0">
                <a:solidFill>
                  <a:srgbClr val="0000FF"/>
                </a:solidFill>
              </a:rPr>
              <a:t>TOR-V</a:t>
            </a:r>
          </a:p>
          <a:p>
            <a:pPr lvl="0" algn="just"/>
            <a:endParaRPr lang="en-US" sz="3200" b="1" i="1" dirty="0">
              <a:solidFill>
                <a:srgbClr val="006600"/>
              </a:solidFill>
            </a:endParaRPr>
          </a:p>
          <a:p>
            <a:pPr lvl="0" algn="just">
              <a:lnSpc>
                <a:spcPct val="150000"/>
              </a:lnSpc>
            </a:pPr>
            <a:r>
              <a:rPr lang="en-US" sz="3600" b="1" i="1" dirty="0"/>
              <a:t>“To devise strategy for </a:t>
            </a:r>
            <a:r>
              <a:rPr lang="en-US" sz="3600" b="1" i="1" dirty="0">
                <a:solidFill>
                  <a:srgbClr val="0000FF"/>
                </a:solidFill>
              </a:rPr>
              <a:t>confidence building</a:t>
            </a:r>
            <a:r>
              <a:rPr lang="en-US" sz="3600" b="1" i="1" dirty="0"/>
              <a:t> measures of all stakeholders for smooth completion of census operations and for increasing reliability &amp; credibility of census results”</a:t>
            </a:r>
            <a:endParaRPr lang="x-none" sz="3600" b="1" i="1" dirty="0"/>
          </a:p>
          <a:p>
            <a:pPr algn="just"/>
            <a:endParaRPr lang="x-none" sz="3200" b="1" i="1" dirty="0">
              <a:solidFill>
                <a:srgbClr val="006600"/>
              </a:solidFill>
            </a:endParaRPr>
          </a:p>
          <a:p>
            <a:pPr lvl="0" algn="just"/>
            <a:r>
              <a:rPr lang="en-US" sz="3200" b="1" i="1" dirty="0">
                <a:solidFill>
                  <a:srgbClr val="006600"/>
                </a:solidFill>
              </a:rPr>
              <a:t> </a:t>
            </a:r>
            <a:endParaRPr lang="x-none" sz="3200" b="1" i="1" dirty="0">
              <a:solidFill>
                <a:srgbClr val="006600"/>
              </a:solidFill>
            </a:endParaRPr>
          </a:p>
        </p:txBody>
      </p:sp>
      <p:sp>
        <p:nvSpPr>
          <p:cNvPr id="8" name="TextBox 7"/>
          <p:cNvSpPr txBox="1"/>
          <p:nvPr/>
        </p:nvSpPr>
        <p:spPr>
          <a:xfrm>
            <a:off x="152400" y="167350"/>
            <a:ext cx="5715000" cy="615553"/>
          </a:xfrm>
          <a:prstGeom prst="rect">
            <a:avLst/>
          </a:prstGeom>
          <a:noFill/>
        </p:spPr>
        <p:txBody>
          <a:bodyPr wrap="square" rtlCol="0">
            <a:spAutoFit/>
          </a:bodyPr>
          <a:lstStyle/>
          <a:p>
            <a:pPr>
              <a:spcBef>
                <a:spcPct val="0"/>
              </a:spcBef>
            </a:pPr>
            <a:r>
              <a:rPr lang="en-US" sz="3400" b="1" dirty="0">
                <a:solidFill>
                  <a:schemeClr val="lt1"/>
                </a:solidFill>
              </a:rPr>
              <a:t>PROGRESS REVIEW… </a:t>
            </a:r>
          </a:p>
        </p:txBody>
      </p:sp>
      <p:sp>
        <p:nvSpPr>
          <p:cNvPr id="3" name="Footer Placeholder 2">
            <a:extLst>
              <a:ext uri="{FF2B5EF4-FFF2-40B4-BE49-F238E27FC236}">
                <a16:creationId xmlns:a16="http://schemas.microsoft.com/office/drawing/2014/main" id="{638DBC11-2CDD-4150-9BB2-32A1F1D449AA}"/>
              </a:ext>
            </a:extLst>
          </p:cNvPr>
          <p:cNvSpPr>
            <a:spLocks noGrp="1"/>
          </p:cNvSpPr>
          <p:nvPr>
            <p:ph type="ftr" sz="quarter" idx="11"/>
          </p:nvPr>
        </p:nvSpPr>
        <p:spPr/>
        <p:txBody>
          <a:bodyPr/>
          <a:lstStyle/>
          <a:p>
            <a:r>
              <a:rPr lang="en-US"/>
              <a:t>Pakistan Bureau of Statistics (PBS)</a:t>
            </a:r>
          </a:p>
        </p:txBody>
      </p:sp>
    </p:spTree>
    <p:extLst>
      <p:ext uri="{BB962C8B-B14F-4D97-AF65-F5344CB8AC3E}">
        <p14:creationId xmlns:p14="http://schemas.microsoft.com/office/powerpoint/2010/main" val="400880335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20474"/>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pPr lvl="0"/>
            <a:endParaRPr lang="en-GB" sz="28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24397" y="104148"/>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dirty="0"/>
          </a:p>
        </p:txBody>
      </p:sp>
      <p:sp>
        <p:nvSpPr>
          <p:cNvPr id="2" name="Rectangle 1"/>
          <p:cNvSpPr/>
          <p:nvPr/>
        </p:nvSpPr>
        <p:spPr>
          <a:xfrm>
            <a:off x="2090832" y="1752600"/>
            <a:ext cx="8010336" cy="1077218"/>
          </a:xfrm>
          <a:prstGeom prst="rect">
            <a:avLst/>
          </a:prstGeom>
        </p:spPr>
        <p:txBody>
          <a:bodyPr wrap="square">
            <a:spAutoFit/>
          </a:bodyPr>
          <a:lstStyle/>
          <a:p>
            <a:pPr algn="just"/>
            <a:endParaRPr lang="x-none" sz="3200" b="1" i="1" dirty="0">
              <a:solidFill>
                <a:srgbClr val="006600"/>
              </a:solidFill>
            </a:endParaRPr>
          </a:p>
          <a:p>
            <a:pPr lvl="0" algn="just"/>
            <a:r>
              <a:rPr lang="en-US" sz="3200" b="1" i="1" dirty="0">
                <a:solidFill>
                  <a:srgbClr val="006600"/>
                </a:solidFill>
              </a:rPr>
              <a:t> </a:t>
            </a:r>
            <a:endParaRPr lang="x-none" sz="3200" b="1" i="1" dirty="0">
              <a:solidFill>
                <a:srgbClr val="006600"/>
              </a:solidFill>
            </a:endParaRPr>
          </a:p>
        </p:txBody>
      </p:sp>
      <p:sp>
        <p:nvSpPr>
          <p:cNvPr id="8" name="TextBox 7"/>
          <p:cNvSpPr txBox="1"/>
          <p:nvPr/>
        </p:nvSpPr>
        <p:spPr>
          <a:xfrm>
            <a:off x="0" y="182001"/>
            <a:ext cx="11734800" cy="584775"/>
          </a:xfrm>
          <a:prstGeom prst="rect">
            <a:avLst/>
          </a:prstGeom>
          <a:noFill/>
        </p:spPr>
        <p:txBody>
          <a:bodyPr wrap="square" rtlCol="0">
            <a:spAutoFit/>
          </a:bodyPr>
          <a:lstStyle/>
          <a:p>
            <a:r>
              <a:rPr lang="en-US" sz="3200" b="1" dirty="0">
                <a:solidFill>
                  <a:schemeClr val="lt1"/>
                </a:solidFill>
              </a:rPr>
              <a:t>ISSUES ON COMMUNICATION STRATEGY  POPULATION CENSUS 2017</a:t>
            </a:r>
          </a:p>
        </p:txBody>
      </p:sp>
      <p:sp>
        <p:nvSpPr>
          <p:cNvPr id="3" name="Rectangle 2"/>
          <p:cNvSpPr/>
          <p:nvPr/>
        </p:nvSpPr>
        <p:spPr>
          <a:xfrm>
            <a:off x="337096" y="936527"/>
            <a:ext cx="11397704" cy="6001643"/>
          </a:xfrm>
          <a:prstGeom prst="rect">
            <a:avLst/>
          </a:prstGeom>
        </p:spPr>
        <p:txBody>
          <a:bodyPr wrap="square">
            <a:spAutoFit/>
          </a:bodyPr>
          <a:lstStyle/>
          <a:p>
            <a:pPr marL="457200" indent="-457200" algn="just">
              <a:buFont typeface="Arial" panose="020B0604020202020204" pitchFamily="34" charset="0"/>
              <a:buChar char="•"/>
            </a:pPr>
            <a:r>
              <a:rPr lang="en-US" sz="3200" b="1" dirty="0"/>
              <a:t>Non communication of actual objective of Census </a:t>
            </a:r>
          </a:p>
          <a:p>
            <a:pPr marL="457200" indent="-457200" algn="just">
              <a:buFont typeface="Arial" panose="020B0604020202020204" pitchFamily="34" charset="0"/>
              <a:buChar char="•"/>
            </a:pPr>
            <a:r>
              <a:rPr lang="en-US" sz="3200" b="1" dirty="0">
                <a:solidFill>
                  <a:srgbClr val="FF6600"/>
                </a:solidFill>
              </a:rPr>
              <a:t>Insufficient publicity campaign </a:t>
            </a:r>
          </a:p>
          <a:p>
            <a:pPr marL="457200" indent="-457200" algn="just">
              <a:buFont typeface="Arial" panose="020B0604020202020204" pitchFamily="34" charset="0"/>
              <a:buChar char="•"/>
            </a:pPr>
            <a:r>
              <a:rPr lang="en-US" sz="3200" b="1" dirty="0"/>
              <a:t>Partial consultation, involvement and confidence building of stakeholders </a:t>
            </a:r>
          </a:p>
          <a:p>
            <a:pPr marL="457200" indent="-457200" algn="just">
              <a:buFont typeface="Arial" panose="020B0604020202020204" pitchFamily="34" charset="0"/>
              <a:buChar char="•"/>
            </a:pPr>
            <a:r>
              <a:rPr lang="en-US" sz="3200" b="1" dirty="0"/>
              <a:t>Concerns of </a:t>
            </a:r>
            <a:r>
              <a:rPr lang="en-US" sz="3200" b="1" dirty="0">
                <a:solidFill>
                  <a:srgbClr val="FF6600"/>
                </a:solidFill>
              </a:rPr>
              <a:t>Provinces on designing,</a:t>
            </a:r>
            <a:r>
              <a:rPr lang="en-US" sz="3200" b="1" dirty="0"/>
              <a:t> </a:t>
            </a:r>
            <a:r>
              <a:rPr lang="en-US" sz="3200" b="1" dirty="0">
                <a:solidFill>
                  <a:srgbClr val="FF6600"/>
                </a:solidFill>
              </a:rPr>
              <a:t>data processing</a:t>
            </a:r>
            <a:r>
              <a:rPr lang="en-US" sz="3200" b="1" dirty="0"/>
              <a:t> and </a:t>
            </a:r>
            <a:r>
              <a:rPr lang="en-US" sz="3200" b="1" dirty="0">
                <a:solidFill>
                  <a:srgbClr val="FF6600"/>
                </a:solidFill>
              </a:rPr>
              <a:t>compilation of results </a:t>
            </a:r>
          </a:p>
          <a:p>
            <a:pPr marL="457200" indent="-457200" algn="just">
              <a:buFont typeface="Arial" panose="020B0604020202020204" pitchFamily="34" charset="0"/>
              <a:buChar char="•"/>
            </a:pPr>
            <a:r>
              <a:rPr lang="en-US" sz="3200" b="1" dirty="0">
                <a:solidFill>
                  <a:srgbClr val="FF6600"/>
                </a:solidFill>
              </a:rPr>
              <a:t>Non-uniformity</a:t>
            </a:r>
            <a:r>
              <a:rPr lang="en-US" sz="3200" b="1" dirty="0"/>
              <a:t> in publicity</a:t>
            </a:r>
          </a:p>
          <a:p>
            <a:pPr marL="457200" indent="-457200" algn="just">
              <a:buFont typeface="Arial" panose="020B0604020202020204" pitchFamily="34" charset="0"/>
              <a:buChar char="•"/>
            </a:pPr>
            <a:r>
              <a:rPr lang="en-US" sz="3200" b="1" dirty="0"/>
              <a:t>Limited publicity through Posters and Flyers</a:t>
            </a:r>
          </a:p>
          <a:p>
            <a:pPr marL="457200" indent="-457200" algn="just">
              <a:buFont typeface="Arial" panose="020B0604020202020204" pitchFamily="34" charset="0"/>
              <a:buChar char="•"/>
            </a:pPr>
            <a:r>
              <a:rPr lang="en-US" sz="3200" b="1" dirty="0"/>
              <a:t>Minimal use of Social Media for publicity</a:t>
            </a:r>
          </a:p>
          <a:p>
            <a:pPr marL="457200" indent="-457200" algn="just">
              <a:buFont typeface="Arial" panose="020B0604020202020204" pitchFamily="34" charset="0"/>
              <a:buChar char="•"/>
            </a:pPr>
            <a:r>
              <a:rPr lang="en-US" sz="3200" b="1" dirty="0"/>
              <a:t>Non Involvement of </a:t>
            </a:r>
            <a:r>
              <a:rPr lang="en-US" sz="3200" b="1" dirty="0">
                <a:solidFill>
                  <a:srgbClr val="FF6600"/>
                </a:solidFill>
              </a:rPr>
              <a:t>Social organizations/Systems </a:t>
            </a:r>
          </a:p>
          <a:p>
            <a:pPr marL="457200" indent="-457200" algn="just">
              <a:buFont typeface="Arial" panose="020B0604020202020204" pitchFamily="34" charset="0"/>
              <a:buChar char="•"/>
            </a:pPr>
            <a:r>
              <a:rPr lang="en-US" sz="3200" b="1" dirty="0"/>
              <a:t>Non-branding of </a:t>
            </a:r>
            <a:r>
              <a:rPr lang="en-US" sz="3200" b="1" dirty="0">
                <a:solidFill>
                  <a:srgbClr val="FF6600"/>
                </a:solidFill>
              </a:rPr>
              <a:t>Census Office(s) </a:t>
            </a:r>
          </a:p>
          <a:p>
            <a:pPr marL="457200" indent="-457200" algn="just">
              <a:buFont typeface="Arial" panose="020B0604020202020204" pitchFamily="34" charset="0"/>
              <a:buChar char="•"/>
            </a:pPr>
            <a:r>
              <a:rPr lang="en-US" sz="3200" b="1" dirty="0">
                <a:solidFill>
                  <a:srgbClr val="FF6600"/>
                </a:solidFill>
                <a:hlinkClick r:id="rId4" action="ppaction://hlinksldjump"/>
              </a:rPr>
              <a:t>Developed Countries Reviewed</a:t>
            </a:r>
            <a:endParaRPr lang="en-US" sz="3200" b="1" dirty="0"/>
          </a:p>
        </p:txBody>
      </p:sp>
    </p:spTree>
    <p:extLst>
      <p:ext uri="{BB962C8B-B14F-4D97-AF65-F5344CB8AC3E}">
        <p14:creationId xmlns:p14="http://schemas.microsoft.com/office/powerpoint/2010/main" val="202366998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Freeform 117"/>
          <p:cNvSpPr/>
          <p:nvPr/>
        </p:nvSpPr>
        <p:spPr>
          <a:xfrm rot="17831404" flipH="1">
            <a:off x="3444110" y="921724"/>
            <a:ext cx="1227343" cy="179101"/>
          </a:xfrm>
          <a:custGeom>
            <a:avLst/>
            <a:gdLst>
              <a:gd name="connsiteX0" fmla="*/ 2514600 w 2514600"/>
              <a:gd name="connsiteY0" fmla="*/ 0 h 807720"/>
              <a:gd name="connsiteX1" fmla="*/ 1965960 w 2514600"/>
              <a:gd name="connsiteY1" fmla="*/ 426720 h 807720"/>
              <a:gd name="connsiteX2" fmla="*/ 922020 w 2514600"/>
              <a:gd name="connsiteY2" fmla="*/ 266700 h 807720"/>
              <a:gd name="connsiteX3" fmla="*/ 0 w 2514600"/>
              <a:gd name="connsiteY3" fmla="*/ 807720 h 807720"/>
              <a:gd name="connsiteX0" fmla="*/ 2514600 w 2514600"/>
              <a:gd name="connsiteY0" fmla="*/ 0 h 807720"/>
              <a:gd name="connsiteX1" fmla="*/ 1965960 w 2514600"/>
              <a:gd name="connsiteY1" fmla="*/ 426720 h 807720"/>
              <a:gd name="connsiteX2" fmla="*/ 739140 w 2514600"/>
              <a:gd name="connsiteY2" fmla="*/ 259080 h 807720"/>
              <a:gd name="connsiteX3" fmla="*/ 0 w 2514600"/>
              <a:gd name="connsiteY3" fmla="*/ 807720 h 807720"/>
              <a:gd name="connsiteX0" fmla="*/ 2514600 w 2514600"/>
              <a:gd name="connsiteY0" fmla="*/ 0 h 807720"/>
              <a:gd name="connsiteX1" fmla="*/ 1965960 w 2514600"/>
              <a:gd name="connsiteY1" fmla="*/ 426720 h 807720"/>
              <a:gd name="connsiteX2" fmla="*/ 739140 w 2514600"/>
              <a:gd name="connsiteY2" fmla="*/ 259080 h 807720"/>
              <a:gd name="connsiteX3" fmla="*/ 0 w 2514600"/>
              <a:gd name="connsiteY3" fmla="*/ 807720 h 807720"/>
              <a:gd name="connsiteX0" fmla="*/ 2514600 w 2514600"/>
              <a:gd name="connsiteY0" fmla="*/ 0 h 807720"/>
              <a:gd name="connsiteX1" fmla="*/ 1965960 w 2514600"/>
              <a:gd name="connsiteY1" fmla="*/ 426720 h 807720"/>
              <a:gd name="connsiteX2" fmla="*/ 739140 w 2514600"/>
              <a:gd name="connsiteY2" fmla="*/ 259080 h 807720"/>
              <a:gd name="connsiteX3" fmla="*/ 0 w 2514600"/>
              <a:gd name="connsiteY3" fmla="*/ 807720 h 807720"/>
              <a:gd name="connsiteX0" fmla="*/ 2514600 w 2514600"/>
              <a:gd name="connsiteY0" fmla="*/ 0 h 807720"/>
              <a:gd name="connsiteX1" fmla="*/ 196596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746760 w 2514600"/>
              <a:gd name="connsiteY1" fmla="*/ 228600 h 807720"/>
              <a:gd name="connsiteX2" fmla="*/ 0 w 2514600"/>
              <a:gd name="connsiteY2" fmla="*/ 807720 h 807720"/>
              <a:gd name="connsiteX0" fmla="*/ 2514600 w 2514600"/>
              <a:gd name="connsiteY0" fmla="*/ 0 h 807720"/>
              <a:gd name="connsiteX1" fmla="*/ 746760 w 2514600"/>
              <a:gd name="connsiteY1" fmla="*/ 228600 h 807720"/>
              <a:gd name="connsiteX2" fmla="*/ 0 w 2514600"/>
              <a:gd name="connsiteY2" fmla="*/ 807720 h 807720"/>
              <a:gd name="connsiteX0" fmla="*/ 2514600 w 2514600"/>
              <a:gd name="connsiteY0" fmla="*/ 0 h 807720"/>
              <a:gd name="connsiteX1" fmla="*/ 746760 w 2514600"/>
              <a:gd name="connsiteY1" fmla="*/ 228600 h 807720"/>
              <a:gd name="connsiteX2" fmla="*/ 0 w 2514600"/>
              <a:gd name="connsiteY2" fmla="*/ 807720 h 807720"/>
            </a:gdLst>
            <a:ahLst/>
            <a:cxnLst>
              <a:cxn ang="0">
                <a:pos x="connsiteX0" y="connsiteY0"/>
              </a:cxn>
              <a:cxn ang="0">
                <a:pos x="connsiteX1" y="connsiteY1"/>
              </a:cxn>
              <a:cxn ang="0">
                <a:pos x="connsiteX2" y="connsiteY2"/>
              </a:cxn>
            </a:cxnLst>
            <a:rect l="l" t="t" r="r" b="b"/>
            <a:pathLst>
              <a:path w="2514600" h="807720">
                <a:moveTo>
                  <a:pt x="2514600" y="0"/>
                </a:moveTo>
                <a:cubicBezTo>
                  <a:pt x="2062480" y="748665"/>
                  <a:pt x="1188720" y="284480"/>
                  <a:pt x="746760" y="228600"/>
                </a:cubicBezTo>
                <a:cubicBezTo>
                  <a:pt x="231140" y="147320"/>
                  <a:pt x="68580" y="462280"/>
                  <a:pt x="0" y="807720"/>
                </a:cubicBezTo>
              </a:path>
            </a:pathLst>
          </a:custGeom>
          <a:noFill/>
          <a:ln w="6350">
            <a:solidFill>
              <a:schemeClr val="tx1">
                <a:lumMod val="65000"/>
                <a:lumOff val="35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rgbClr val="434343"/>
              </a:solidFill>
              <a:latin typeface="Calibri" panose="020F0502020204030204"/>
            </a:endParaRPr>
          </a:p>
        </p:txBody>
      </p:sp>
      <p:sp>
        <p:nvSpPr>
          <p:cNvPr id="97" name="Slide Number Placeholder 96"/>
          <p:cNvSpPr>
            <a:spLocks noGrp="1"/>
          </p:cNvSpPr>
          <p:nvPr>
            <p:ph type="sldNum" sz="quarter" idx="12"/>
          </p:nvPr>
        </p:nvSpPr>
        <p:spPr>
          <a:xfrm>
            <a:off x="9326728" y="6604655"/>
            <a:ext cx="2844800" cy="365125"/>
          </a:xfrm>
        </p:spPr>
        <p:txBody>
          <a:bodyPr/>
          <a:lstStyle/>
          <a:p>
            <a:fld id="{F4F1A20C-7DC5-494D-B520-FA7BD522BECA}" type="slidenum">
              <a:rPr lang="en-US" smtClean="0"/>
              <a:t>24</a:t>
            </a:fld>
            <a:endParaRPr lang="en-US" dirty="0"/>
          </a:p>
        </p:txBody>
      </p:sp>
      <p:sp>
        <p:nvSpPr>
          <p:cNvPr id="117" name="Freeform 116"/>
          <p:cNvSpPr/>
          <p:nvPr/>
        </p:nvSpPr>
        <p:spPr>
          <a:xfrm rot="14671393">
            <a:off x="3451072" y="4941301"/>
            <a:ext cx="1385010" cy="68480"/>
          </a:xfrm>
          <a:custGeom>
            <a:avLst/>
            <a:gdLst>
              <a:gd name="connsiteX0" fmla="*/ 2514600 w 2514600"/>
              <a:gd name="connsiteY0" fmla="*/ 0 h 807720"/>
              <a:gd name="connsiteX1" fmla="*/ 1965960 w 2514600"/>
              <a:gd name="connsiteY1" fmla="*/ 426720 h 807720"/>
              <a:gd name="connsiteX2" fmla="*/ 922020 w 2514600"/>
              <a:gd name="connsiteY2" fmla="*/ 266700 h 807720"/>
              <a:gd name="connsiteX3" fmla="*/ 0 w 2514600"/>
              <a:gd name="connsiteY3" fmla="*/ 807720 h 807720"/>
              <a:gd name="connsiteX0" fmla="*/ 2514600 w 2514600"/>
              <a:gd name="connsiteY0" fmla="*/ 0 h 807720"/>
              <a:gd name="connsiteX1" fmla="*/ 1965960 w 2514600"/>
              <a:gd name="connsiteY1" fmla="*/ 426720 h 807720"/>
              <a:gd name="connsiteX2" fmla="*/ 739140 w 2514600"/>
              <a:gd name="connsiteY2" fmla="*/ 259080 h 807720"/>
              <a:gd name="connsiteX3" fmla="*/ 0 w 2514600"/>
              <a:gd name="connsiteY3" fmla="*/ 807720 h 807720"/>
              <a:gd name="connsiteX0" fmla="*/ 2514600 w 2514600"/>
              <a:gd name="connsiteY0" fmla="*/ 0 h 807720"/>
              <a:gd name="connsiteX1" fmla="*/ 1965960 w 2514600"/>
              <a:gd name="connsiteY1" fmla="*/ 426720 h 807720"/>
              <a:gd name="connsiteX2" fmla="*/ 739140 w 2514600"/>
              <a:gd name="connsiteY2" fmla="*/ 259080 h 807720"/>
              <a:gd name="connsiteX3" fmla="*/ 0 w 2514600"/>
              <a:gd name="connsiteY3" fmla="*/ 807720 h 807720"/>
              <a:gd name="connsiteX0" fmla="*/ 2514600 w 2514600"/>
              <a:gd name="connsiteY0" fmla="*/ 0 h 807720"/>
              <a:gd name="connsiteX1" fmla="*/ 1965960 w 2514600"/>
              <a:gd name="connsiteY1" fmla="*/ 426720 h 807720"/>
              <a:gd name="connsiteX2" fmla="*/ 739140 w 2514600"/>
              <a:gd name="connsiteY2" fmla="*/ 259080 h 807720"/>
              <a:gd name="connsiteX3" fmla="*/ 0 w 2514600"/>
              <a:gd name="connsiteY3" fmla="*/ 807720 h 807720"/>
              <a:gd name="connsiteX0" fmla="*/ 2514600 w 2514600"/>
              <a:gd name="connsiteY0" fmla="*/ 0 h 807720"/>
              <a:gd name="connsiteX1" fmla="*/ 196596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746760 w 2514600"/>
              <a:gd name="connsiteY1" fmla="*/ 228600 h 807720"/>
              <a:gd name="connsiteX2" fmla="*/ 0 w 2514600"/>
              <a:gd name="connsiteY2" fmla="*/ 807720 h 807720"/>
              <a:gd name="connsiteX0" fmla="*/ 2514600 w 2514600"/>
              <a:gd name="connsiteY0" fmla="*/ 0 h 807720"/>
              <a:gd name="connsiteX1" fmla="*/ 746760 w 2514600"/>
              <a:gd name="connsiteY1" fmla="*/ 228600 h 807720"/>
              <a:gd name="connsiteX2" fmla="*/ 0 w 2514600"/>
              <a:gd name="connsiteY2" fmla="*/ 807720 h 807720"/>
              <a:gd name="connsiteX0" fmla="*/ 2514600 w 2514600"/>
              <a:gd name="connsiteY0" fmla="*/ 0 h 807720"/>
              <a:gd name="connsiteX1" fmla="*/ 746760 w 2514600"/>
              <a:gd name="connsiteY1" fmla="*/ 228600 h 807720"/>
              <a:gd name="connsiteX2" fmla="*/ 0 w 2514600"/>
              <a:gd name="connsiteY2" fmla="*/ 807720 h 807720"/>
            </a:gdLst>
            <a:ahLst/>
            <a:cxnLst>
              <a:cxn ang="0">
                <a:pos x="connsiteX0" y="connsiteY0"/>
              </a:cxn>
              <a:cxn ang="0">
                <a:pos x="connsiteX1" y="connsiteY1"/>
              </a:cxn>
              <a:cxn ang="0">
                <a:pos x="connsiteX2" y="connsiteY2"/>
              </a:cxn>
            </a:cxnLst>
            <a:rect l="l" t="t" r="r" b="b"/>
            <a:pathLst>
              <a:path w="2514600" h="807720">
                <a:moveTo>
                  <a:pt x="2514600" y="0"/>
                </a:moveTo>
                <a:cubicBezTo>
                  <a:pt x="2062480" y="748665"/>
                  <a:pt x="1188720" y="284480"/>
                  <a:pt x="746760" y="228600"/>
                </a:cubicBezTo>
                <a:cubicBezTo>
                  <a:pt x="231140" y="147320"/>
                  <a:pt x="68580" y="462280"/>
                  <a:pt x="0" y="807720"/>
                </a:cubicBezTo>
              </a:path>
            </a:pathLst>
          </a:custGeom>
          <a:noFill/>
          <a:ln w="6350">
            <a:solidFill>
              <a:schemeClr val="tx1">
                <a:lumMod val="65000"/>
                <a:lumOff val="35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rgbClr val="434343"/>
              </a:solidFill>
              <a:latin typeface="Calibri" panose="020F0502020204030204"/>
            </a:endParaRPr>
          </a:p>
        </p:txBody>
      </p:sp>
      <p:sp>
        <p:nvSpPr>
          <p:cNvPr id="124" name="Rectangle 143"/>
          <p:cNvSpPr/>
          <p:nvPr/>
        </p:nvSpPr>
        <p:spPr>
          <a:xfrm flipH="1">
            <a:off x="5098711" y="116670"/>
            <a:ext cx="1896908" cy="576026"/>
          </a:xfrm>
          <a:custGeom>
            <a:avLst/>
            <a:gdLst>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084172 w 2263070"/>
              <a:gd name="connsiteY2" fmla="*/ 362830 h 687216"/>
              <a:gd name="connsiteX3" fmla="*/ 2263070 w 2263070"/>
              <a:gd name="connsiteY3" fmla="*/ 687216 h 687216"/>
              <a:gd name="connsiteX4" fmla="*/ 0 w 2263070"/>
              <a:gd name="connsiteY4" fmla="*/ 687216 h 687216"/>
              <a:gd name="connsiteX5" fmla="*/ 0 w 2263070"/>
              <a:gd name="connsiteY5" fmla="*/ 0 h 687216"/>
              <a:gd name="connsiteX0" fmla="*/ 0 w 2545953"/>
              <a:gd name="connsiteY0" fmla="*/ 0 h 687216"/>
              <a:gd name="connsiteX1" fmla="*/ 2263070 w 2545953"/>
              <a:gd name="connsiteY1" fmla="*/ 0 h 687216"/>
              <a:gd name="connsiteX2" fmla="*/ 2263070 w 2545953"/>
              <a:gd name="connsiteY2" fmla="*/ 687216 h 687216"/>
              <a:gd name="connsiteX3" fmla="*/ 0 w 2545953"/>
              <a:gd name="connsiteY3" fmla="*/ 687216 h 687216"/>
              <a:gd name="connsiteX4" fmla="*/ 0 w 2545953"/>
              <a:gd name="connsiteY4" fmla="*/ 0 h 687216"/>
              <a:gd name="connsiteX0" fmla="*/ 0 w 2406114"/>
              <a:gd name="connsiteY0" fmla="*/ 0 h 687216"/>
              <a:gd name="connsiteX1" fmla="*/ 2263070 w 2406114"/>
              <a:gd name="connsiteY1" fmla="*/ 0 h 687216"/>
              <a:gd name="connsiteX2" fmla="*/ 2263070 w 2406114"/>
              <a:gd name="connsiteY2" fmla="*/ 687216 h 687216"/>
              <a:gd name="connsiteX3" fmla="*/ 0 w 2406114"/>
              <a:gd name="connsiteY3" fmla="*/ 687216 h 687216"/>
              <a:gd name="connsiteX4" fmla="*/ 0 w 2406114"/>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070" h="687216">
                <a:moveTo>
                  <a:pt x="0" y="0"/>
                </a:moveTo>
                <a:lnTo>
                  <a:pt x="2263070" y="0"/>
                </a:lnTo>
                <a:cubicBezTo>
                  <a:pt x="2090180" y="109772"/>
                  <a:pt x="1973498" y="458379"/>
                  <a:pt x="2263070" y="687216"/>
                </a:cubicBezTo>
                <a:lnTo>
                  <a:pt x="0" y="687216"/>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bg1">
                  <a:lumMod val="75000"/>
                </a:schemeClr>
              </a:solidFill>
              <a:latin typeface="Calibri" panose="020F0502020204030204"/>
            </a:endParaRPr>
          </a:p>
        </p:txBody>
      </p:sp>
      <p:sp>
        <p:nvSpPr>
          <p:cNvPr id="123" name="Oval 122"/>
          <p:cNvSpPr/>
          <p:nvPr/>
        </p:nvSpPr>
        <p:spPr>
          <a:xfrm flipH="1">
            <a:off x="4482630" y="87440"/>
            <a:ext cx="605258" cy="605256"/>
          </a:xfrm>
          <a:prstGeom prst="ellipse">
            <a:avLst/>
          </a:prstGeom>
          <a:solidFill>
            <a:schemeClr val="bg1"/>
          </a:solidFill>
          <a:ln>
            <a:solidFill>
              <a:schemeClr val="bg1">
                <a:lumMod val="95000"/>
              </a:schemeClr>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prstClr val="white"/>
              </a:solidFill>
              <a:latin typeface="Calibri" panose="020F0502020204030204"/>
            </a:endParaRPr>
          </a:p>
        </p:txBody>
      </p:sp>
      <p:sp>
        <p:nvSpPr>
          <p:cNvPr id="126" name="Rectangle 125"/>
          <p:cNvSpPr/>
          <p:nvPr/>
        </p:nvSpPr>
        <p:spPr>
          <a:xfrm>
            <a:off x="7368072" y="56818"/>
            <a:ext cx="4138128" cy="646331"/>
          </a:xfrm>
          <a:prstGeom prst="rect">
            <a:avLst/>
          </a:prstGeom>
          <a:ln>
            <a:noFill/>
          </a:ln>
        </p:spPr>
        <p:txBody>
          <a:bodyPr wrap="square" anchor="ctr">
            <a:spAutoFit/>
          </a:bodyPr>
          <a:lstStyle/>
          <a:p>
            <a:pPr defTabSz="685800">
              <a:defRPr/>
            </a:pPr>
            <a:r>
              <a:rPr lang="en-US" sz="1800" b="1" dirty="0"/>
              <a:t>Slogan, Logo, Jingle, TVC, Posters , Flyers , </a:t>
            </a:r>
            <a:r>
              <a:rPr lang="en-US" sz="1800" b="1" dirty="0">
                <a:solidFill>
                  <a:srgbClr val="FF6600"/>
                </a:solidFill>
              </a:rPr>
              <a:t>Banners</a:t>
            </a:r>
            <a:r>
              <a:rPr lang="en-US" sz="1800" b="1" dirty="0"/>
              <a:t>, Uniform, </a:t>
            </a:r>
            <a:r>
              <a:rPr lang="en-US" sz="1800" b="1" dirty="0">
                <a:solidFill>
                  <a:srgbClr val="FF6600"/>
                </a:solidFill>
              </a:rPr>
              <a:t>merchandising</a:t>
            </a:r>
          </a:p>
        </p:txBody>
      </p:sp>
      <p:sp>
        <p:nvSpPr>
          <p:cNvPr id="125" name="TextBox 124"/>
          <p:cNvSpPr txBox="1"/>
          <p:nvPr/>
        </p:nvSpPr>
        <p:spPr>
          <a:xfrm flipH="1">
            <a:off x="5218072" y="133763"/>
            <a:ext cx="2390096" cy="615553"/>
          </a:xfrm>
          <a:prstGeom prst="rect">
            <a:avLst/>
          </a:prstGeom>
          <a:noFill/>
        </p:spPr>
        <p:txBody>
          <a:bodyPr wrap="square" rtlCol="0" anchor="ctr">
            <a:spAutoFit/>
          </a:bodyPr>
          <a:lstStyle/>
          <a:p>
            <a:pPr defTabSz="685800">
              <a:defRPr/>
            </a:pPr>
            <a:r>
              <a:rPr lang="en-US" b="1" dirty="0">
                <a:latin typeface="Cambria" panose="02040503050406030204" pitchFamily="18" charset="0"/>
                <a:cs typeface="Arial" panose="020B0604020202020204" pitchFamily="34" charset="0"/>
              </a:rPr>
              <a:t>Development of Information</a:t>
            </a:r>
          </a:p>
        </p:txBody>
      </p:sp>
      <p:pic>
        <p:nvPicPr>
          <p:cNvPr id="130" name="Picture 129"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386" y="1071132"/>
            <a:ext cx="466941" cy="341644"/>
          </a:xfrm>
          <a:prstGeom prst="rect">
            <a:avLst/>
          </a:prstGeom>
        </p:spPr>
      </p:pic>
      <p:sp>
        <p:nvSpPr>
          <p:cNvPr id="89" name="Oval 88"/>
          <p:cNvSpPr/>
          <p:nvPr/>
        </p:nvSpPr>
        <p:spPr>
          <a:xfrm flipH="1">
            <a:off x="4513617" y="1844824"/>
            <a:ext cx="605258" cy="605256"/>
          </a:xfrm>
          <a:prstGeom prst="ellipse">
            <a:avLst/>
          </a:prstGeom>
          <a:solidFill>
            <a:schemeClr val="bg1"/>
          </a:solidFill>
          <a:ln>
            <a:solidFill>
              <a:schemeClr val="bg1">
                <a:lumMod val="95000"/>
              </a:schemeClr>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prstClr val="white"/>
              </a:solidFill>
              <a:latin typeface="Calibri" panose="020F0502020204030204"/>
            </a:endParaRPr>
          </a:p>
        </p:txBody>
      </p:sp>
      <p:sp>
        <p:nvSpPr>
          <p:cNvPr id="91" name="Freeform 28"/>
          <p:cNvSpPr>
            <a:spLocks noEditPoints="1"/>
          </p:cNvSpPr>
          <p:nvPr/>
        </p:nvSpPr>
        <p:spPr bwMode="auto">
          <a:xfrm flipH="1">
            <a:off x="4653975" y="1916832"/>
            <a:ext cx="326952" cy="411112"/>
          </a:xfrm>
          <a:custGeom>
            <a:avLst/>
            <a:gdLst>
              <a:gd name="T0" fmla="*/ 787 w 1677"/>
              <a:gd name="T1" fmla="*/ 139 h 2327"/>
              <a:gd name="T2" fmla="*/ 835 w 1677"/>
              <a:gd name="T3" fmla="*/ 0 h 2327"/>
              <a:gd name="T4" fmla="*/ 883 w 1677"/>
              <a:gd name="T5" fmla="*/ 139 h 2327"/>
              <a:gd name="T6" fmla="*/ 359 w 1677"/>
              <a:gd name="T7" fmla="*/ 476 h 2327"/>
              <a:gd name="T8" fmla="*/ 499 w 1677"/>
              <a:gd name="T9" fmla="*/ 523 h 2327"/>
              <a:gd name="T10" fmla="*/ 499 w 1677"/>
              <a:gd name="T11" fmla="*/ 428 h 2327"/>
              <a:gd name="T12" fmla="*/ 359 w 1677"/>
              <a:gd name="T13" fmla="*/ 476 h 2327"/>
              <a:gd name="T14" fmla="*/ 1170 w 1677"/>
              <a:gd name="T15" fmla="*/ 428 h 2327"/>
              <a:gd name="T16" fmla="*/ 1170 w 1677"/>
              <a:gd name="T17" fmla="*/ 523 h 2327"/>
              <a:gd name="T18" fmla="*/ 1297 w 1677"/>
              <a:gd name="T19" fmla="*/ 509 h 2327"/>
              <a:gd name="T20" fmla="*/ 1299 w 1677"/>
              <a:gd name="T21" fmla="*/ 443 h 2327"/>
              <a:gd name="T22" fmla="*/ 1262 w 1677"/>
              <a:gd name="T23" fmla="*/ 428 h 2327"/>
              <a:gd name="T24" fmla="*/ 1104 w 1677"/>
              <a:gd name="T25" fmla="*/ 139 h 2327"/>
              <a:gd name="T26" fmla="*/ 1037 w 1677"/>
              <a:gd name="T27" fmla="*/ 272 h 2327"/>
              <a:gd name="T28" fmla="*/ 1072 w 1677"/>
              <a:gd name="T29" fmla="*/ 286 h 2327"/>
              <a:gd name="T30" fmla="*/ 1171 w 1677"/>
              <a:gd name="T31" fmla="*/ 207 h 2327"/>
              <a:gd name="T32" fmla="*/ 1137 w 1677"/>
              <a:gd name="T33" fmla="*/ 125 h 2327"/>
              <a:gd name="T34" fmla="*/ 565 w 1677"/>
              <a:gd name="T35" fmla="*/ 139 h 2327"/>
              <a:gd name="T36" fmla="*/ 497 w 1677"/>
              <a:gd name="T37" fmla="*/ 207 h 2327"/>
              <a:gd name="T38" fmla="*/ 563 w 1677"/>
              <a:gd name="T39" fmla="*/ 272 h 2327"/>
              <a:gd name="T40" fmla="*/ 630 w 1677"/>
              <a:gd name="T41" fmla="*/ 204 h 2327"/>
              <a:gd name="T42" fmla="*/ 631 w 1677"/>
              <a:gd name="T43" fmla="*/ 483 h 2327"/>
              <a:gd name="T44" fmla="*/ 1039 w 1677"/>
              <a:gd name="T45" fmla="*/ 482 h 2327"/>
              <a:gd name="T46" fmla="*/ 631 w 1677"/>
              <a:gd name="T47" fmla="*/ 483 h 2327"/>
              <a:gd name="T48" fmla="*/ 44 w 1677"/>
              <a:gd name="T49" fmla="*/ 1527 h 2327"/>
              <a:gd name="T50" fmla="*/ 195 w 1677"/>
              <a:gd name="T51" fmla="*/ 2277 h 2327"/>
              <a:gd name="T52" fmla="*/ 363 w 1677"/>
              <a:gd name="T53" fmla="*/ 2326 h 2327"/>
              <a:gd name="T54" fmla="*/ 490 w 1677"/>
              <a:gd name="T55" fmla="*/ 1629 h 2327"/>
              <a:gd name="T56" fmla="*/ 529 w 1677"/>
              <a:gd name="T57" fmla="*/ 1554 h 2327"/>
              <a:gd name="T58" fmla="*/ 388 w 1677"/>
              <a:gd name="T59" fmla="*/ 1027 h 2327"/>
              <a:gd name="T60" fmla="*/ 297 w 1677"/>
              <a:gd name="T61" fmla="*/ 1113 h 2327"/>
              <a:gd name="T62" fmla="*/ 206 w 1677"/>
              <a:gd name="T63" fmla="*/ 1000 h 2327"/>
              <a:gd name="T64" fmla="*/ 144 w 1677"/>
              <a:gd name="T65" fmla="*/ 997 h 2327"/>
              <a:gd name="T66" fmla="*/ 2 w 1677"/>
              <a:gd name="T67" fmla="*/ 1157 h 2327"/>
              <a:gd name="T68" fmla="*/ 307 w 1677"/>
              <a:gd name="T69" fmla="*/ 937 h 2327"/>
              <a:gd name="T70" fmla="*/ 468 w 1677"/>
              <a:gd name="T71" fmla="*/ 710 h 2327"/>
              <a:gd name="T72" fmla="*/ 136 w 1677"/>
              <a:gd name="T73" fmla="*/ 766 h 2327"/>
              <a:gd name="T74" fmla="*/ 1470 w 1677"/>
              <a:gd name="T75" fmla="*/ 997 h 2327"/>
              <a:gd name="T76" fmla="*/ 1376 w 1677"/>
              <a:gd name="T77" fmla="*/ 1110 h 2327"/>
              <a:gd name="T78" fmla="*/ 1349 w 1677"/>
              <a:gd name="T79" fmla="*/ 1110 h 2327"/>
              <a:gd name="T80" fmla="*/ 1244 w 1677"/>
              <a:gd name="T81" fmla="*/ 1384 h 2327"/>
              <a:gd name="T82" fmla="*/ 1135 w 1677"/>
              <a:gd name="T83" fmla="*/ 1599 h 2327"/>
              <a:gd name="T84" fmla="*/ 1251 w 1677"/>
              <a:gd name="T85" fmla="*/ 2277 h 2327"/>
              <a:gd name="T86" fmla="*/ 1418 w 1677"/>
              <a:gd name="T87" fmla="*/ 2327 h 2327"/>
              <a:gd name="T88" fmla="*/ 1546 w 1677"/>
              <a:gd name="T89" fmla="*/ 1630 h 2327"/>
              <a:gd name="T90" fmla="*/ 1668 w 1677"/>
              <a:gd name="T91" fmla="*/ 1157 h 2327"/>
              <a:gd name="T92" fmla="*/ 1526 w 1677"/>
              <a:gd name="T93" fmla="*/ 997 h 2327"/>
              <a:gd name="T94" fmla="*/ 1203 w 1677"/>
              <a:gd name="T95" fmla="*/ 710 h 2327"/>
              <a:gd name="T96" fmla="*/ 1364 w 1677"/>
              <a:gd name="T97" fmla="*/ 937 h 2327"/>
              <a:gd name="T98" fmla="*/ 1364 w 1677"/>
              <a:gd name="T99" fmla="*/ 595 h 2327"/>
              <a:gd name="T100" fmla="*/ 1199 w 1677"/>
              <a:gd name="T101" fmla="*/ 931 h 2327"/>
              <a:gd name="T102" fmla="*/ 1028 w 1677"/>
              <a:gd name="T103" fmla="*/ 741 h 2327"/>
              <a:gd name="T104" fmla="*/ 955 w 1677"/>
              <a:gd name="T105" fmla="*/ 744 h 2327"/>
              <a:gd name="T106" fmla="*/ 820 w 1677"/>
              <a:gd name="T107" fmla="*/ 879 h 2327"/>
              <a:gd name="T108" fmla="*/ 712 w 1677"/>
              <a:gd name="T109" fmla="*/ 744 h 2327"/>
              <a:gd name="T110" fmla="*/ 642 w 1677"/>
              <a:gd name="T111" fmla="*/ 741 h 2327"/>
              <a:gd name="T112" fmla="*/ 470 w 1677"/>
              <a:gd name="T113" fmla="*/ 931 h 2327"/>
              <a:gd name="T114" fmla="*/ 616 w 1677"/>
              <a:gd name="T115" fmla="*/ 1494 h 2327"/>
              <a:gd name="T116" fmla="*/ 767 w 1677"/>
              <a:gd name="T117" fmla="*/ 2327 h 2327"/>
              <a:gd name="T118" fmla="*/ 967 w 1677"/>
              <a:gd name="T119" fmla="*/ 2267 h 2327"/>
              <a:gd name="T120" fmla="*/ 1149 w 1677"/>
              <a:gd name="T121" fmla="*/ 1373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77" h="2327">
                <a:moveTo>
                  <a:pt x="835" y="187"/>
                </a:moveTo>
                <a:cubicBezTo>
                  <a:pt x="809" y="187"/>
                  <a:pt x="787" y="166"/>
                  <a:pt x="787" y="139"/>
                </a:cubicBezTo>
                <a:cubicBezTo>
                  <a:pt x="787" y="48"/>
                  <a:pt x="787" y="48"/>
                  <a:pt x="787" y="48"/>
                </a:cubicBezTo>
                <a:cubicBezTo>
                  <a:pt x="787" y="22"/>
                  <a:pt x="809" y="0"/>
                  <a:pt x="835" y="0"/>
                </a:cubicBezTo>
                <a:cubicBezTo>
                  <a:pt x="861" y="0"/>
                  <a:pt x="883" y="22"/>
                  <a:pt x="883" y="48"/>
                </a:cubicBezTo>
                <a:cubicBezTo>
                  <a:pt x="883" y="139"/>
                  <a:pt x="883" y="139"/>
                  <a:pt x="883" y="139"/>
                </a:cubicBezTo>
                <a:cubicBezTo>
                  <a:pt x="883" y="166"/>
                  <a:pt x="861" y="187"/>
                  <a:pt x="835" y="187"/>
                </a:cubicBezTo>
                <a:close/>
                <a:moveTo>
                  <a:pt x="359" y="476"/>
                </a:moveTo>
                <a:cubicBezTo>
                  <a:pt x="359" y="502"/>
                  <a:pt x="380" y="523"/>
                  <a:pt x="406" y="523"/>
                </a:cubicBezTo>
                <a:cubicBezTo>
                  <a:pt x="499" y="523"/>
                  <a:pt x="499" y="523"/>
                  <a:pt x="499" y="523"/>
                </a:cubicBezTo>
                <a:cubicBezTo>
                  <a:pt x="525" y="523"/>
                  <a:pt x="547" y="502"/>
                  <a:pt x="547" y="476"/>
                </a:cubicBezTo>
                <a:cubicBezTo>
                  <a:pt x="547" y="449"/>
                  <a:pt x="525" y="428"/>
                  <a:pt x="499" y="428"/>
                </a:cubicBezTo>
                <a:cubicBezTo>
                  <a:pt x="406" y="428"/>
                  <a:pt x="406" y="428"/>
                  <a:pt x="406" y="428"/>
                </a:cubicBezTo>
                <a:cubicBezTo>
                  <a:pt x="380" y="428"/>
                  <a:pt x="359" y="449"/>
                  <a:pt x="359" y="476"/>
                </a:cubicBezTo>
                <a:close/>
                <a:moveTo>
                  <a:pt x="1262" y="428"/>
                </a:moveTo>
                <a:cubicBezTo>
                  <a:pt x="1170" y="428"/>
                  <a:pt x="1170" y="428"/>
                  <a:pt x="1170" y="428"/>
                </a:cubicBezTo>
                <a:cubicBezTo>
                  <a:pt x="1144" y="428"/>
                  <a:pt x="1123" y="449"/>
                  <a:pt x="1123" y="476"/>
                </a:cubicBezTo>
                <a:cubicBezTo>
                  <a:pt x="1123" y="502"/>
                  <a:pt x="1144" y="523"/>
                  <a:pt x="1170" y="523"/>
                </a:cubicBezTo>
                <a:cubicBezTo>
                  <a:pt x="1264" y="523"/>
                  <a:pt x="1264" y="523"/>
                  <a:pt x="1264" y="523"/>
                </a:cubicBezTo>
                <a:cubicBezTo>
                  <a:pt x="1276" y="523"/>
                  <a:pt x="1288" y="518"/>
                  <a:pt x="1297" y="509"/>
                </a:cubicBezTo>
                <a:cubicBezTo>
                  <a:pt x="1306" y="501"/>
                  <a:pt x="1311" y="489"/>
                  <a:pt x="1311" y="476"/>
                </a:cubicBezTo>
                <a:cubicBezTo>
                  <a:pt x="1312" y="464"/>
                  <a:pt x="1308" y="452"/>
                  <a:pt x="1299" y="443"/>
                </a:cubicBezTo>
                <a:cubicBezTo>
                  <a:pt x="1290" y="433"/>
                  <a:pt x="1277" y="428"/>
                  <a:pt x="1264" y="428"/>
                </a:cubicBezTo>
                <a:lnTo>
                  <a:pt x="1262" y="428"/>
                </a:lnTo>
                <a:close/>
                <a:moveTo>
                  <a:pt x="1138" y="125"/>
                </a:moveTo>
                <a:cubicBezTo>
                  <a:pt x="1125" y="125"/>
                  <a:pt x="1113" y="130"/>
                  <a:pt x="1104" y="139"/>
                </a:cubicBezTo>
                <a:cubicBezTo>
                  <a:pt x="1038" y="204"/>
                  <a:pt x="1038" y="204"/>
                  <a:pt x="1038" y="204"/>
                </a:cubicBezTo>
                <a:cubicBezTo>
                  <a:pt x="1019" y="222"/>
                  <a:pt x="1019" y="253"/>
                  <a:pt x="1037" y="272"/>
                </a:cubicBezTo>
                <a:cubicBezTo>
                  <a:pt x="1037" y="272"/>
                  <a:pt x="1038" y="273"/>
                  <a:pt x="1038" y="273"/>
                </a:cubicBezTo>
                <a:cubicBezTo>
                  <a:pt x="1048" y="281"/>
                  <a:pt x="1060" y="286"/>
                  <a:pt x="1072" y="286"/>
                </a:cubicBezTo>
                <a:cubicBezTo>
                  <a:pt x="1085" y="286"/>
                  <a:pt x="1097" y="281"/>
                  <a:pt x="1106" y="272"/>
                </a:cubicBezTo>
                <a:cubicBezTo>
                  <a:pt x="1171" y="207"/>
                  <a:pt x="1171" y="207"/>
                  <a:pt x="1171" y="207"/>
                </a:cubicBezTo>
                <a:cubicBezTo>
                  <a:pt x="1190" y="189"/>
                  <a:pt x="1191" y="159"/>
                  <a:pt x="1173" y="140"/>
                </a:cubicBezTo>
                <a:cubicBezTo>
                  <a:pt x="1164" y="130"/>
                  <a:pt x="1151" y="124"/>
                  <a:pt x="1137" y="125"/>
                </a:cubicBezTo>
                <a:lnTo>
                  <a:pt x="1138" y="125"/>
                </a:lnTo>
                <a:close/>
                <a:moveTo>
                  <a:pt x="565" y="139"/>
                </a:moveTo>
                <a:cubicBezTo>
                  <a:pt x="546" y="121"/>
                  <a:pt x="516" y="121"/>
                  <a:pt x="497" y="139"/>
                </a:cubicBezTo>
                <a:cubicBezTo>
                  <a:pt x="478" y="158"/>
                  <a:pt x="478" y="188"/>
                  <a:pt x="497" y="207"/>
                </a:cubicBezTo>
                <a:cubicBezTo>
                  <a:pt x="497" y="207"/>
                  <a:pt x="497" y="207"/>
                  <a:pt x="497" y="207"/>
                </a:cubicBezTo>
                <a:cubicBezTo>
                  <a:pt x="563" y="272"/>
                  <a:pt x="563" y="272"/>
                  <a:pt x="563" y="272"/>
                </a:cubicBezTo>
                <a:cubicBezTo>
                  <a:pt x="582" y="291"/>
                  <a:pt x="613" y="291"/>
                  <a:pt x="631" y="272"/>
                </a:cubicBezTo>
                <a:cubicBezTo>
                  <a:pt x="650" y="253"/>
                  <a:pt x="649" y="223"/>
                  <a:pt x="630" y="204"/>
                </a:cubicBezTo>
                <a:lnTo>
                  <a:pt x="565" y="139"/>
                </a:lnTo>
                <a:close/>
                <a:moveTo>
                  <a:pt x="631" y="483"/>
                </a:moveTo>
                <a:cubicBezTo>
                  <a:pt x="632" y="596"/>
                  <a:pt x="723" y="687"/>
                  <a:pt x="836" y="686"/>
                </a:cubicBezTo>
                <a:cubicBezTo>
                  <a:pt x="948" y="686"/>
                  <a:pt x="1039" y="594"/>
                  <a:pt x="1039" y="482"/>
                </a:cubicBezTo>
                <a:cubicBezTo>
                  <a:pt x="1038" y="370"/>
                  <a:pt x="947" y="279"/>
                  <a:pt x="835" y="279"/>
                </a:cubicBezTo>
                <a:cubicBezTo>
                  <a:pt x="723" y="279"/>
                  <a:pt x="631" y="370"/>
                  <a:pt x="631" y="483"/>
                </a:cubicBezTo>
                <a:close/>
                <a:moveTo>
                  <a:pt x="2" y="1157"/>
                </a:moveTo>
                <a:cubicBezTo>
                  <a:pt x="44" y="1527"/>
                  <a:pt x="44" y="1527"/>
                  <a:pt x="44" y="1527"/>
                </a:cubicBezTo>
                <a:cubicBezTo>
                  <a:pt x="49" y="1573"/>
                  <a:pt x="80" y="1612"/>
                  <a:pt x="123" y="1628"/>
                </a:cubicBezTo>
                <a:cubicBezTo>
                  <a:pt x="195" y="2277"/>
                  <a:pt x="195" y="2277"/>
                  <a:pt x="195" y="2277"/>
                </a:cubicBezTo>
                <a:cubicBezTo>
                  <a:pt x="198" y="2305"/>
                  <a:pt x="222" y="2326"/>
                  <a:pt x="250" y="2326"/>
                </a:cubicBezTo>
                <a:cubicBezTo>
                  <a:pt x="363" y="2326"/>
                  <a:pt x="363" y="2326"/>
                  <a:pt x="363" y="2326"/>
                </a:cubicBezTo>
                <a:cubicBezTo>
                  <a:pt x="391" y="2326"/>
                  <a:pt x="415" y="2305"/>
                  <a:pt x="418" y="2277"/>
                </a:cubicBezTo>
                <a:cubicBezTo>
                  <a:pt x="490" y="1629"/>
                  <a:pt x="490" y="1629"/>
                  <a:pt x="490" y="1629"/>
                </a:cubicBezTo>
                <a:cubicBezTo>
                  <a:pt x="506" y="1624"/>
                  <a:pt x="522" y="1614"/>
                  <a:pt x="534" y="1602"/>
                </a:cubicBezTo>
                <a:cubicBezTo>
                  <a:pt x="529" y="1554"/>
                  <a:pt x="529" y="1554"/>
                  <a:pt x="529" y="1554"/>
                </a:cubicBezTo>
                <a:cubicBezTo>
                  <a:pt x="473" y="1515"/>
                  <a:pt x="436" y="1453"/>
                  <a:pt x="429" y="1384"/>
                </a:cubicBezTo>
                <a:cubicBezTo>
                  <a:pt x="388" y="1027"/>
                  <a:pt x="388" y="1027"/>
                  <a:pt x="388" y="1027"/>
                </a:cubicBezTo>
                <a:cubicBezTo>
                  <a:pt x="321" y="1110"/>
                  <a:pt x="321" y="1110"/>
                  <a:pt x="321" y="1110"/>
                </a:cubicBezTo>
                <a:cubicBezTo>
                  <a:pt x="315" y="1118"/>
                  <a:pt x="304" y="1119"/>
                  <a:pt x="297" y="1113"/>
                </a:cubicBezTo>
                <a:cubicBezTo>
                  <a:pt x="296" y="1112"/>
                  <a:pt x="295" y="1111"/>
                  <a:pt x="294" y="1110"/>
                </a:cubicBezTo>
                <a:cubicBezTo>
                  <a:pt x="206" y="1000"/>
                  <a:pt x="206" y="1000"/>
                  <a:pt x="206" y="1000"/>
                </a:cubicBezTo>
                <a:cubicBezTo>
                  <a:pt x="204" y="998"/>
                  <a:pt x="202" y="997"/>
                  <a:pt x="200" y="997"/>
                </a:cubicBezTo>
                <a:cubicBezTo>
                  <a:pt x="144" y="997"/>
                  <a:pt x="144" y="997"/>
                  <a:pt x="144" y="997"/>
                </a:cubicBezTo>
                <a:cubicBezTo>
                  <a:pt x="65" y="998"/>
                  <a:pt x="0" y="1063"/>
                  <a:pt x="1" y="1142"/>
                </a:cubicBezTo>
                <a:cubicBezTo>
                  <a:pt x="1" y="1147"/>
                  <a:pt x="1" y="1152"/>
                  <a:pt x="2" y="1157"/>
                </a:cubicBezTo>
                <a:close/>
                <a:moveTo>
                  <a:pt x="136" y="766"/>
                </a:moveTo>
                <a:cubicBezTo>
                  <a:pt x="136" y="860"/>
                  <a:pt x="213" y="937"/>
                  <a:pt x="307" y="937"/>
                </a:cubicBezTo>
                <a:cubicBezTo>
                  <a:pt x="331" y="937"/>
                  <a:pt x="354" y="932"/>
                  <a:pt x="375" y="922"/>
                </a:cubicBezTo>
                <a:cubicBezTo>
                  <a:pt x="372" y="841"/>
                  <a:pt x="406" y="762"/>
                  <a:pt x="468" y="710"/>
                </a:cubicBezTo>
                <a:cubicBezTo>
                  <a:pt x="437" y="620"/>
                  <a:pt x="340" y="573"/>
                  <a:pt x="251" y="604"/>
                </a:cubicBezTo>
                <a:cubicBezTo>
                  <a:pt x="182" y="628"/>
                  <a:pt x="136" y="693"/>
                  <a:pt x="136" y="766"/>
                </a:cubicBezTo>
                <a:close/>
                <a:moveTo>
                  <a:pt x="1526" y="997"/>
                </a:moveTo>
                <a:cubicBezTo>
                  <a:pt x="1470" y="997"/>
                  <a:pt x="1470" y="997"/>
                  <a:pt x="1470" y="997"/>
                </a:cubicBezTo>
                <a:cubicBezTo>
                  <a:pt x="1468" y="997"/>
                  <a:pt x="1466" y="998"/>
                  <a:pt x="1465" y="999"/>
                </a:cubicBezTo>
                <a:cubicBezTo>
                  <a:pt x="1376" y="1110"/>
                  <a:pt x="1376" y="1110"/>
                  <a:pt x="1376" y="1110"/>
                </a:cubicBezTo>
                <a:cubicBezTo>
                  <a:pt x="1370" y="1117"/>
                  <a:pt x="1359" y="1119"/>
                  <a:pt x="1351" y="1112"/>
                </a:cubicBezTo>
                <a:cubicBezTo>
                  <a:pt x="1350" y="1112"/>
                  <a:pt x="1350" y="1111"/>
                  <a:pt x="1349" y="1110"/>
                </a:cubicBezTo>
                <a:cubicBezTo>
                  <a:pt x="1284" y="1029"/>
                  <a:pt x="1284" y="1029"/>
                  <a:pt x="1284" y="1029"/>
                </a:cubicBezTo>
                <a:cubicBezTo>
                  <a:pt x="1244" y="1384"/>
                  <a:pt x="1244" y="1384"/>
                  <a:pt x="1244" y="1384"/>
                </a:cubicBezTo>
                <a:cubicBezTo>
                  <a:pt x="1236" y="1453"/>
                  <a:pt x="1198" y="1516"/>
                  <a:pt x="1140" y="1556"/>
                </a:cubicBezTo>
                <a:cubicBezTo>
                  <a:pt x="1135" y="1599"/>
                  <a:pt x="1135" y="1599"/>
                  <a:pt x="1135" y="1599"/>
                </a:cubicBezTo>
                <a:cubicBezTo>
                  <a:pt x="1148" y="1612"/>
                  <a:pt x="1163" y="1622"/>
                  <a:pt x="1180" y="1629"/>
                </a:cubicBezTo>
                <a:cubicBezTo>
                  <a:pt x="1251" y="2277"/>
                  <a:pt x="1251" y="2277"/>
                  <a:pt x="1251" y="2277"/>
                </a:cubicBezTo>
                <a:cubicBezTo>
                  <a:pt x="1255" y="2305"/>
                  <a:pt x="1279" y="2327"/>
                  <a:pt x="1307" y="2327"/>
                </a:cubicBezTo>
                <a:cubicBezTo>
                  <a:pt x="1418" y="2327"/>
                  <a:pt x="1418" y="2327"/>
                  <a:pt x="1418" y="2327"/>
                </a:cubicBezTo>
                <a:cubicBezTo>
                  <a:pt x="1447" y="2327"/>
                  <a:pt x="1471" y="2305"/>
                  <a:pt x="1474" y="2277"/>
                </a:cubicBezTo>
                <a:cubicBezTo>
                  <a:pt x="1546" y="1630"/>
                  <a:pt x="1546" y="1630"/>
                  <a:pt x="1546" y="1630"/>
                </a:cubicBezTo>
                <a:cubicBezTo>
                  <a:pt x="1591" y="1614"/>
                  <a:pt x="1623" y="1575"/>
                  <a:pt x="1628" y="1527"/>
                </a:cubicBezTo>
                <a:cubicBezTo>
                  <a:pt x="1668" y="1157"/>
                  <a:pt x="1668" y="1157"/>
                  <a:pt x="1668" y="1157"/>
                </a:cubicBezTo>
                <a:cubicBezTo>
                  <a:pt x="1677" y="1078"/>
                  <a:pt x="1621" y="1007"/>
                  <a:pt x="1541" y="998"/>
                </a:cubicBezTo>
                <a:cubicBezTo>
                  <a:pt x="1536" y="997"/>
                  <a:pt x="1531" y="997"/>
                  <a:pt x="1526" y="997"/>
                </a:cubicBezTo>
                <a:close/>
                <a:moveTo>
                  <a:pt x="1364" y="595"/>
                </a:moveTo>
                <a:cubicBezTo>
                  <a:pt x="1291" y="595"/>
                  <a:pt x="1227" y="641"/>
                  <a:pt x="1203" y="710"/>
                </a:cubicBezTo>
                <a:cubicBezTo>
                  <a:pt x="1265" y="762"/>
                  <a:pt x="1299" y="841"/>
                  <a:pt x="1295" y="922"/>
                </a:cubicBezTo>
                <a:cubicBezTo>
                  <a:pt x="1317" y="932"/>
                  <a:pt x="1340" y="937"/>
                  <a:pt x="1364" y="937"/>
                </a:cubicBezTo>
                <a:cubicBezTo>
                  <a:pt x="1458" y="937"/>
                  <a:pt x="1534" y="860"/>
                  <a:pt x="1534" y="766"/>
                </a:cubicBezTo>
                <a:cubicBezTo>
                  <a:pt x="1534" y="672"/>
                  <a:pt x="1458" y="595"/>
                  <a:pt x="1364" y="595"/>
                </a:cubicBezTo>
                <a:close/>
                <a:moveTo>
                  <a:pt x="1149" y="1373"/>
                </a:moveTo>
                <a:cubicBezTo>
                  <a:pt x="1199" y="931"/>
                  <a:pt x="1199" y="931"/>
                  <a:pt x="1199" y="931"/>
                </a:cubicBezTo>
                <a:cubicBezTo>
                  <a:pt x="1209" y="837"/>
                  <a:pt x="1141" y="752"/>
                  <a:pt x="1046" y="742"/>
                </a:cubicBezTo>
                <a:cubicBezTo>
                  <a:pt x="1040" y="741"/>
                  <a:pt x="1034" y="741"/>
                  <a:pt x="1028" y="741"/>
                </a:cubicBezTo>
                <a:cubicBezTo>
                  <a:pt x="962" y="741"/>
                  <a:pt x="962" y="741"/>
                  <a:pt x="962" y="741"/>
                </a:cubicBezTo>
                <a:cubicBezTo>
                  <a:pt x="959" y="741"/>
                  <a:pt x="957" y="742"/>
                  <a:pt x="955" y="744"/>
                </a:cubicBezTo>
                <a:cubicBezTo>
                  <a:pt x="850" y="876"/>
                  <a:pt x="850" y="876"/>
                  <a:pt x="850" y="876"/>
                </a:cubicBezTo>
                <a:cubicBezTo>
                  <a:pt x="843" y="885"/>
                  <a:pt x="829" y="886"/>
                  <a:pt x="820" y="879"/>
                </a:cubicBezTo>
                <a:cubicBezTo>
                  <a:pt x="819" y="878"/>
                  <a:pt x="818" y="877"/>
                  <a:pt x="817" y="876"/>
                </a:cubicBezTo>
                <a:cubicBezTo>
                  <a:pt x="712" y="744"/>
                  <a:pt x="712" y="744"/>
                  <a:pt x="712" y="744"/>
                </a:cubicBezTo>
                <a:cubicBezTo>
                  <a:pt x="710" y="742"/>
                  <a:pt x="708" y="741"/>
                  <a:pt x="705" y="741"/>
                </a:cubicBezTo>
                <a:cubicBezTo>
                  <a:pt x="642" y="741"/>
                  <a:pt x="642" y="741"/>
                  <a:pt x="642" y="741"/>
                </a:cubicBezTo>
                <a:cubicBezTo>
                  <a:pt x="547" y="741"/>
                  <a:pt x="469" y="818"/>
                  <a:pt x="469" y="913"/>
                </a:cubicBezTo>
                <a:cubicBezTo>
                  <a:pt x="469" y="919"/>
                  <a:pt x="470" y="925"/>
                  <a:pt x="470" y="931"/>
                </a:cubicBezTo>
                <a:cubicBezTo>
                  <a:pt x="521" y="1373"/>
                  <a:pt x="521" y="1373"/>
                  <a:pt x="521" y="1373"/>
                </a:cubicBezTo>
                <a:cubicBezTo>
                  <a:pt x="527" y="1428"/>
                  <a:pt x="564" y="1475"/>
                  <a:pt x="616" y="1494"/>
                </a:cubicBezTo>
                <a:cubicBezTo>
                  <a:pt x="700" y="2267"/>
                  <a:pt x="700" y="2267"/>
                  <a:pt x="700" y="2267"/>
                </a:cubicBezTo>
                <a:cubicBezTo>
                  <a:pt x="704" y="2301"/>
                  <a:pt x="733" y="2327"/>
                  <a:pt x="767" y="2327"/>
                </a:cubicBezTo>
                <a:cubicBezTo>
                  <a:pt x="900" y="2327"/>
                  <a:pt x="900" y="2327"/>
                  <a:pt x="900" y="2327"/>
                </a:cubicBezTo>
                <a:cubicBezTo>
                  <a:pt x="934" y="2327"/>
                  <a:pt x="963" y="2301"/>
                  <a:pt x="967" y="2267"/>
                </a:cubicBezTo>
                <a:cubicBezTo>
                  <a:pt x="1051" y="1495"/>
                  <a:pt x="1051" y="1495"/>
                  <a:pt x="1051" y="1495"/>
                </a:cubicBezTo>
                <a:cubicBezTo>
                  <a:pt x="1105" y="1477"/>
                  <a:pt x="1143" y="1429"/>
                  <a:pt x="1149" y="1373"/>
                </a:cubicBezTo>
                <a:close/>
              </a:path>
            </a:pathLst>
          </a:custGeom>
          <a:solidFill>
            <a:srgbClr val="00B0F0"/>
          </a:solidFill>
          <a:ln>
            <a:noFill/>
          </a:ln>
        </p:spPr>
        <p:txBody>
          <a:bodyPr vert="horz" wrap="square" lIns="68580" tIns="34290" rIns="68580" bIns="34290" numCol="1" anchor="ctr" anchorCtr="0" compatLnSpc="1">
            <a:prstTxWarp prst="textNoShape">
              <a:avLst/>
            </a:prstTxWarp>
          </a:bodyPr>
          <a:lstStyle/>
          <a:p>
            <a:pPr defTabSz="685800">
              <a:defRPr/>
            </a:pPr>
            <a:endParaRPr lang="en-IN" sz="1350">
              <a:solidFill>
                <a:srgbClr val="000000"/>
              </a:solidFill>
              <a:latin typeface="Calibri" panose="020F0502020204030204"/>
            </a:endParaRPr>
          </a:p>
        </p:txBody>
      </p:sp>
      <p:sp>
        <p:nvSpPr>
          <p:cNvPr id="100" name="Rectangle 143"/>
          <p:cNvSpPr/>
          <p:nvPr/>
        </p:nvSpPr>
        <p:spPr>
          <a:xfrm flipH="1">
            <a:off x="5087888" y="1844824"/>
            <a:ext cx="1896908" cy="576026"/>
          </a:xfrm>
          <a:custGeom>
            <a:avLst/>
            <a:gdLst>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084172 w 2263070"/>
              <a:gd name="connsiteY2" fmla="*/ 362830 h 687216"/>
              <a:gd name="connsiteX3" fmla="*/ 2263070 w 2263070"/>
              <a:gd name="connsiteY3" fmla="*/ 687216 h 687216"/>
              <a:gd name="connsiteX4" fmla="*/ 0 w 2263070"/>
              <a:gd name="connsiteY4" fmla="*/ 687216 h 687216"/>
              <a:gd name="connsiteX5" fmla="*/ 0 w 2263070"/>
              <a:gd name="connsiteY5" fmla="*/ 0 h 687216"/>
              <a:gd name="connsiteX0" fmla="*/ 0 w 2545953"/>
              <a:gd name="connsiteY0" fmla="*/ 0 h 687216"/>
              <a:gd name="connsiteX1" fmla="*/ 2263070 w 2545953"/>
              <a:gd name="connsiteY1" fmla="*/ 0 h 687216"/>
              <a:gd name="connsiteX2" fmla="*/ 2263070 w 2545953"/>
              <a:gd name="connsiteY2" fmla="*/ 687216 h 687216"/>
              <a:gd name="connsiteX3" fmla="*/ 0 w 2545953"/>
              <a:gd name="connsiteY3" fmla="*/ 687216 h 687216"/>
              <a:gd name="connsiteX4" fmla="*/ 0 w 2545953"/>
              <a:gd name="connsiteY4" fmla="*/ 0 h 687216"/>
              <a:gd name="connsiteX0" fmla="*/ 0 w 2406114"/>
              <a:gd name="connsiteY0" fmla="*/ 0 h 687216"/>
              <a:gd name="connsiteX1" fmla="*/ 2263070 w 2406114"/>
              <a:gd name="connsiteY1" fmla="*/ 0 h 687216"/>
              <a:gd name="connsiteX2" fmla="*/ 2263070 w 2406114"/>
              <a:gd name="connsiteY2" fmla="*/ 687216 h 687216"/>
              <a:gd name="connsiteX3" fmla="*/ 0 w 2406114"/>
              <a:gd name="connsiteY3" fmla="*/ 687216 h 687216"/>
              <a:gd name="connsiteX4" fmla="*/ 0 w 2406114"/>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070" h="687216">
                <a:moveTo>
                  <a:pt x="0" y="0"/>
                </a:moveTo>
                <a:lnTo>
                  <a:pt x="2263070" y="0"/>
                </a:lnTo>
                <a:cubicBezTo>
                  <a:pt x="2090180" y="109772"/>
                  <a:pt x="1973498" y="458379"/>
                  <a:pt x="2263070" y="687216"/>
                </a:cubicBezTo>
                <a:lnTo>
                  <a:pt x="0" y="687216"/>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bg1">
                  <a:lumMod val="75000"/>
                </a:schemeClr>
              </a:solidFill>
              <a:latin typeface="Calibri" panose="020F0502020204030204"/>
            </a:endParaRPr>
          </a:p>
        </p:txBody>
      </p:sp>
      <p:sp>
        <p:nvSpPr>
          <p:cNvPr id="131" name="Donut 130"/>
          <p:cNvSpPr/>
          <p:nvPr/>
        </p:nvSpPr>
        <p:spPr>
          <a:xfrm flipH="1">
            <a:off x="4383802" y="1700809"/>
            <a:ext cx="881141" cy="881139"/>
          </a:xfrm>
          <a:prstGeom prst="donut">
            <a:avLst>
              <a:gd name="adj" fmla="val 10135"/>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prstClr val="white"/>
              </a:solidFill>
              <a:latin typeface="Calibri" panose="020F0502020204030204"/>
            </a:endParaRPr>
          </a:p>
        </p:txBody>
      </p:sp>
      <p:sp>
        <p:nvSpPr>
          <p:cNvPr id="102" name="Rectangle 143"/>
          <p:cNvSpPr/>
          <p:nvPr/>
        </p:nvSpPr>
        <p:spPr>
          <a:xfrm flipH="1">
            <a:off x="5135196" y="2708920"/>
            <a:ext cx="1896908" cy="576026"/>
          </a:xfrm>
          <a:custGeom>
            <a:avLst/>
            <a:gdLst>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084172 w 2263070"/>
              <a:gd name="connsiteY2" fmla="*/ 362830 h 687216"/>
              <a:gd name="connsiteX3" fmla="*/ 2263070 w 2263070"/>
              <a:gd name="connsiteY3" fmla="*/ 687216 h 687216"/>
              <a:gd name="connsiteX4" fmla="*/ 0 w 2263070"/>
              <a:gd name="connsiteY4" fmla="*/ 687216 h 687216"/>
              <a:gd name="connsiteX5" fmla="*/ 0 w 2263070"/>
              <a:gd name="connsiteY5" fmla="*/ 0 h 687216"/>
              <a:gd name="connsiteX0" fmla="*/ 0 w 2545953"/>
              <a:gd name="connsiteY0" fmla="*/ 0 h 687216"/>
              <a:gd name="connsiteX1" fmla="*/ 2263070 w 2545953"/>
              <a:gd name="connsiteY1" fmla="*/ 0 h 687216"/>
              <a:gd name="connsiteX2" fmla="*/ 2263070 w 2545953"/>
              <a:gd name="connsiteY2" fmla="*/ 687216 h 687216"/>
              <a:gd name="connsiteX3" fmla="*/ 0 w 2545953"/>
              <a:gd name="connsiteY3" fmla="*/ 687216 h 687216"/>
              <a:gd name="connsiteX4" fmla="*/ 0 w 2545953"/>
              <a:gd name="connsiteY4" fmla="*/ 0 h 687216"/>
              <a:gd name="connsiteX0" fmla="*/ 0 w 2406114"/>
              <a:gd name="connsiteY0" fmla="*/ 0 h 687216"/>
              <a:gd name="connsiteX1" fmla="*/ 2263070 w 2406114"/>
              <a:gd name="connsiteY1" fmla="*/ 0 h 687216"/>
              <a:gd name="connsiteX2" fmla="*/ 2263070 w 2406114"/>
              <a:gd name="connsiteY2" fmla="*/ 687216 h 687216"/>
              <a:gd name="connsiteX3" fmla="*/ 0 w 2406114"/>
              <a:gd name="connsiteY3" fmla="*/ 687216 h 687216"/>
              <a:gd name="connsiteX4" fmla="*/ 0 w 2406114"/>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070" h="687216">
                <a:moveTo>
                  <a:pt x="0" y="0"/>
                </a:moveTo>
                <a:lnTo>
                  <a:pt x="2263070" y="0"/>
                </a:lnTo>
                <a:cubicBezTo>
                  <a:pt x="2090180" y="109772"/>
                  <a:pt x="1973498" y="458379"/>
                  <a:pt x="2263070" y="687216"/>
                </a:cubicBezTo>
                <a:lnTo>
                  <a:pt x="0" y="687216"/>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b="1" dirty="0">
                <a:solidFill>
                  <a:schemeClr val="tx1"/>
                </a:solidFill>
                <a:latin typeface="Cambria" panose="02040503050406030204" pitchFamily="18" charset="0"/>
                <a:cs typeface="Arial" panose="020B0604020202020204" pitchFamily="34" charset="0"/>
              </a:rPr>
              <a:t>  Involvement of </a:t>
            </a:r>
          </a:p>
          <a:p>
            <a:pPr defTabSz="685800">
              <a:defRPr/>
            </a:pPr>
            <a:r>
              <a:rPr lang="en-US" b="1" dirty="0">
                <a:solidFill>
                  <a:schemeClr val="tx1"/>
                </a:solidFill>
                <a:latin typeface="Cambria" panose="02040503050406030204" pitchFamily="18" charset="0"/>
                <a:cs typeface="Arial" panose="020B0604020202020204" pitchFamily="34" charset="0"/>
              </a:rPr>
              <a:t>  Locals</a:t>
            </a:r>
            <a:r>
              <a:rPr lang="en-US" sz="1400" dirty="0"/>
              <a:t> </a:t>
            </a:r>
            <a:endParaRPr lang="en-US" sz="1350" dirty="0">
              <a:solidFill>
                <a:schemeClr val="bg1">
                  <a:lumMod val="75000"/>
                </a:schemeClr>
              </a:solidFill>
              <a:latin typeface="Calibri" panose="020F0502020204030204"/>
            </a:endParaRPr>
          </a:p>
        </p:txBody>
      </p:sp>
      <p:sp>
        <p:nvSpPr>
          <p:cNvPr id="101" name="TextBox 100"/>
          <p:cNvSpPr txBox="1"/>
          <p:nvPr/>
        </p:nvSpPr>
        <p:spPr>
          <a:xfrm flipH="1">
            <a:off x="5231904" y="1924527"/>
            <a:ext cx="1832396" cy="353943"/>
          </a:xfrm>
          <a:prstGeom prst="rect">
            <a:avLst/>
          </a:prstGeom>
          <a:noFill/>
        </p:spPr>
        <p:txBody>
          <a:bodyPr wrap="square" rtlCol="0" anchor="ctr">
            <a:spAutoFit/>
          </a:bodyPr>
          <a:lstStyle/>
          <a:p>
            <a:pPr defTabSz="685800">
              <a:defRPr/>
            </a:pPr>
            <a:r>
              <a:rPr lang="en-US" b="1" dirty="0">
                <a:latin typeface="Cambria" panose="02040503050406030204" pitchFamily="18" charset="0"/>
                <a:cs typeface="Arial" panose="020B0604020202020204" pitchFamily="34" charset="0"/>
              </a:rPr>
              <a:t>Sensitization </a:t>
            </a:r>
          </a:p>
        </p:txBody>
      </p:sp>
      <p:sp>
        <p:nvSpPr>
          <p:cNvPr id="108" name="Rectangle 143"/>
          <p:cNvSpPr/>
          <p:nvPr/>
        </p:nvSpPr>
        <p:spPr>
          <a:xfrm flipH="1">
            <a:off x="5087888" y="3573054"/>
            <a:ext cx="1896908" cy="576026"/>
          </a:xfrm>
          <a:custGeom>
            <a:avLst/>
            <a:gdLst>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084172 w 2263070"/>
              <a:gd name="connsiteY2" fmla="*/ 362830 h 687216"/>
              <a:gd name="connsiteX3" fmla="*/ 2263070 w 2263070"/>
              <a:gd name="connsiteY3" fmla="*/ 687216 h 687216"/>
              <a:gd name="connsiteX4" fmla="*/ 0 w 2263070"/>
              <a:gd name="connsiteY4" fmla="*/ 687216 h 687216"/>
              <a:gd name="connsiteX5" fmla="*/ 0 w 2263070"/>
              <a:gd name="connsiteY5" fmla="*/ 0 h 687216"/>
              <a:gd name="connsiteX0" fmla="*/ 0 w 2545953"/>
              <a:gd name="connsiteY0" fmla="*/ 0 h 687216"/>
              <a:gd name="connsiteX1" fmla="*/ 2263070 w 2545953"/>
              <a:gd name="connsiteY1" fmla="*/ 0 h 687216"/>
              <a:gd name="connsiteX2" fmla="*/ 2263070 w 2545953"/>
              <a:gd name="connsiteY2" fmla="*/ 687216 h 687216"/>
              <a:gd name="connsiteX3" fmla="*/ 0 w 2545953"/>
              <a:gd name="connsiteY3" fmla="*/ 687216 h 687216"/>
              <a:gd name="connsiteX4" fmla="*/ 0 w 2545953"/>
              <a:gd name="connsiteY4" fmla="*/ 0 h 687216"/>
              <a:gd name="connsiteX0" fmla="*/ 0 w 2406114"/>
              <a:gd name="connsiteY0" fmla="*/ 0 h 687216"/>
              <a:gd name="connsiteX1" fmla="*/ 2263070 w 2406114"/>
              <a:gd name="connsiteY1" fmla="*/ 0 h 687216"/>
              <a:gd name="connsiteX2" fmla="*/ 2263070 w 2406114"/>
              <a:gd name="connsiteY2" fmla="*/ 687216 h 687216"/>
              <a:gd name="connsiteX3" fmla="*/ 0 w 2406114"/>
              <a:gd name="connsiteY3" fmla="*/ 687216 h 687216"/>
              <a:gd name="connsiteX4" fmla="*/ 0 w 2406114"/>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070" h="687216">
                <a:moveTo>
                  <a:pt x="0" y="0"/>
                </a:moveTo>
                <a:lnTo>
                  <a:pt x="2263070" y="0"/>
                </a:lnTo>
                <a:cubicBezTo>
                  <a:pt x="2090180" y="109772"/>
                  <a:pt x="1973498" y="458379"/>
                  <a:pt x="2263070" y="687216"/>
                </a:cubicBezTo>
                <a:lnTo>
                  <a:pt x="0" y="687216"/>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bg1">
                  <a:lumMod val="75000"/>
                </a:schemeClr>
              </a:solidFill>
              <a:latin typeface="Calibri" panose="020F0502020204030204"/>
            </a:endParaRPr>
          </a:p>
        </p:txBody>
      </p:sp>
      <p:sp>
        <p:nvSpPr>
          <p:cNvPr id="2" name="Rectangle 1"/>
          <p:cNvSpPr/>
          <p:nvPr/>
        </p:nvSpPr>
        <p:spPr>
          <a:xfrm>
            <a:off x="7408749" y="2708921"/>
            <a:ext cx="3640251" cy="923330"/>
          </a:xfrm>
          <a:prstGeom prst="rect">
            <a:avLst/>
          </a:prstGeom>
        </p:spPr>
        <p:txBody>
          <a:bodyPr wrap="square">
            <a:spAutoFit/>
          </a:bodyPr>
          <a:lstStyle/>
          <a:p>
            <a:pPr algn="just" defTabSz="685800">
              <a:defRPr/>
            </a:pPr>
            <a:r>
              <a:rPr lang="en-US" sz="1800" b="1" dirty="0"/>
              <a:t>Involvement of </a:t>
            </a:r>
            <a:r>
              <a:rPr lang="en-US" sz="1800" b="1" dirty="0">
                <a:solidFill>
                  <a:srgbClr val="FF6600"/>
                </a:solidFill>
              </a:rPr>
              <a:t>Minbar Masjid</a:t>
            </a:r>
            <a:r>
              <a:rPr lang="en-US" sz="1800" b="1" dirty="0"/>
              <a:t>/ </a:t>
            </a:r>
            <a:r>
              <a:rPr lang="en-US" sz="1800" b="1" dirty="0">
                <a:solidFill>
                  <a:srgbClr val="FF6600"/>
                </a:solidFill>
              </a:rPr>
              <a:t>Hujra-Bethak</a:t>
            </a:r>
            <a:r>
              <a:rPr lang="en-US" sz="1800" b="1" dirty="0"/>
              <a:t>/ </a:t>
            </a:r>
            <a:r>
              <a:rPr lang="en-US" sz="1800" b="1" dirty="0">
                <a:solidFill>
                  <a:srgbClr val="FF6600"/>
                </a:solidFill>
              </a:rPr>
              <a:t>Regional local Notables</a:t>
            </a:r>
          </a:p>
        </p:txBody>
      </p:sp>
      <p:sp>
        <p:nvSpPr>
          <p:cNvPr id="121" name="TextBox 120"/>
          <p:cNvSpPr txBox="1"/>
          <p:nvPr/>
        </p:nvSpPr>
        <p:spPr>
          <a:xfrm flipH="1">
            <a:off x="5231905" y="3516398"/>
            <a:ext cx="2236645" cy="615553"/>
          </a:xfrm>
          <a:prstGeom prst="rect">
            <a:avLst/>
          </a:prstGeom>
          <a:noFill/>
        </p:spPr>
        <p:txBody>
          <a:bodyPr wrap="square" rtlCol="0" anchor="ctr">
            <a:spAutoFit/>
          </a:bodyPr>
          <a:lstStyle/>
          <a:p>
            <a:pPr defTabSz="685800">
              <a:defRPr/>
            </a:pPr>
            <a:r>
              <a:rPr lang="en-US" b="1" dirty="0">
                <a:latin typeface="Cambria" panose="02040503050406030204" pitchFamily="18" charset="0"/>
                <a:cs typeface="Arial" panose="020B0604020202020204" pitchFamily="34" charset="0"/>
              </a:rPr>
              <a:t>Interaction </a:t>
            </a:r>
          </a:p>
          <a:p>
            <a:pPr defTabSz="685800">
              <a:defRPr/>
            </a:pPr>
            <a:r>
              <a:rPr lang="en-US" b="1" dirty="0">
                <a:latin typeface="Cambria" panose="02040503050406030204" pitchFamily="18" charset="0"/>
                <a:cs typeface="Arial" panose="020B0604020202020204" pitchFamily="34" charset="0"/>
              </a:rPr>
              <a:t>With Media </a:t>
            </a:r>
          </a:p>
        </p:txBody>
      </p:sp>
      <p:sp>
        <p:nvSpPr>
          <p:cNvPr id="3" name="Rectangle 2"/>
          <p:cNvSpPr/>
          <p:nvPr/>
        </p:nvSpPr>
        <p:spPr>
          <a:xfrm>
            <a:off x="7361440" y="3501009"/>
            <a:ext cx="3687560" cy="923330"/>
          </a:xfrm>
          <a:prstGeom prst="rect">
            <a:avLst/>
          </a:prstGeom>
        </p:spPr>
        <p:txBody>
          <a:bodyPr wrap="square">
            <a:spAutoFit/>
          </a:bodyPr>
          <a:lstStyle/>
          <a:p>
            <a:pPr lvl="0" algn="just"/>
            <a:r>
              <a:rPr lang="en-US" sz="1800" b="1" dirty="0"/>
              <a:t>Press Briefing, News Tickers, pan</a:t>
            </a:r>
            <a:r>
              <a:rPr lang="en-GB" sz="1800" b="1" dirty="0"/>
              <a:t>el discussions, interviews, informative news articles etc.</a:t>
            </a:r>
            <a:endParaRPr lang="en-US" sz="1800" b="1" dirty="0"/>
          </a:p>
        </p:txBody>
      </p:sp>
      <p:sp>
        <p:nvSpPr>
          <p:cNvPr id="292" name="Oval 291"/>
          <p:cNvSpPr/>
          <p:nvPr/>
        </p:nvSpPr>
        <p:spPr>
          <a:xfrm flipH="1">
            <a:off x="4583832" y="4437112"/>
            <a:ext cx="605258" cy="605256"/>
          </a:xfrm>
          <a:prstGeom prst="ellipse">
            <a:avLst/>
          </a:prstGeom>
          <a:solidFill>
            <a:schemeClr val="bg1"/>
          </a:solidFill>
          <a:ln>
            <a:solidFill>
              <a:schemeClr val="bg1">
                <a:lumMod val="95000"/>
              </a:schemeClr>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prstClr val="white"/>
              </a:solidFill>
              <a:latin typeface="Calibri" panose="020F0502020204030204"/>
            </a:endParaRPr>
          </a:p>
        </p:txBody>
      </p:sp>
      <p:sp>
        <p:nvSpPr>
          <p:cNvPr id="293" name="Rectangle 143"/>
          <p:cNvSpPr/>
          <p:nvPr/>
        </p:nvSpPr>
        <p:spPr>
          <a:xfrm flipH="1">
            <a:off x="5167392" y="4437112"/>
            <a:ext cx="1896908" cy="576026"/>
          </a:xfrm>
          <a:custGeom>
            <a:avLst/>
            <a:gdLst>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084172 w 2263070"/>
              <a:gd name="connsiteY2" fmla="*/ 362830 h 687216"/>
              <a:gd name="connsiteX3" fmla="*/ 2263070 w 2263070"/>
              <a:gd name="connsiteY3" fmla="*/ 687216 h 687216"/>
              <a:gd name="connsiteX4" fmla="*/ 0 w 2263070"/>
              <a:gd name="connsiteY4" fmla="*/ 687216 h 687216"/>
              <a:gd name="connsiteX5" fmla="*/ 0 w 2263070"/>
              <a:gd name="connsiteY5" fmla="*/ 0 h 687216"/>
              <a:gd name="connsiteX0" fmla="*/ 0 w 2545953"/>
              <a:gd name="connsiteY0" fmla="*/ 0 h 687216"/>
              <a:gd name="connsiteX1" fmla="*/ 2263070 w 2545953"/>
              <a:gd name="connsiteY1" fmla="*/ 0 h 687216"/>
              <a:gd name="connsiteX2" fmla="*/ 2263070 w 2545953"/>
              <a:gd name="connsiteY2" fmla="*/ 687216 h 687216"/>
              <a:gd name="connsiteX3" fmla="*/ 0 w 2545953"/>
              <a:gd name="connsiteY3" fmla="*/ 687216 h 687216"/>
              <a:gd name="connsiteX4" fmla="*/ 0 w 2545953"/>
              <a:gd name="connsiteY4" fmla="*/ 0 h 687216"/>
              <a:gd name="connsiteX0" fmla="*/ 0 w 2406114"/>
              <a:gd name="connsiteY0" fmla="*/ 0 h 687216"/>
              <a:gd name="connsiteX1" fmla="*/ 2263070 w 2406114"/>
              <a:gd name="connsiteY1" fmla="*/ 0 h 687216"/>
              <a:gd name="connsiteX2" fmla="*/ 2263070 w 2406114"/>
              <a:gd name="connsiteY2" fmla="*/ 687216 h 687216"/>
              <a:gd name="connsiteX3" fmla="*/ 0 w 2406114"/>
              <a:gd name="connsiteY3" fmla="*/ 687216 h 687216"/>
              <a:gd name="connsiteX4" fmla="*/ 0 w 2406114"/>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070" h="687216">
                <a:moveTo>
                  <a:pt x="0" y="0"/>
                </a:moveTo>
                <a:lnTo>
                  <a:pt x="2263070" y="0"/>
                </a:lnTo>
                <a:cubicBezTo>
                  <a:pt x="2090180" y="109772"/>
                  <a:pt x="1973498" y="458379"/>
                  <a:pt x="2263070" y="687216"/>
                </a:cubicBezTo>
                <a:lnTo>
                  <a:pt x="0" y="687216"/>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bg1">
                  <a:lumMod val="75000"/>
                </a:schemeClr>
              </a:solidFill>
              <a:latin typeface="Calibri" panose="020F0502020204030204"/>
            </a:endParaRPr>
          </a:p>
        </p:txBody>
      </p:sp>
      <p:sp>
        <p:nvSpPr>
          <p:cNvPr id="183" name="Donut 182"/>
          <p:cNvSpPr/>
          <p:nvPr/>
        </p:nvSpPr>
        <p:spPr>
          <a:xfrm flipH="1">
            <a:off x="4439817" y="4293096"/>
            <a:ext cx="881141" cy="881140"/>
          </a:xfrm>
          <a:prstGeom prst="donut">
            <a:avLst>
              <a:gd name="adj" fmla="val 10135"/>
            </a:avLst>
          </a:prstGeom>
          <a:solidFill>
            <a:srgbClr val="FF631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prstClr val="white"/>
              </a:solidFill>
              <a:latin typeface="Calibri" panose="020F0502020204030204"/>
            </a:endParaRPr>
          </a:p>
        </p:txBody>
      </p:sp>
      <p:sp>
        <p:nvSpPr>
          <p:cNvPr id="294" name="TextBox 293"/>
          <p:cNvSpPr txBox="1"/>
          <p:nvPr/>
        </p:nvSpPr>
        <p:spPr>
          <a:xfrm flipH="1">
            <a:off x="5264942" y="4380494"/>
            <a:ext cx="1832396" cy="615553"/>
          </a:xfrm>
          <a:prstGeom prst="rect">
            <a:avLst/>
          </a:prstGeom>
          <a:noFill/>
        </p:spPr>
        <p:txBody>
          <a:bodyPr wrap="square" rtlCol="0" anchor="ctr">
            <a:spAutoFit/>
          </a:bodyPr>
          <a:lstStyle/>
          <a:p>
            <a:pPr defTabSz="685800">
              <a:defRPr/>
            </a:pPr>
            <a:r>
              <a:rPr lang="en-US" b="1" dirty="0">
                <a:latin typeface="Cambria" panose="02040503050406030204" pitchFamily="18" charset="0"/>
                <a:cs typeface="Arial" panose="020B0604020202020204" pitchFamily="34" charset="0"/>
              </a:rPr>
              <a:t>Advertising Agencies </a:t>
            </a:r>
          </a:p>
        </p:txBody>
      </p:sp>
      <p:sp>
        <p:nvSpPr>
          <p:cNvPr id="297" name="Rectangle 143"/>
          <p:cNvSpPr/>
          <p:nvPr/>
        </p:nvSpPr>
        <p:spPr>
          <a:xfrm flipH="1">
            <a:off x="5200430" y="5301208"/>
            <a:ext cx="1896908" cy="576026"/>
          </a:xfrm>
          <a:custGeom>
            <a:avLst/>
            <a:gdLst>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084172 w 2263070"/>
              <a:gd name="connsiteY2" fmla="*/ 362830 h 687216"/>
              <a:gd name="connsiteX3" fmla="*/ 2263070 w 2263070"/>
              <a:gd name="connsiteY3" fmla="*/ 687216 h 687216"/>
              <a:gd name="connsiteX4" fmla="*/ 0 w 2263070"/>
              <a:gd name="connsiteY4" fmla="*/ 687216 h 687216"/>
              <a:gd name="connsiteX5" fmla="*/ 0 w 2263070"/>
              <a:gd name="connsiteY5" fmla="*/ 0 h 687216"/>
              <a:gd name="connsiteX0" fmla="*/ 0 w 2545953"/>
              <a:gd name="connsiteY0" fmla="*/ 0 h 687216"/>
              <a:gd name="connsiteX1" fmla="*/ 2263070 w 2545953"/>
              <a:gd name="connsiteY1" fmla="*/ 0 h 687216"/>
              <a:gd name="connsiteX2" fmla="*/ 2263070 w 2545953"/>
              <a:gd name="connsiteY2" fmla="*/ 687216 h 687216"/>
              <a:gd name="connsiteX3" fmla="*/ 0 w 2545953"/>
              <a:gd name="connsiteY3" fmla="*/ 687216 h 687216"/>
              <a:gd name="connsiteX4" fmla="*/ 0 w 2545953"/>
              <a:gd name="connsiteY4" fmla="*/ 0 h 687216"/>
              <a:gd name="connsiteX0" fmla="*/ 0 w 2406114"/>
              <a:gd name="connsiteY0" fmla="*/ 0 h 687216"/>
              <a:gd name="connsiteX1" fmla="*/ 2263070 w 2406114"/>
              <a:gd name="connsiteY1" fmla="*/ 0 h 687216"/>
              <a:gd name="connsiteX2" fmla="*/ 2263070 w 2406114"/>
              <a:gd name="connsiteY2" fmla="*/ 687216 h 687216"/>
              <a:gd name="connsiteX3" fmla="*/ 0 w 2406114"/>
              <a:gd name="connsiteY3" fmla="*/ 687216 h 687216"/>
              <a:gd name="connsiteX4" fmla="*/ 0 w 2406114"/>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070" h="687216">
                <a:moveTo>
                  <a:pt x="0" y="0"/>
                </a:moveTo>
                <a:lnTo>
                  <a:pt x="2263070" y="0"/>
                </a:lnTo>
                <a:cubicBezTo>
                  <a:pt x="2090180" y="109772"/>
                  <a:pt x="1973498" y="458379"/>
                  <a:pt x="2263070" y="687216"/>
                </a:cubicBezTo>
                <a:lnTo>
                  <a:pt x="0" y="687216"/>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bg1">
                  <a:lumMod val="75000"/>
                </a:schemeClr>
              </a:solidFill>
              <a:latin typeface="Calibri" panose="020F0502020204030204"/>
            </a:endParaRPr>
          </a:p>
        </p:txBody>
      </p:sp>
      <p:sp>
        <p:nvSpPr>
          <p:cNvPr id="296" name="TextBox 295"/>
          <p:cNvSpPr txBox="1"/>
          <p:nvPr/>
        </p:nvSpPr>
        <p:spPr>
          <a:xfrm flipH="1">
            <a:off x="5297955" y="5244590"/>
            <a:ext cx="1832396" cy="615553"/>
          </a:xfrm>
          <a:prstGeom prst="rect">
            <a:avLst/>
          </a:prstGeom>
          <a:noFill/>
        </p:spPr>
        <p:txBody>
          <a:bodyPr wrap="square" rtlCol="0" anchor="ctr">
            <a:spAutoFit/>
          </a:bodyPr>
          <a:lstStyle/>
          <a:p>
            <a:pPr defTabSz="685800">
              <a:defRPr/>
            </a:pPr>
            <a:r>
              <a:rPr lang="en-US" b="1" dirty="0">
                <a:latin typeface="Cambria" panose="02040503050406030204" pitchFamily="18" charset="0"/>
                <a:cs typeface="Arial" panose="020B0604020202020204" pitchFamily="34" charset="0"/>
              </a:rPr>
              <a:t>Advertisement Campaign</a:t>
            </a:r>
          </a:p>
        </p:txBody>
      </p:sp>
      <p:sp>
        <p:nvSpPr>
          <p:cNvPr id="301" name="Rectangle 143"/>
          <p:cNvSpPr/>
          <p:nvPr/>
        </p:nvSpPr>
        <p:spPr>
          <a:xfrm flipH="1">
            <a:off x="5200430" y="6180210"/>
            <a:ext cx="1896908" cy="576026"/>
          </a:xfrm>
          <a:custGeom>
            <a:avLst/>
            <a:gdLst>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084172 w 2263070"/>
              <a:gd name="connsiteY2" fmla="*/ 362830 h 687216"/>
              <a:gd name="connsiteX3" fmla="*/ 2263070 w 2263070"/>
              <a:gd name="connsiteY3" fmla="*/ 687216 h 687216"/>
              <a:gd name="connsiteX4" fmla="*/ 0 w 2263070"/>
              <a:gd name="connsiteY4" fmla="*/ 687216 h 687216"/>
              <a:gd name="connsiteX5" fmla="*/ 0 w 2263070"/>
              <a:gd name="connsiteY5" fmla="*/ 0 h 687216"/>
              <a:gd name="connsiteX0" fmla="*/ 0 w 2545953"/>
              <a:gd name="connsiteY0" fmla="*/ 0 h 687216"/>
              <a:gd name="connsiteX1" fmla="*/ 2263070 w 2545953"/>
              <a:gd name="connsiteY1" fmla="*/ 0 h 687216"/>
              <a:gd name="connsiteX2" fmla="*/ 2263070 w 2545953"/>
              <a:gd name="connsiteY2" fmla="*/ 687216 h 687216"/>
              <a:gd name="connsiteX3" fmla="*/ 0 w 2545953"/>
              <a:gd name="connsiteY3" fmla="*/ 687216 h 687216"/>
              <a:gd name="connsiteX4" fmla="*/ 0 w 2545953"/>
              <a:gd name="connsiteY4" fmla="*/ 0 h 687216"/>
              <a:gd name="connsiteX0" fmla="*/ 0 w 2406114"/>
              <a:gd name="connsiteY0" fmla="*/ 0 h 687216"/>
              <a:gd name="connsiteX1" fmla="*/ 2263070 w 2406114"/>
              <a:gd name="connsiteY1" fmla="*/ 0 h 687216"/>
              <a:gd name="connsiteX2" fmla="*/ 2263070 w 2406114"/>
              <a:gd name="connsiteY2" fmla="*/ 687216 h 687216"/>
              <a:gd name="connsiteX3" fmla="*/ 0 w 2406114"/>
              <a:gd name="connsiteY3" fmla="*/ 687216 h 687216"/>
              <a:gd name="connsiteX4" fmla="*/ 0 w 2406114"/>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070" h="687216">
                <a:moveTo>
                  <a:pt x="0" y="0"/>
                </a:moveTo>
                <a:lnTo>
                  <a:pt x="2263070" y="0"/>
                </a:lnTo>
                <a:cubicBezTo>
                  <a:pt x="2090180" y="109772"/>
                  <a:pt x="1973498" y="458379"/>
                  <a:pt x="2263070" y="687216"/>
                </a:cubicBezTo>
                <a:lnTo>
                  <a:pt x="0" y="687216"/>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bg1">
                  <a:lumMod val="75000"/>
                </a:schemeClr>
              </a:solidFill>
              <a:latin typeface="Calibri" panose="020F0502020204030204"/>
            </a:endParaRPr>
          </a:p>
        </p:txBody>
      </p:sp>
      <p:sp>
        <p:nvSpPr>
          <p:cNvPr id="298" name="TextBox 297"/>
          <p:cNvSpPr txBox="1"/>
          <p:nvPr/>
        </p:nvSpPr>
        <p:spPr>
          <a:xfrm flipH="1">
            <a:off x="5381624" y="6133740"/>
            <a:ext cx="1832396" cy="615553"/>
          </a:xfrm>
          <a:prstGeom prst="rect">
            <a:avLst/>
          </a:prstGeom>
          <a:noFill/>
        </p:spPr>
        <p:txBody>
          <a:bodyPr wrap="square" rtlCol="0" anchor="ctr">
            <a:spAutoFit/>
          </a:bodyPr>
          <a:lstStyle/>
          <a:p>
            <a:pPr defTabSz="685800">
              <a:defRPr/>
            </a:pPr>
            <a:r>
              <a:rPr lang="en-US" b="1" dirty="0">
                <a:latin typeface="Cambria" panose="02040503050406030204" pitchFamily="18" charset="0"/>
                <a:cs typeface="Arial" panose="020B0604020202020204" pitchFamily="34" charset="0"/>
              </a:rPr>
              <a:t>Use of Technology</a:t>
            </a:r>
          </a:p>
        </p:txBody>
      </p:sp>
      <p:sp>
        <p:nvSpPr>
          <p:cNvPr id="4" name="Rectangle 3"/>
          <p:cNvSpPr/>
          <p:nvPr/>
        </p:nvSpPr>
        <p:spPr>
          <a:xfrm>
            <a:off x="7368072" y="4365105"/>
            <a:ext cx="3680928" cy="923330"/>
          </a:xfrm>
          <a:prstGeom prst="rect">
            <a:avLst/>
          </a:prstGeom>
        </p:spPr>
        <p:txBody>
          <a:bodyPr wrap="square">
            <a:spAutoFit/>
          </a:bodyPr>
          <a:lstStyle/>
          <a:p>
            <a:pPr algn="just"/>
            <a:r>
              <a:rPr lang="en-US" sz="1800" b="1" dirty="0"/>
              <a:t>Acquiring services of </a:t>
            </a:r>
            <a:r>
              <a:rPr lang="en-US" sz="1800" b="1" dirty="0">
                <a:solidFill>
                  <a:srgbClr val="FF6600"/>
                </a:solidFill>
              </a:rPr>
              <a:t>Advertising agencies </a:t>
            </a:r>
            <a:r>
              <a:rPr lang="en-US" sz="1800" b="1" dirty="0"/>
              <a:t>as per policy of Press Information Department </a:t>
            </a:r>
          </a:p>
        </p:txBody>
      </p:sp>
      <p:sp>
        <p:nvSpPr>
          <p:cNvPr id="302" name="Rectangle 143"/>
          <p:cNvSpPr/>
          <p:nvPr/>
        </p:nvSpPr>
        <p:spPr>
          <a:xfrm flipH="1">
            <a:off x="5087888" y="985733"/>
            <a:ext cx="1896908" cy="576026"/>
          </a:xfrm>
          <a:custGeom>
            <a:avLst/>
            <a:gdLst>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084172 w 2263070"/>
              <a:gd name="connsiteY2" fmla="*/ 362830 h 687216"/>
              <a:gd name="connsiteX3" fmla="*/ 2263070 w 2263070"/>
              <a:gd name="connsiteY3" fmla="*/ 687216 h 687216"/>
              <a:gd name="connsiteX4" fmla="*/ 0 w 2263070"/>
              <a:gd name="connsiteY4" fmla="*/ 687216 h 687216"/>
              <a:gd name="connsiteX5" fmla="*/ 0 w 2263070"/>
              <a:gd name="connsiteY5" fmla="*/ 0 h 687216"/>
              <a:gd name="connsiteX0" fmla="*/ 0 w 2545953"/>
              <a:gd name="connsiteY0" fmla="*/ 0 h 687216"/>
              <a:gd name="connsiteX1" fmla="*/ 2263070 w 2545953"/>
              <a:gd name="connsiteY1" fmla="*/ 0 h 687216"/>
              <a:gd name="connsiteX2" fmla="*/ 2263070 w 2545953"/>
              <a:gd name="connsiteY2" fmla="*/ 687216 h 687216"/>
              <a:gd name="connsiteX3" fmla="*/ 0 w 2545953"/>
              <a:gd name="connsiteY3" fmla="*/ 687216 h 687216"/>
              <a:gd name="connsiteX4" fmla="*/ 0 w 2545953"/>
              <a:gd name="connsiteY4" fmla="*/ 0 h 687216"/>
              <a:gd name="connsiteX0" fmla="*/ 0 w 2406114"/>
              <a:gd name="connsiteY0" fmla="*/ 0 h 687216"/>
              <a:gd name="connsiteX1" fmla="*/ 2263070 w 2406114"/>
              <a:gd name="connsiteY1" fmla="*/ 0 h 687216"/>
              <a:gd name="connsiteX2" fmla="*/ 2263070 w 2406114"/>
              <a:gd name="connsiteY2" fmla="*/ 687216 h 687216"/>
              <a:gd name="connsiteX3" fmla="*/ 0 w 2406114"/>
              <a:gd name="connsiteY3" fmla="*/ 687216 h 687216"/>
              <a:gd name="connsiteX4" fmla="*/ 0 w 2406114"/>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 name="connsiteX0" fmla="*/ 0 w 2263070"/>
              <a:gd name="connsiteY0" fmla="*/ 0 h 687216"/>
              <a:gd name="connsiteX1" fmla="*/ 2263070 w 2263070"/>
              <a:gd name="connsiteY1" fmla="*/ 0 h 687216"/>
              <a:gd name="connsiteX2" fmla="*/ 2263070 w 2263070"/>
              <a:gd name="connsiteY2" fmla="*/ 687216 h 687216"/>
              <a:gd name="connsiteX3" fmla="*/ 0 w 2263070"/>
              <a:gd name="connsiteY3" fmla="*/ 687216 h 687216"/>
              <a:gd name="connsiteX4" fmla="*/ 0 w 2263070"/>
              <a:gd name="connsiteY4" fmla="*/ 0 h 68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070" h="687216">
                <a:moveTo>
                  <a:pt x="0" y="0"/>
                </a:moveTo>
                <a:lnTo>
                  <a:pt x="2263070" y="0"/>
                </a:lnTo>
                <a:cubicBezTo>
                  <a:pt x="2090180" y="109772"/>
                  <a:pt x="1973498" y="458379"/>
                  <a:pt x="2263070" y="687216"/>
                </a:cubicBezTo>
                <a:lnTo>
                  <a:pt x="0" y="687216"/>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bg1">
                  <a:lumMod val="75000"/>
                </a:schemeClr>
              </a:solidFill>
              <a:latin typeface="Calibri" panose="020F0502020204030204"/>
            </a:endParaRPr>
          </a:p>
        </p:txBody>
      </p:sp>
      <p:sp>
        <p:nvSpPr>
          <p:cNvPr id="303" name="TextBox 302"/>
          <p:cNvSpPr txBox="1"/>
          <p:nvPr/>
        </p:nvSpPr>
        <p:spPr>
          <a:xfrm flipH="1">
            <a:off x="5185986" y="1009587"/>
            <a:ext cx="2390096" cy="615553"/>
          </a:xfrm>
          <a:prstGeom prst="rect">
            <a:avLst/>
          </a:prstGeom>
          <a:noFill/>
        </p:spPr>
        <p:txBody>
          <a:bodyPr wrap="square" rtlCol="0" anchor="ctr">
            <a:spAutoFit/>
          </a:bodyPr>
          <a:lstStyle/>
          <a:p>
            <a:pPr defTabSz="685800">
              <a:defRPr/>
            </a:pPr>
            <a:r>
              <a:rPr lang="en-US" b="1" dirty="0">
                <a:latin typeface="Cambria" panose="02040503050406030204" pitchFamily="18" charset="0"/>
                <a:cs typeface="Arial" panose="020B0604020202020204" pitchFamily="34" charset="0"/>
              </a:rPr>
              <a:t>Integrated Communication</a:t>
            </a:r>
          </a:p>
        </p:txBody>
      </p:sp>
      <p:sp>
        <p:nvSpPr>
          <p:cNvPr id="304" name="Rectangle 303"/>
          <p:cNvSpPr/>
          <p:nvPr/>
        </p:nvSpPr>
        <p:spPr>
          <a:xfrm>
            <a:off x="7368073" y="6084586"/>
            <a:ext cx="3663027" cy="646331"/>
          </a:xfrm>
          <a:prstGeom prst="rect">
            <a:avLst/>
          </a:prstGeom>
          <a:ln>
            <a:noFill/>
          </a:ln>
        </p:spPr>
        <p:txBody>
          <a:bodyPr wrap="square" anchor="ctr">
            <a:spAutoFit/>
          </a:bodyPr>
          <a:lstStyle/>
          <a:p>
            <a:pPr algn="just"/>
            <a:r>
              <a:rPr lang="en-US" sz="1800" b="1" dirty="0">
                <a:solidFill>
                  <a:srgbClr val="FF6600"/>
                </a:solidFill>
              </a:rPr>
              <a:t>YouTube, Facebook, Twitter, Website, </a:t>
            </a:r>
            <a:r>
              <a:rPr lang="en-US" sz="1800" b="1" dirty="0" err="1">
                <a:solidFill>
                  <a:srgbClr val="FF6600"/>
                </a:solidFill>
              </a:rPr>
              <a:t>WhatsApp</a:t>
            </a:r>
            <a:r>
              <a:rPr lang="en-US" sz="1800" b="1" dirty="0">
                <a:solidFill>
                  <a:srgbClr val="FF6600"/>
                </a:solidFill>
              </a:rPr>
              <a:t>, SMS</a:t>
            </a:r>
          </a:p>
        </p:txBody>
      </p:sp>
      <p:sp>
        <p:nvSpPr>
          <p:cNvPr id="305" name="Donut 304"/>
          <p:cNvSpPr/>
          <p:nvPr/>
        </p:nvSpPr>
        <p:spPr>
          <a:xfrm flipH="1">
            <a:off x="4511825" y="6021288"/>
            <a:ext cx="881141" cy="881140"/>
          </a:xfrm>
          <a:prstGeom prst="donut">
            <a:avLst>
              <a:gd name="adj" fmla="val 10135"/>
            </a:avLst>
          </a:prstGeom>
          <a:solidFill>
            <a:srgbClr val="FF631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prstClr val="white"/>
              </a:solidFill>
              <a:latin typeface="Calibri" panose="020F0502020204030204"/>
            </a:endParaRPr>
          </a:p>
        </p:txBody>
      </p:sp>
      <p:sp>
        <p:nvSpPr>
          <p:cNvPr id="308" name="Freeform 307"/>
          <p:cNvSpPr/>
          <p:nvPr/>
        </p:nvSpPr>
        <p:spPr>
          <a:xfrm rot="15480119">
            <a:off x="3194752" y="5406887"/>
            <a:ext cx="1856057" cy="320333"/>
          </a:xfrm>
          <a:custGeom>
            <a:avLst/>
            <a:gdLst>
              <a:gd name="connsiteX0" fmla="*/ 2514600 w 2514600"/>
              <a:gd name="connsiteY0" fmla="*/ 0 h 807720"/>
              <a:gd name="connsiteX1" fmla="*/ 1965960 w 2514600"/>
              <a:gd name="connsiteY1" fmla="*/ 426720 h 807720"/>
              <a:gd name="connsiteX2" fmla="*/ 922020 w 2514600"/>
              <a:gd name="connsiteY2" fmla="*/ 266700 h 807720"/>
              <a:gd name="connsiteX3" fmla="*/ 0 w 2514600"/>
              <a:gd name="connsiteY3" fmla="*/ 807720 h 807720"/>
              <a:gd name="connsiteX0" fmla="*/ 2514600 w 2514600"/>
              <a:gd name="connsiteY0" fmla="*/ 0 h 807720"/>
              <a:gd name="connsiteX1" fmla="*/ 1965960 w 2514600"/>
              <a:gd name="connsiteY1" fmla="*/ 426720 h 807720"/>
              <a:gd name="connsiteX2" fmla="*/ 739140 w 2514600"/>
              <a:gd name="connsiteY2" fmla="*/ 259080 h 807720"/>
              <a:gd name="connsiteX3" fmla="*/ 0 w 2514600"/>
              <a:gd name="connsiteY3" fmla="*/ 807720 h 807720"/>
              <a:gd name="connsiteX0" fmla="*/ 2514600 w 2514600"/>
              <a:gd name="connsiteY0" fmla="*/ 0 h 807720"/>
              <a:gd name="connsiteX1" fmla="*/ 1965960 w 2514600"/>
              <a:gd name="connsiteY1" fmla="*/ 426720 h 807720"/>
              <a:gd name="connsiteX2" fmla="*/ 739140 w 2514600"/>
              <a:gd name="connsiteY2" fmla="*/ 259080 h 807720"/>
              <a:gd name="connsiteX3" fmla="*/ 0 w 2514600"/>
              <a:gd name="connsiteY3" fmla="*/ 807720 h 807720"/>
              <a:gd name="connsiteX0" fmla="*/ 2514600 w 2514600"/>
              <a:gd name="connsiteY0" fmla="*/ 0 h 807720"/>
              <a:gd name="connsiteX1" fmla="*/ 1965960 w 2514600"/>
              <a:gd name="connsiteY1" fmla="*/ 426720 h 807720"/>
              <a:gd name="connsiteX2" fmla="*/ 739140 w 2514600"/>
              <a:gd name="connsiteY2" fmla="*/ 259080 h 807720"/>
              <a:gd name="connsiteX3" fmla="*/ 0 w 2514600"/>
              <a:gd name="connsiteY3" fmla="*/ 807720 h 807720"/>
              <a:gd name="connsiteX0" fmla="*/ 2514600 w 2514600"/>
              <a:gd name="connsiteY0" fmla="*/ 0 h 807720"/>
              <a:gd name="connsiteX1" fmla="*/ 196596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746760 w 2514600"/>
              <a:gd name="connsiteY1" fmla="*/ 228600 h 807720"/>
              <a:gd name="connsiteX2" fmla="*/ 0 w 2514600"/>
              <a:gd name="connsiteY2" fmla="*/ 807720 h 807720"/>
              <a:gd name="connsiteX0" fmla="*/ 2514600 w 2514600"/>
              <a:gd name="connsiteY0" fmla="*/ 0 h 807720"/>
              <a:gd name="connsiteX1" fmla="*/ 746760 w 2514600"/>
              <a:gd name="connsiteY1" fmla="*/ 228600 h 807720"/>
              <a:gd name="connsiteX2" fmla="*/ 0 w 2514600"/>
              <a:gd name="connsiteY2" fmla="*/ 807720 h 807720"/>
              <a:gd name="connsiteX0" fmla="*/ 2514600 w 2514600"/>
              <a:gd name="connsiteY0" fmla="*/ 0 h 807720"/>
              <a:gd name="connsiteX1" fmla="*/ 746760 w 2514600"/>
              <a:gd name="connsiteY1" fmla="*/ 228600 h 807720"/>
              <a:gd name="connsiteX2" fmla="*/ 0 w 2514600"/>
              <a:gd name="connsiteY2" fmla="*/ 807720 h 807720"/>
            </a:gdLst>
            <a:ahLst/>
            <a:cxnLst>
              <a:cxn ang="0">
                <a:pos x="connsiteX0" y="connsiteY0"/>
              </a:cxn>
              <a:cxn ang="0">
                <a:pos x="connsiteX1" y="connsiteY1"/>
              </a:cxn>
              <a:cxn ang="0">
                <a:pos x="connsiteX2" y="connsiteY2"/>
              </a:cxn>
            </a:cxnLst>
            <a:rect l="l" t="t" r="r" b="b"/>
            <a:pathLst>
              <a:path w="2514600" h="807720">
                <a:moveTo>
                  <a:pt x="2514600" y="0"/>
                </a:moveTo>
                <a:cubicBezTo>
                  <a:pt x="2062480" y="748665"/>
                  <a:pt x="1188720" y="284480"/>
                  <a:pt x="746760" y="228600"/>
                </a:cubicBezTo>
                <a:cubicBezTo>
                  <a:pt x="231140" y="147320"/>
                  <a:pt x="68580" y="462280"/>
                  <a:pt x="0" y="807720"/>
                </a:cubicBezTo>
              </a:path>
            </a:pathLst>
          </a:custGeom>
          <a:noFill/>
          <a:ln w="6350">
            <a:solidFill>
              <a:schemeClr val="tx1">
                <a:lumMod val="65000"/>
                <a:lumOff val="35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rgbClr val="434343"/>
              </a:solidFill>
              <a:latin typeface="Calibri" panose="020F0502020204030204"/>
            </a:endParaRPr>
          </a:p>
        </p:txBody>
      </p:sp>
      <p:grpSp>
        <p:nvGrpSpPr>
          <p:cNvPr id="120" name="Group 119">
            <a:extLst>
              <a:ext uri="{FF2B5EF4-FFF2-40B4-BE49-F238E27FC236}">
                <a16:creationId xmlns:a16="http://schemas.microsoft.com/office/drawing/2014/main" id="{9AAC1388-2BDB-437C-A082-072E19D64B3F}"/>
              </a:ext>
            </a:extLst>
          </p:cNvPr>
          <p:cNvGrpSpPr/>
          <p:nvPr/>
        </p:nvGrpSpPr>
        <p:grpSpPr>
          <a:xfrm>
            <a:off x="2362200" y="-61594"/>
            <a:ext cx="8831308" cy="6666249"/>
            <a:chOff x="902923" y="333241"/>
            <a:chExt cx="8527960" cy="6649187"/>
          </a:xfrm>
        </p:grpSpPr>
        <p:grpSp>
          <p:nvGrpSpPr>
            <p:cNvPr id="119" name="Group 118">
              <a:extLst>
                <a:ext uri="{FF2B5EF4-FFF2-40B4-BE49-F238E27FC236}">
                  <a16:creationId xmlns:a16="http://schemas.microsoft.com/office/drawing/2014/main" id="{9BA97F06-5FC3-4A2C-A9F0-1C167C034EA4}"/>
                </a:ext>
              </a:extLst>
            </p:cNvPr>
            <p:cNvGrpSpPr/>
            <p:nvPr/>
          </p:nvGrpSpPr>
          <p:grpSpPr>
            <a:xfrm>
              <a:off x="5761778" y="1207790"/>
              <a:ext cx="3669105" cy="5056967"/>
              <a:chOff x="5761778" y="1147298"/>
              <a:chExt cx="3669105" cy="5056967"/>
            </a:xfrm>
          </p:grpSpPr>
          <p:sp>
            <p:nvSpPr>
              <p:cNvPr id="5" name="Rectangle 4"/>
              <p:cNvSpPr/>
              <p:nvPr/>
            </p:nvSpPr>
            <p:spPr>
              <a:xfrm>
                <a:off x="5794901" y="1147298"/>
                <a:ext cx="3635982" cy="646331"/>
              </a:xfrm>
              <a:prstGeom prst="rect">
                <a:avLst/>
              </a:prstGeom>
              <a:ln>
                <a:noFill/>
              </a:ln>
            </p:spPr>
            <p:txBody>
              <a:bodyPr wrap="square" anchor="ctr">
                <a:spAutoFit/>
              </a:bodyPr>
              <a:lstStyle/>
              <a:p>
                <a:pPr defTabSz="685800">
                  <a:defRPr/>
                </a:pPr>
                <a:r>
                  <a:rPr lang="en-US" sz="1800" b="1" dirty="0"/>
                  <a:t>Integrated communication Approach-with other Census activities</a:t>
                </a:r>
              </a:p>
            </p:txBody>
          </p:sp>
          <p:sp>
            <p:nvSpPr>
              <p:cNvPr id="6" name="Rectangle 5"/>
              <p:cNvSpPr/>
              <p:nvPr/>
            </p:nvSpPr>
            <p:spPr>
              <a:xfrm>
                <a:off x="5842210" y="1801466"/>
                <a:ext cx="3424223" cy="1200329"/>
              </a:xfrm>
              <a:prstGeom prst="rect">
                <a:avLst/>
              </a:prstGeom>
              <a:ln>
                <a:noFill/>
              </a:ln>
            </p:spPr>
            <p:txBody>
              <a:bodyPr wrap="square" anchor="ctr">
                <a:spAutoFit/>
              </a:bodyPr>
              <a:lstStyle/>
              <a:p>
                <a:pPr algn="just" defTabSz="685800">
                  <a:defRPr/>
                </a:pPr>
                <a:r>
                  <a:rPr lang="en-US" sz="1800" b="1" dirty="0"/>
                  <a:t>Sensitization of </a:t>
                </a:r>
                <a:r>
                  <a:rPr lang="en-US" sz="1800" b="1" dirty="0">
                    <a:solidFill>
                      <a:srgbClr val="FF6600"/>
                    </a:solidFill>
                  </a:rPr>
                  <a:t>Elected representatives of Assemblies / Public Leaders / academicians and other stakeholders</a:t>
                </a:r>
              </a:p>
            </p:txBody>
          </p:sp>
          <p:sp>
            <p:nvSpPr>
              <p:cNvPr id="7" name="Rectangle 6"/>
              <p:cNvSpPr/>
              <p:nvPr/>
            </p:nvSpPr>
            <p:spPr>
              <a:xfrm>
                <a:off x="5761778" y="3224854"/>
                <a:ext cx="2983032" cy="334707"/>
              </a:xfrm>
              <a:prstGeom prst="rect">
                <a:avLst/>
              </a:prstGeom>
              <a:ln>
                <a:noFill/>
              </a:ln>
            </p:spPr>
            <p:txBody>
              <a:bodyPr wrap="square" anchor="ctr">
                <a:spAutoFit/>
              </a:bodyPr>
              <a:lstStyle/>
              <a:p>
                <a:pPr defTabSz="685800">
                  <a:lnSpc>
                    <a:spcPct val="150000"/>
                  </a:lnSpc>
                  <a:defRPr/>
                </a:pPr>
                <a:endParaRPr lang="en-US" sz="1050" dirty="0">
                  <a:solidFill>
                    <a:schemeClr val="accent6">
                      <a:lumMod val="40000"/>
                      <a:lumOff val="60000"/>
                    </a:schemeClr>
                  </a:solidFill>
                  <a:latin typeface="Arial" panose="020B0604020202020204" pitchFamily="34" charset="0"/>
                  <a:cs typeface="Arial" panose="020B0604020202020204" pitchFamily="34" charset="0"/>
                </a:endParaRPr>
              </a:p>
            </p:txBody>
          </p:sp>
          <p:sp>
            <p:nvSpPr>
              <p:cNvPr id="8" name="Rectangle 7"/>
              <p:cNvSpPr/>
              <p:nvPr/>
            </p:nvSpPr>
            <p:spPr>
              <a:xfrm>
                <a:off x="5794902" y="4949634"/>
                <a:ext cx="2983032" cy="334707"/>
              </a:xfrm>
              <a:prstGeom prst="rect">
                <a:avLst/>
              </a:prstGeom>
              <a:ln>
                <a:noFill/>
              </a:ln>
            </p:spPr>
            <p:txBody>
              <a:bodyPr wrap="square" anchor="ctr">
                <a:spAutoFit/>
              </a:bodyPr>
              <a:lstStyle/>
              <a:p>
                <a:pPr defTabSz="685800">
                  <a:lnSpc>
                    <a:spcPct val="150000"/>
                  </a:lnSpc>
                  <a:defRPr/>
                </a:pPr>
                <a:endParaRPr lang="en-US" sz="1050" dirty="0">
                  <a:solidFill>
                    <a:schemeClr val="accent6">
                      <a:lumMod val="40000"/>
                      <a:lumOff val="60000"/>
                    </a:schemeClr>
                  </a:solidFill>
                  <a:latin typeface="Arial" panose="020B0604020202020204" pitchFamily="34" charset="0"/>
                  <a:cs typeface="Arial" panose="020B0604020202020204" pitchFamily="34" charset="0"/>
                </a:endParaRPr>
              </a:p>
            </p:txBody>
          </p:sp>
          <p:sp>
            <p:nvSpPr>
              <p:cNvPr id="9" name="Rectangle 8"/>
              <p:cNvSpPr/>
              <p:nvPr/>
            </p:nvSpPr>
            <p:spPr>
              <a:xfrm>
                <a:off x="5801533" y="5557934"/>
                <a:ext cx="3464899" cy="646331"/>
              </a:xfrm>
              <a:prstGeom prst="rect">
                <a:avLst/>
              </a:prstGeom>
              <a:ln>
                <a:noFill/>
              </a:ln>
            </p:spPr>
            <p:txBody>
              <a:bodyPr wrap="square" anchor="ctr">
                <a:spAutoFit/>
              </a:bodyPr>
              <a:lstStyle/>
              <a:p>
                <a:pPr algn="just"/>
                <a:r>
                  <a:rPr lang="en-US" sz="1800" b="1" dirty="0"/>
                  <a:t>Advertisement Campaign </a:t>
                </a:r>
                <a:r>
                  <a:rPr lang="en-US" sz="1800" b="1" dirty="0">
                    <a:solidFill>
                      <a:srgbClr val="FF6600"/>
                    </a:solidFill>
                  </a:rPr>
                  <a:t>(Electronic, Print &amp; other Media)</a:t>
                </a:r>
              </a:p>
            </p:txBody>
          </p:sp>
        </p:grpSp>
        <p:grpSp>
          <p:nvGrpSpPr>
            <p:cNvPr id="116" name="Group 115">
              <a:extLst>
                <a:ext uri="{FF2B5EF4-FFF2-40B4-BE49-F238E27FC236}">
                  <a16:creationId xmlns:a16="http://schemas.microsoft.com/office/drawing/2014/main" id="{7EDD3DDF-17B3-4CB7-9818-C10DFF7C6407}"/>
                </a:ext>
              </a:extLst>
            </p:cNvPr>
            <p:cNvGrpSpPr/>
            <p:nvPr/>
          </p:nvGrpSpPr>
          <p:grpSpPr>
            <a:xfrm>
              <a:off x="902923" y="333241"/>
              <a:ext cx="2900504" cy="6649187"/>
              <a:chOff x="902923" y="333241"/>
              <a:chExt cx="2900504" cy="6649187"/>
            </a:xfrm>
          </p:grpSpPr>
          <p:grpSp>
            <p:nvGrpSpPr>
              <p:cNvPr id="63" name="Group 62"/>
              <p:cNvGrpSpPr/>
              <p:nvPr/>
            </p:nvGrpSpPr>
            <p:grpSpPr>
              <a:xfrm rot="16200000">
                <a:off x="839864" y="3011158"/>
                <a:ext cx="3418797" cy="602026"/>
                <a:chOff x="3198068" y="3848662"/>
                <a:chExt cx="5320032" cy="936819"/>
              </a:xfrm>
            </p:grpSpPr>
            <p:sp>
              <p:nvSpPr>
                <p:cNvPr id="92" name="Freeform 91"/>
                <p:cNvSpPr/>
                <p:nvPr/>
              </p:nvSpPr>
              <p:spPr>
                <a:xfrm>
                  <a:off x="3198068" y="3848671"/>
                  <a:ext cx="1438469" cy="936810"/>
                </a:xfrm>
                <a:custGeom>
                  <a:avLst/>
                  <a:gdLst>
                    <a:gd name="connsiteX0" fmla="*/ 2514600 w 2514600"/>
                    <a:gd name="connsiteY0" fmla="*/ 0 h 807720"/>
                    <a:gd name="connsiteX1" fmla="*/ 1965960 w 2514600"/>
                    <a:gd name="connsiteY1" fmla="*/ 426720 h 807720"/>
                    <a:gd name="connsiteX2" fmla="*/ 922020 w 2514600"/>
                    <a:gd name="connsiteY2" fmla="*/ 266700 h 807720"/>
                    <a:gd name="connsiteX3" fmla="*/ 0 w 2514600"/>
                    <a:gd name="connsiteY3" fmla="*/ 807720 h 807720"/>
                    <a:gd name="connsiteX0" fmla="*/ 2514600 w 2514600"/>
                    <a:gd name="connsiteY0" fmla="*/ 0 h 807720"/>
                    <a:gd name="connsiteX1" fmla="*/ 1965960 w 2514600"/>
                    <a:gd name="connsiteY1" fmla="*/ 426720 h 807720"/>
                    <a:gd name="connsiteX2" fmla="*/ 739140 w 2514600"/>
                    <a:gd name="connsiteY2" fmla="*/ 259080 h 807720"/>
                    <a:gd name="connsiteX3" fmla="*/ 0 w 2514600"/>
                    <a:gd name="connsiteY3" fmla="*/ 807720 h 807720"/>
                    <a:gd name="connsiteX0" fmla="*/ 2514600 w 2514600"/>
                    <a:gd name="connsiteY0" fmla="*/ 0 h 807720"/>
                    <a:gd name="connsiteX1" fmla="*/ 1965960 w 2514600"/>
                    <a:gd name="connsiteY1" fmla="*/ 426720 h 807720"/>
                    <a:gd name="connsiteX2" fmla="*/ 739140 w 2514600"/>
                    <a:gd name="connsiteY2" fmla="*/ 259080 h 807720"/>
                    <a:gd name="connsiteX3" fmla="*/ 0 w 2514600"/>
                    <a:gd name="connsiteY3" fmla="*/ 807720 h 807720"/>
                    <a:gd name="connsiteX0" fmla="*/ 2514600 w 2514600"/>
                    <a:gd name="connsiteY0" fmla="*/ 0 h 807720"/>
                    <a:gd name="connsiteX1" fmla="*/ 1965960 w 2514600"/>
                    <a:gd name="connsiteY1" fmla="*/ 426720 h 807720"/>
                    <a:gd name="connsiteX2" fmla="*/ 739140 w 2514600"/>
                    <a:gd name="connsiteY2" fmla="*/ 259080 h 807720"/>
                    <a:gd name="connsiteX3" fmla="*/ 0 w 2514600"/>
                    <a:gd name="connsiteY3" fmla="*/ 807720 h 807720"/>
                    <a:gd name="connsiteX0" fmla="*/ 2514600 w 2514600"/>
                    <a:gd name="connsiteY0" fmla="*/ 0 h 807720"/>
                    <a:gd name="connsiteX1" fmla="*/ 196596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746760 w 2514600"/>
                    <a:gd name="connsiteY1" fmla="*/ 228600 h 807720"/>
                    <a:gd name="connsiteX2" fmla="*/ 0 w 2514600"/>
                    <a:gd name="connsiteY2" fmla="*/ 807720 h 807720"/>
                    <a:gd name="connsiteX0" fmla="*/ 2514600 w 2514600"/>
                    <a:gd name="connsiteY0" fmla="*/ 0 h 807720"/>
                    <a:gd name="connsiteX1" fmla="*/ 746760 w 2514600"/>
                    <a:gd name="connsiteY1" fmla="*/ 228600 h 807720"/>
                    <a:gd name="connsiteX2" fmla="*/ 0 w 2514600"/>
                    <a:gd name="connsiteY2" fmla="*/ 807720 h 807720"/>
                    <a:gd name="connsiteX0" fmla="*/ 2514600 w 2514600"/>
                    <a:gd name="connsiteY0" fmla="*/ 0 h 807720"/>
                    <a:gd name="connsiteX1" fmla="*/ 746760 w 2514600"/>
                    <a:gd name="connsiteY1" fmla="*/ 228600 h 807720"/>
                    <a:gd name="connsiteX2" fmla="*/ 0 w 2514600"/>
                    <a:gd name="connsiteY2" fmla="*/ 807720 h 807720"/>
                  </a:gdLst>
                  <a:ahLst/>
                  <a:cxnLst>
                    <a:cxn ang="0">
                      <a:pos x="connsiteX0" y="connsiteY0"/>
                    </a:cxn>
                    <a:cxn ang="0">
                      <a:pos x="connsiteX1" y="connsiteY1"/>
                    </a:cxn>
                    <a:cxn ang="0">
                      <a:pos x="connsiteX2" y="connsiteY2"/>
                    </a:cxn>
                  </a:cxnLst>
                  <a:rect l="l" t="t" r="r" b="b"/>
                  <a:pathLst>
                    <a:path w="2514600" h="807720">
                      <a:moveTo>
                        <a:pt x="2514600" y="0"/>
                      </a:moveTo>
                      <a:cubicBezTo>
                        <a:pt x="2062480" y="748665"/>
                        <a:pt x="1188720" y="284480"/>
                        <a:pt x="746760" y="228600"/>
                      </a:cubicBezTo>
                      <a:cubicBezTo>
                        <a:pt x="231140" y="147320"/>
                        <a:pt x="68580" y="462280"/>
                        <a:pt x="0" y="807720"/>
                      </a:cubicBezTo>
                    </a:path>
                  </a:pathLst>
                </a:custGeom>
                <a:noFill/>
                <a:ln w="6350">
                  <a:solidFill>
                    <a:schemeClr val="tx1">
                      <a:lumMod val="65000"/>
                      <a:lumOff val="35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accent6">
                        <a:lumMod val="40000"/>
                        <a:lumOff val="60000"/>
                      </a:schemeClr>
                    </a:solidFill>
                    <a:latin typeface="Calibri" panose="020F0502020204030204"/>
                  </a:endParaRPr>
                </a:p>
              </p:txBody>
            </p:sp>
            <p:sp>
              <p:nvSpPr>
                <p:cNvPr id="93" name="Freeform 92"/>
                <p:cNvSpPr/>
                <p:nvPr/>
              </p:nvSpPr>
              <p:spPr>
                <a:xfrm flipH="1">
                  <a:off x="6335098" y="3848669"/>
                  <a:ext cx="2183002" cy="830011"/>
                </a:xfrm>
                <a:custGeom>
                  <a:avLst/>
                  <a:gdLst>
                    <a:gd name="connsiteX0" fmla="*/ 2514600 w 2514600"/>
                    <a:gd name="connsiteY0" fmla="*/ 0 h 807720"/>
                    <a:gd name="connsiteX1" fmla="*/ 1965960 w 2514600"/>
                    <a:gd name="connsiteY1" fmla="*/ 426720 h 807720"/>
                    <a:gd name="connsiteX2" fmla="*/ 922020 w 2514600"/>
                    <a:gd name="connsiteY2" fmla="*/ 266700 h 807720"/>
                    <a:gd name="connsiteX3" fmla="*/ 0 w 2514600"/>
                    <a:gd name="connsiteY3" fmla="*/ 807720 h 807720"/>
                    <a:gd name="connsiteX0" fmla="*/ 2514600 w 2514600"/>
                    <a:gd name="connsiteY0" fmla="*/ 0 h 807720"/>
                    <a:gd name="connsiteX1" fmla="*/ 1965960 w 2514600"/>
                    <a:gd name="connsiteY1" fmla="*/ 426720 h 807720"/>
                    <a:gd name="connsiteX2" fmla="*/ 739140 w 2514600"/>
                    <a:gd name="connsiteY2" fmla="*/ 259080 h 807720"/>
                    <a:gd name="connsiteX3" fmla="*/ 0 w 2514600"/>
                    <a:gd name="connsiteY3" fmla="*/ 807720 h 807720"/>
                    <a:gd name="connsiteX0" fmla="*/ 2514600 w 2514600"/>
                    <a:gd name="connsiteY0" fmla="*/ 0 h 807720"/>
                    <a:gd name="connsiteX1" fmla="*/ 1965960 w 2514600"/>
                    <a:gd name="connsiteY1" fmla="*/ 426720 h 807720"/>
                    <a:gd name="connsiteX2" fmla="*/ 739140 w 2514600"/>
                    <a:gd name="connsiteY2" fmla="*/ 259080 h 807720"/>
                    <a:gd name="connsiteX3" fmla="*/ 0 w 2514600"/>
                    <a:gd name="connsiteY3" fmla="*/ 807720 h 807720"/>
                    <a:gd name="connsiteX0" fmla="*/ 2514600 w 2514600"/>
                    <a:gd name="connsiteY0" fmla="*/ 0 h 807720"/>
                    <a:gd name="connsiteX1" fmla="*/ 1965960 w 2514600"/>
                    <a:gd name="connsiteY1" fmla="*/ 426720 h 807720"/>
                    <a:gd name="connsiteX2" fmla="*/ 739140 w 2514600"/>
                    <a:gd name="connsiteY2" fmla="*/ 259080 h 807720"/>
                    <a:gd name="connsiteX3" fmla="*/ 0 w 2514600"/>
                    <a:gd name="connsiteY3" fmla="*/ 807720 h 807720"/>
                    <a:gd name="connsiteX0" fmla="*/ 2514600 w 2514600"/>
                    <a:gd name="connsiteY0" fmla="*/ 0 h 807720"/>
                    <a:gd name="connsiteX1" fmla="*/ 196596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54380 w 2514600"/>
                    <a:gd name="connsiteY2" fmla="*/ 25908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1950720 w 2514600"/>
                    <a:gd name="connsiteY1" fmla="*/ 426720 h 807720"/>
                    <a:gd name="connsiteX2" fmla="*/ 746760 w 2514600"/>
                    <a:gd name="connsiteY2" fmla="*/ 228600 h 807720"/>
                    <a:gd name="connsiteX3" fmla="*/ 0 w 2514600"/>
                    <a:gd name="connsiteY3" fmla="*/ 807720 h 807720"/>
                    <a:gd name="connsiteX0" fmla="*/ 2514600 w 2514600"/>
                    <a:gd name="connsiteY0" fmla="*/ 0 h 807720"/>
                    <a:gd name="connsiteX1" fmla="*/ 746760 w 2514600"/>
                    <a:gd name="connsiteY1" fmla="*/ 228600 h 807720"/>
                    <a:gd name="connsiteX2" fmla="*/ 0 w 2514600"/>
                    <a:gd name="connsiteY2" fmla="*/ 807720 h 807720"/>
                    <a:gd name="connsiteX0" fmla="*/ 2514600 w 2514600"/>
                    <a:gd name="connsiteY0" fmla="*/ 0 h 807720"/>
                    <a:gd name="connsiteX1" fmla="*/ 746760 w 2514600"/>
                    <a:gd name="connsiteY1" fmla="*/ 228600 h 807720"/>
                    <a:gd name="connsiteX2" fmla="*/ 0 w 2514600"/>
                    <a:gd name="connsiteY2" fmla="*/ 807720 h 807720"/>
                    <a:gd name="connsiteX0" fmla="*/ 2514600 w 2514600"/>
                    <a:gd name="connsiteY0" fmla="*/ 0 h 807720"/>
                    <a:gd name="connsiteX1" fmla="*/ 746760 w 2514600"/>
                    <a:gd name="connsiteY1" fmla="*/ 228600 h 807720"/>
                    <a:gd name="connsiteX2" fmla="*/ 0 w 2514600"/>
                    <a:gd name="connsiteY2" fmla="*/ 807720 h 807720"/>
                  </a:gdLst>
                  <a:ahLst/>
                  <a:cxnLst>
                    <a:cxn ang="0">
                      <a:pos x="connsiteX0" y="connsiteY0"/>
                    </a:cxn>
                    <a:cxn ang="0">
                      <a:pos x="connsiteX1" y="connsiteY1"/>
                    </a:cxn>
                    <a:cxn ang="0">
                      <a:pos x="connsiteX2" y="connsiteY2"/>
                    </a:cxn>
                  </a:cxnLst>
                  <a:rect l="l" t="t" r="r" b="b"/>
                  <a:pathLst>
                    <a:path w="2514600" h="807720">
                      <a:moveTo>
                        <a:pt x="2514600" y="0"/>
                      </a:moveTo>
                      <a:cubicBezTo>
                        <a:pt x="2062480" y="748665"/>
                        <a:pt x="1188720" y="284480"/>
                        <a:pt x="746760" y="228600"/>
                      </a:cubicBezTo>
                      <a:cubicBezTo>
                        <a:pt x="231140" y="147320"/>
                        <a:pt x="68580" y="462280"/>
                        <a:pt x="0" y="807720"/>
                      </a:cubicBezTo>
                    </a:path>
                  </a:pathLst>
                </a:custGeom>
                <a:noFill/>
                <a:ln w="6350">
                  <a:solidFill>
                    <a:schemeClr val="tx1">
                      <a:lumMod val="65000"/>
                      <a:lumOff val="35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accent6">
                        <a:lumMod val="40000"/>
                        <a:lumOff val="60000"/>
                      </a:schemeClr>
                    </a:solidFill>
                    <a:latin typeface="Calibri" panose="020F0502020204030204"/>
                  </a:endParaRPr>
                </a:p>
              </p:txBody>
            </p:sp>
            <p:sp>
              <p:nvSpPr>
                <p:cNvPr id="94" name="Freeform 93"/>
                <p:cNvSpPr/>
                <p:nvPr/>
              </p:nvSpPr>
              <p:spPr>
                <a:xfrm>
                  <a:off x="4408593" y="3848674"/>
                  <a:ext cx="818571" cy="883353"/>
                </a:xfrm>
                <a:custGeom>
                  <a:avLst/>
                  <a:gdLst>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Lst>
                  <a:ahLst/>
                  <a:cxnLst>
                    <a:cxn ang="0">
                      <a:pos x="connsiteX0" y="connsiteY0"/>
                    </a:cxn>
                    <a:cxn ang="0">
                      <a:pos x="connsiteX1" y="connsiteY1"/>
                    </a:cxn>
                    <a:cxn ang="0">
                      <a:pos x="connsiteX2" y="connsiteY2"/>
                    </a:cxn>
                  </a:cxnLst>
                  <a:rect l="l" t="t" r="r" b="b"/>
                  <a:pathLst>
                    <a:path w="1219200" h="739140">
                      <a:moveTo>
                        <a:pt x="1219200" y="0"/>
                      </a:moveTo>
                      <a:cubicBezTo>
                        <a:pt x="1172210" y="178435"/>
                        <a:pt x="995680" y="425450"/>
                        <a:pt x="739140" y="434340"/>
                      </a:cubicBezTo>
                      <a:cubicBezTo>
                        <a:pt x="391160" y="473710"/>
                        <a:pt x="39370" y="389255"/>
                        <a:pt x="0" y="739140"/>
                      </a:cubicBezTo>
                    </a:path>
                  </a:pathLst>
                </a:custGeom>
                <a:noFill/>
                <a:ln w="6350">
                  <a:solidFill>
                    <a:schemeClr val="tx1">
                      <a:lumMod val="65000"/>
                      <a:lumOff val="35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accent6">
                        <a:lumMod val="40000"/>
                        <a:lumOff val="60000"/>
                      </a:schemeClr>
                    </a:solidFill>
                    <a:latin typeface="Calibri" panose="020F0502020204030204"/>
                  </a:endParaRPr>
                </a:p>
              </p:txBody>
            </p:sp>
            <p:sp>
              <p:nvSpPr>
                <p:cNvPr id="95" name="Freeform 94"/>
                <p:cNvSpPr/>
                <p:nvPr/>
              </p:nvSpPr>
              <p:spPr>
                <a:xfrm rot="918461" flipH="1">
                  <a:off x="5809016" y="4033469"/>
                  <a:ext cx="1465959" cy="490949"/>
                </a:xfrm>
                <a:custGeom>
                  <a:avLst/>
                  <a:gdLst>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 name="connsiteX0" fmla="*/ 1219200 w 1219200"/>
                    <a:gd name="connsiteY0" fmla="*/ 0 h 739140"/>
                    <a:gd name="connsiteX1" fmla="*/ 739140 w 1219200"/>
                    <a:gd name="connsiteY1" fmla="*/ 434340 h 739140"/>
                    <a:gd name="connsiteX2" fmla="*/ 0 w 1219200"/>
                    <a:gd name="connsiteY2" fmla="*/ 739140 h 739140"/>
                  </a:gdLst>
                  <a:ahLst/>
                  <a:cxnLst>
                    <a:cxn ang="0">
                      <a:pos x="connsiteX0" y="connsiteY0"/>
                    </a:cxn>
                    <a:cxn ang="0">
                      <a:pos x="connsiteX1" y="connsiteY1"/>
                    </a:cxn>
                    <a:cxn ang="0">
                      <a:pos x="connsiteX2" y="connsiteY2"/>
                    </a:cxn>
                  </a:cxnLst>
                  <a:rect l="l" t="t" r="r" b="b"/>
                  <a:pathLst>
                    <a:path w="1219200" h="739140">
                      <a:moveTo>
                        <a:pt x="1219200" y="0"/>
                      </a:moveTo>
                      <a:cubicBezTo>
                        <a:pt x="1172210" y="178435"/>
                        <a:pt x="995680" y="425450"/>
                        <a:pt x="739140" y="434340"/>
                      </a:cubicBezTo>
                      <a:cubicBezTo>
                        <a:pt x="391160" y="473710"/>
                        <a:pt x="39370" y="389255"/>
                        <a:pt x="0" y="739140"/>
                      </a:cubicBezTo>
                    </a:path>
                  </a:pathLst>
                </a:custGeom>
                <a:noFill/>
                <a:ln w="6350">
                  <a:solidFill>
                    <a:schemeClr val="tx1">
                      <a:lumMod val="65000"/>
                      <a:lumOff val="35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accent6">
                        <a:lumMod val="40000"/>
                        <a:lumOff val="60000"/>
                      </a:schemeClr>
                    </a:solidFill>
                    <a:latin typeface="Calibri" panose="020F0502020204030204"/>
                  </a:endParaRPr>
                </a:p>
              </p:txBody>
            </p:sp>
            <p:sp>
              <p:nvSpPr>
                <p:cNvPr id="96" name="Freeform 95"/>
                <p:cNvSpPr/>
                <p:nvPr/>
              </p:nvSpPr>
              <p:spPr>
                <a:xfrm flipH="1">
                  <a:off x="5675372" y="3848662"/>
                  <a:ext cx="71144" cy="853434"/>
                </a:xfrm>
                <a:custGeom>
                  <a:avLst/>
                  <a:gdLst>
                    <a:gd name="connsiteX0" fmla="*/ 0 w 0"/>
                    <a:gd name="connsiteY0" fmla="*/ 0 h 777240"/>
                    <a:gd name="connsiteX1" fmla="*/ 0 w 0"/>
                    <a:gd name="connsiteY1" fmla="*/ 777240 h 777240"/>
                  </a:gdLst>
                  <a:ahLst/>
                  <a:cxnLst>
                    <a:cxn ang="0">
                      <a:pos x="connsiteX0" y="connsiteY0"/>
                    </a:cxn>
                    <a:cxn ang="0">
                      <a:pos x="connsiteX1" y="connsiteY1"/>
                    </a:cxn>
                  </a:cxnLst>
                  <a:rect l="l" t="t" r="r" b="b"/>
                  <a:pathLst>
                    <a:path h="777240">
                      <a:moveTo>
                        <a:pt x="0" y="0"/>
                      </a:moveTo>
                      <a:lnTo>
                        <a:pt x="0" y="777240"/>
                      </a:lnTo>
                    </a:path>
                  </a:pathLst>
                </a:custGeom>
                <a:noFill/>
                <a:ln w="6350">
                  <a:solidFill>
                    <a:schemeClr val="tx1">
                      <a:lumMod val="65000"/>
                      <a:lumOff val="35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accent6">
                        <a:lumMod val="40000"/>
                        <a:lumOff val="60000"/>
                      </a:schemeClr>
                    </a:solidFill>
                    <a:latin typeface="Calibri" panose="020F0502020204030204"/>
                  </a:endParaRPr>
                </a:p>
              </p:txBody>
            </p:sp>
          </p:grpSp>
          <p:grpSp>
            <p:nvGrpSpPr>
              <p:cNvPr id="113" name="Group 112">
                <a:extLst>
                  <a:ext uri="{FF2B5EF4-FFF2-40B4-BE49-F238E27FC236}">
                    <a16:creationId xmlns:a16="http://schemas.microsoft.com/office/drawing/2014/main" id="{05F3CC34-4819-4C79-994E-24687C064E6D}"/>
                  </a:ext>
                </a:extLst>
              </p:cNvPr>
              <p:cNvGrpSpPr/>
              <p:nvPr/>
            </p:nvGrpSpPr>
            <p:grpSpPr>
              <a:xfrm>
                <a:off x="2799889" y="333241"/>
                <a:ext cx="1003538" cy="6065716"/>
                <a:chOff x="2799889" y="333241"/>
                <a:chExt cx="1003538" cy="6065716"/>
              </a:xfrm>
            </p:grpSpPr>
            <p:sp>
              <p:nvSpPr>
                <p:cNvPr id="90" name="Donut 89"/>
                <p:cNvSpPr/>
                <p:nvPr/>
              </p:nvSpPr>
              <p:spPr>
                <a:xfrm flipH="1">
                  <a:off x="2799889" y="333241"/>
                  <a:ext cx="881142" cy="881142"/>
                </a:xfrm>
                <a:prstGeom prst="donut">
                  <a:avLst>
                    <a:gd name="adj" fmla="val 10135"/>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accent6">
                        <a:lumMod val="40000"/>
                        <a:lumOff val="60000"/>
                      </a:schemeClr>
                    </a:solidFill>
                    <a:latin typeface="Calibri" panose="020F0502020204030204"/>
                  </a:endParaRPr>
                </a:p>
              </p:txBody>
            </p:sp>
            <p:sp>
              <p:nvSpPr>
                <p:cNvPr id="74" name="Donut 73"/>
                <p:cNvSpPr/>
                <p:nvPr/>
              </p:nvSpPr>
              <p:spPr>
                <a:xfrm flipH="1">
                  <a:off x="2922286" y="5517817"/>
                  <a:ext cx="881141" cy="881140"/>
                </a:xfrm>
                <a:prstGeom prst="donut">
                  <a:avLst>
                    <a:gd name="adj" fmla="val 10135"/>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accent6">
                        <a:lumMod val="40000"/>
                        <a:lumOff val="60000"/>
                      </a:schemeClr>
                    </a:solidFill>
                    <a:latin typeface="Calibri" panose="020F0502020204030204"/>
                  </a:endParaRPr>
                </a:p>
              </p:txBody>
            </p:sp>
            <p:grpSp>
              <p:nvGrpSpPr>
                <p:cNvPr id="77" name="Group 76"/>
                <p:cNvGrpSpPr/>
                <p:nvPr/>
              </p:nvGrpSpPr>
              <p:grpSpPr>
                <a:xfrm>
                  <a:off x="2850276" y="2942575"/>
                  <a:ext cx="881141" cy="1596322"/>
                  <a:chOff x="4396243" y="-166652"/>
                  <a:chExt cx="989390" cy="1792434"/>
                </a:xfrm>
              </p:grpSpPr>
              <p:sp>
                <p:nvSpPr>
                  <p:cNvPr id="79" name="Oval 78"/>
                  <p:cNvSpPr/>
                  <p:nvPr/>
                </p:nvSpPr>
                <p:spPr>
                  <a:xfrm flipH="1">
                    <a:off x="4550999" y="946169"/>
                    <a:ext cx="679615" cy="679613"/>
                  </a:xfrm>
                  <a:prstGeom prst="ellipse">
                    <a:avLst/>
                  </a:prstGeom>
                  <a:solidFill>
                    <a:schemeClr val="bg1"/>
                  </a:solidFill>
                  <a:ln>
                    <a:solidFill>
                      <a:schemeClr val="bg1">
                        <a:lumMod val="95000"/>
                      </a:schemeClr>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accent6">
                          <a:lumMod val="40000"/>
                          <a:lumOff val="60000"/>
                        </a:schemeClr>
                      </a:solidFill>
                      <a:latin typeface="Calibri" panose="020F0502020204030204"/>
                    </a:endParaRPr>
                  </a:p>
                </p:txBody>
              </p:sp>
              <p:sp>
                <p:nvSpPr>
                  <p:cNvPr id="78" name="Donut 77"/>
                  <p:cNvSpPr/>
                  <p:nvPr/>
                </p:nvSpPr>
                <p:spPr>
                  <a:xfrm flipH="1">
                    <a:off x="4396243" y="-166652"/>
                    <a:ext cx="989390" cy="989390"/>
                  </a:xfrm>
                  <a:prstGeom prst="donut">
                    <a:avLst>
                      <a:gd name="adj" fmla="val 10135"/>
                    </a:avLst>
                  </a:prstGeom>
                  <a:solidFill>
                    <a:srgbClr val="FF631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accent6">
                          <a:lumMod val="40000"/>
                          <a:lumOff val="60000"/>
                        </a:schemeClr>
                      </a:solidFill>
                      <a:latin typeface="Calibri" panose="020F0502020204030204"/>
                    </a:endParaRPr>
                  </a:p>
                </p:txBody>
              </p:sp>
            </p:grpSp>
            <p:grpSp>
              <p:nvGrpSpPr>
                <p:cNvPr id="81" name="Group 80"/>
                <p:cNvGrpSpPr/>
                <p:nvPr/>
              </p:nvGrpSpPr>
              <p:grpSpPr>
                <a:xfrm>
                  <a:off x="2847998" y="3069545"/>
                  <a:ext cx="881141" cy="1618264"/>
                  <a:chOff x="4393684" y="1082011"/>
                  <a:chExt cx="989390" cy="1817076"/>
                </a:xfrm>
              </p:grpSpPr>
              <p:sp>
                <p:nvSpPr>
                  <p:cNvPr id="82" name="Donut 81"/>
                  <p:cNvSpPr/>
                  <p:nvPr/>
                </p:nvSpPr>
                <p:spPr>
                  <a:xfrm flipH="1">
                    <a:off x="4393684" y="1909697"/>
                    <a:ext cx="989390" cy="989390"/>
                  </a:xfrm>
                  <a:prstGeom prst="donut">
                    <a:avLst>
                      <a:gd name="adj" fmla="val 10135"/>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accent6">
                          <a:lumMod val="40000"/>
                          <a:lumOff val="60000"/>
                        </a:schemeClr>
                      </a:solidFill>
                      <a:latin typeface="Calibri" panose="020F0502020204030204"/>
                    </a:endParaRPr>
                  </a:p>
                </p:txBody>
              </p:sp>
              <p:sp>
                <p:nvSpPr>
                  <p:cNvPr id="83" name="Oval 82"/>
                  <p:cNvSpPr/>
                  <p:nvPr/>
                </p:nvSpPr>
                <p:spPr>
                  <a:xfrm flipH="1">
                    <a:off x="4550930" y="1082011"/>
                    <a:ext cx="679615" cy="679613"/>
                  </a:xfrm>
                  <a:prstGeom prst="ellipse">
                    <a:avLst/>
                  </a:prstGeom>
                  <a:solidFill>
                    <a:schemeClr val="bg1"/>
                  </a:solidFill>
                  <a:ln>
                    <a:solidFill>
                      <a:schemeClr val="bg1">
                        <a:lumMod val="95000"/>
                      </a:schemeClr>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accent6">
                          <a:lumMod val="40000"/>
                          <a:lumOff val="60000"/>
                        </a:schemeClr>
                      </a:solidFill>
                      <a:latin typeface="Calibri" panose="020F0502020204030204"/>
                    </a:endParaRPr>
                  </a:p>
                </p:txBody>
              </p:sp>
            </p:grpSp>
            <p:grpSp>
              <p:nvGrpSpPr>
                <p:cNvPr id="85" name="Group 84"/>
                <p:cNvGrpSpPr/>
                <p:nvPr/>
              </p:nvGrpSpPr>
              <p:grpSpPr>
                <a:xfrm>
                  <a:off x="2811099" y="1193811"/>
                  <a:ext cx="881140" cy="881120"/>
                  <a:chOff x="4353262" y="77900"/>
                  <a:chExt cx="989390" cy="989391"/>
                </a:xfrm>
              </p:grpSpPr>
              <p:sp>
                <p:nvSpPr>
                  <p:cNvPr id="87" name="Oval 86"/>
                  <p:cNvSpPr/>
                  <p:nvPr/>
                </p:nvSpPr>
                <p:spPr>
                  <a:xfrm flipH="1">
                    <a:off x="4503934" y="210804"/>
                    <a:ext cx="679614" cy="679618"/>
                  </a:xfrm>
                  <a:prstGeom prst="ellipse">
                    <a:avLst/>
                  </a:prstGeom>
                  <a:solidFill>
                    <a:schemeClr val="bg1"/>
                  </a:solidFill>
                  <a:ln>
                    <a:solidFill>
                      <a:schemeClr val="bg1">
                        <a:lumMod val="95000"/>
                      </a:schemeClr>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accent6">
                          <a:lumMod val="40000"/>
                          <a:lumOff val="60000"/>
                        </a:schemeClr>
                      </a:solidFill>
                      <a:latin typeface="Calibri" panose="020F0502020204030204"/>
                    </a:endParaRPr>
                  </a:p>
                </p:txBody>
              </p:sp>
              <p:sp>
                <p:nvSpPr>
                  <p:cNvPr id="86" name="Donut 85"/>
                  <p:cNvSpPr/>
                  <p:nvPr/>
                </p:nvSpPr>
                <p:spPr>
                  <a:xfrm flipH="1">
                    <a:off x="4353262" y="77900"/>
                    <a:ext cx="989390" cy="989391"/>
                  </a:xfrm>
                  <a:prstGeom prst="donut">
                    <a:avLst>
                      <a:gd name="adj" fmla="val 10135"/>
                    </a:avLst>
                  </a:prstGeom>
                  <a:solidFill>
                    <a:srgbClr val="FF631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accent6">
                          <a:lumMod val="40000"/>
                          <a:lumOff val="60000"/>
                        </a:schemeClr>
                      </a:solidFill>
                      <a:latin typeface="Calibri" panose="020F0502020204030204"/>
                    </a:endParaRPr>
                  </a:p>
                </p:txBody>
              </p:sp>
            </p:grpSp>
          </p:grpSp>
          <p:grpSp>
            <p:nvGrpSpPr>
              <p:cNvPr id="69" name="Group 68"/>
              <p:cNvGrpSpPr/>
              <p:nvPr/>
            </p:nvGrpSpPr>
            <p:grpSpPr>
              <a:xfrm flipH="1">
                <a:off x="902923" y="753184"/>
                <a:ext cx="1430296" cy="6229244"/>
                <a:chOff x="4437170" y="340158"/>
                <a:chExt cx="701281" cy="3054229"/>
              </a:xfrm>
            </p:grpSpPr>
            <p:sp>
              <p:nvSpPr>
                <p:cNvPr id="70" name="Donut 69"/>
                <p:cNvSpPr/>
                <p:nvPr/>
              </p:nvSpPr>
              <p:spPr>
                <a:xfrm flipH="1">
                  <a:off x="4437170" y="340158"/>
                  <a:ext cx="701281" cy="3054229"/>
                </a:xfrm>
                <a:prstGeom prst="donut">
                  <a:avLst>
                    <a:gd name="adj" fmla="val 10135"/>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schemeClr val="accent6">
                        <a:lumMod val="40000"/>
                        <a:lumOff val="60000"/>
                      </a:schemeClr>
                    </a:solidFill>
                    <a:latin typeface="Calibri" panose="020F0502020204030204"/>
                  </a:endParaRPr>
                </a:p>
              </p:txBody>
            </p:sp>
            <p:sp>
              <p:nvSpPr>
                <p:cNvPr id="71" name="Oval 70"/>
                <p:cNvSpPr/>
                <p:nvPr/>
              </p:nvSpPr>
              <p:spPr>
                <a:xfrm flipH="1">
                  <a:off x="4499224" y="418911"/>
                  <a:ext cx="577173" cy="2897053"/>
                </a:xfrm>
                <a:prstGeom prst="ellipse">
                  <a:avLst/>
                </a:prstGeom>
                <a:solidFill>
                  <a:schemeClr val="bg1">
                    <a:lumMod val="75000"/>
                  </a:schemeClr>
                </a:solidFill>
                <a:ln>
                  <a:solidFill>
                    <a:schemeClr val="bg1">
                      <a:lumMod val="95000"/>
                    </a:schemeClr>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dirty="0">
                    <a:solidFill>
                      <a:schemeClr val="accent6">
                        <a:lumMod val="40000"/>
                        <a:lumOff val="60000"/>
                      </a:schemeClr>
                    </a:solidFill>
                    <a:latin typeface="Calibri" panose="020F0502020204030204"/>
                  </a:endParaRPr>
                </a:p>
              </p:txBody>
            </p:sp>
          </p:grpSp>
        </p:grpSp>
      </p:grpSp>
      <p:sp>
        <p:nvSpPr>
          <p:cNvPr id="306" name="Oval 305"/>
          <p:cNvSpPr/>
          <p:nvPr/>
        </p:nvSpPr>
        <p:spPr>
          <a:xfrm flipH="1">
            <a:off x="4626646" y="5295134"/>
            <a:ext cx="605258" cy="605256"/>
          </a:xfrm>
          <a:prstGeom prst="ellipse">
            <a:avLst/>
          </a:prstGeom>
          <a:solidFill>
            <a:schemeClr val="bg1"/>
          </a:solidFill>
          <a:ln>
            <a:solidFill>
              <a:schemeClr val="bg1">
                <a:lumMod val="95000"/>
              </a:schemeClr>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prstClr val="white"/>
              </a:solidFill>
              <a:latin typeface="Calibri" panose="020F0502020204030204"/>
            </a:endParaRPr>
          </a:p>
        </p:txBody>
      </p:sp>
      <p:sp>
        <p:nvSpPr>
          <p:cNvPr id="307" name="Oval 306"/>
          <p:cNvSpPr/>
          <p:nvPr/>
        </p:nvSpPr>
        <p:spPr>
          <a:xfrm flipH="1">
            <a:off x="4626646" y="6165304"/>
            <a:ext cx="605258" cy="605256"/>
          </a:xfrm>
          <a:prstGeom prst="ellipse">
            <a:avLst/>
          </a:prstGeom>
          <a:solidFill>
            <a:schemeClr val="bg1"/>
          </a:solidFill>
          <a:ln>
            <a:solidFill>
              <a:schemeClr val="bg1">
                <a:lumMod val="95000"/>
              </a:schemeClr>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prstClr val="white"/>
              </a:solidFill>
              <a:latin typeface="Calibri" panose="020F0502020204030204"/>
            </a:endParaRPr>
          </a:p>
        </p:txBody>
      </p:sp>
      <p:sp>
        <p:nvSpPr>
          <p:cNvPr id="309" name="TextBox 308"/>
          <p:cNvSpPr txBox="1"/>
          <p:nvPr/>
        </p:nvSpPr>
        <p:spPr>
          <a:xfrm rot="16200000" flipH="1">
            <a:off x="316657" y="3135908"/>
            <a:ext cx="5861140" cy="1077218"/>
          </a:xfrm>
          <a:prstGeom prst="rect">
            <a:avLst/>
          </a:prstGeom>
          <a:noFill/>
        </p:spPr>
        <p:txBody>
          <a:bodyPr wrap="square" rtlCol="0" anchor="ctr">
            <a:spAutoFit/>
          </a:bodyPr>
          <a:lstStyle/>
          <a:p>
            <a:pPr algn="ctr" defTabSz="685800">
              <a:defRPr/>
            </a:pPr>
            <a:r>
              <a:rPr lang="en-US" sz="3200" b="1" dirty="0">
                <a:latin typeface="Cambria" panose="02040503050406030204" pitchFamily="18" charset="0"/>
                <a:cs typeface="Arial" panose="020B0604020202020204" pitchFamily="34" charset="0"/>
              </a:rPr>
              <a:t>Communication Strategy-</a:t>
            </a:r>
          </a:p>
          <a:p>
            <a:pPr algn="ctr" defTabSz="685800">
              <a:defRPr/>
            </a:pPr>
            <a:r>
              <a:rPr lang="en-US" sz="3200" b="1" dirty="0">
                <a:latin typeface="Cambria" panose="02040503050406030204" pitchFamily="18" charset="0"/>
                <a:cs typeface="Arial" panose="020B0604020202020204" pitchFamily="34" charset="0"/>
              </a:rPr>
              <a:t>Proposals </a:t>
            </a:r>
          </a:p>
        </p:txBody>
      </p:sp>
      <p:pic>
        <p:nvPicPr>
          <p:cNvPr id="12" name="Picture 1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7462" y="2805554"/>
            <a:ext cx="298419" cy="407422"/>
          </a:xfrm>
          <a:prstGeom prst="rect">
            <a:avLst/>
          </a:prstGeom>
        </p:spPr>
      </p:pic>
      <p:pic>
        <p:nvPicPr>
          <p:cNvPr id="13" name="Picture 1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7848" y="6272468"/>
            <a:ext cx="369184" cy="396893"/>
          </a:xfrm>
          <a:prstGeom prst="rect">
            <a:avLst/>
          </a:prstGeom>
        </p:spPr>
      </p:pic>
      <p:pic>
        <p:nvPicPr>
          <p:cNvPr id="14" name="Picture 13"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2482" y="5433492"/>
            <a:ext cx="517415" cy="371772"/>
          </a:xfrm>
          <a:prstGeom prst="rect">
            <a:avLst/>
          </a:prstGeom>
        </p:spPr>
      </p:pic>
      <p:pic>
        <p:nvPicPr>
          <p:cNvPr id="15" name="Picture 14"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0236" y="3655024"/>
            <a:ext cx="423650" cy="451764"/>
          </a:xfrm>
          <a:prstGeom prst="rect">
            <a:avLst/>
          </a:prstGeom>
        </p:spPr>
      </p:pic>
      <p:pic>
        <p:nvPicPr>
          <p:cNvPr id="28" name="Picture 27"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5841" y="4581128"/>
            <a:ext cx="463061" cy="330054"/>
          </a:xfrm>
          <a:prstGeom prst="rect">
            <a:avLst/>
          </a:prstGeom>
        </p:spPr>
      </p:pic>
      <p:pic>
        <p:nvPicPr>
          <p:cNvPr id="311" name="Picture 310"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833" y="1071132"/>
            <a:ext cx="466941" cy="341644"/>
          </a:xfrm>
          <a:prstGeom prst="rect">
            <a:avLst/>
          </a:prstGeom>
        </p:spPr>
      </p:pic>
      <p:pic>
        <p:nvPicPr>
          <p:cNvPr id="30" name="Picture 29"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6157" y="275371"/>
            <a:ext cx="493687" cy="306792"/>
          </a:xfrm>
          <a:prstGeom prst="rect">
            <a:avLst/>
          </a:prstGeom>
        </p:spPr>
      </p:pic>
      <p:sp>
        <p:nvSpPr>
          <p:cNvPr id="10" name="Footer Placeholder 9">
            <a:extLst>
              <a:ext uri="{FF2B5EF4-FFF2-40B4-BE49-F238E27FC236}">
                <a16:creationId xmlns:a16="http://schemas.microsoft.com/office/drawing/2014/main" id="{86AAB9B6-0CD1-406B-B96D-1CEDF883A2A2}"/>
              </a:ext>
            </a:extLst>
          </p:cNvPr>
          <p:cNvSpPr>
            <a:spLocks noGrp="1"/>
          </p:cNvSpPr>
          <p:nvPr>
            <p:ph type="ftr" sz="quarter" idx="11"/>
          </p:nvPr>
        </p:nvSpPr>
        <p:spPr/>
        <p:txBody>
          <a:bodyPr/>
          <a:lstStyle/>
          <a:p>
            <a:r>
              <a:rPr lang="en-US"/>
              <a:t>Pakistan Bureau of Statistics (PBS)</a:t>
            </a:r>
          </a:p>
        </p:txBody>
      </p:sp>
    </p:spTree>
    <p:extLst>
      <p:ext uri="{BB962C8B-B14F-4D97-AF65-F5344CB8AC3E}">
        <p14:creationId xmlns:p14="http://schemas.microsoft.com/office/powerpoint/2010/main" val="361960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20474"/>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pPr lvl="0"/>
            <a:endParaRPr lang="en-GB" sz="28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24397" y="104148"/>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25</a:t>
            </a:fld>
            <a:endParaRPr lang="en-US" dirty="0"/>
          </a:p>
        </p:txBody>
      </p:sp>
      <p:sp>
        <p:nvSpPr>
          <p:cNvPr id="2" name="Rectangle 1"/>
          <p:cNvSpPr/>
          <p:nvPr/>
        </p:nvSpPr>
        <p:spPr>
          <a:xfrm>
            <a:off x="2090832" y="1752600"/>
            <a:ext cx="8010336" cy="1077218"/>
          </a:xfrm>
          <a:prstGeom prst="rect">
            <a:avLst/>
          </a:prstGeom>
        </p:spPr>
        <p:txBody>
          <a:bodyPr wrap="square">
            <a:spAutoFit/>
          </a:bodyPr>
          <a:lstStyle/>
          <a:p>
            <a:pPr algn="just"/>
            <a:endParaRPr lang="x-none" sz="3200" b="1" i="1" dirty="0">
              <a:solidFill>
                <a:srgbClr val="006600"/>
              </a:solidFill>
            </a:endParaRPr>
          </a:p>
          <a:p>
            <a:pPr lvl="0" algn="just"/>
            <a:r>
              <a:rPr lang="en-US" sz="3200" b="1" i="1" dirty="0">
                <a:solidFill>
                  <a:srgbClr val="006600"/>
                </a:solidFill>
              </a:rPr>
              <a:t> </a:t>
            </a:r>
            <a:endParaRPr lang="x-none" sz="3200" b="1" i="1" dirty="0">
              <a:solidFill>
                <a:srgbClr val="006600"/>
              </a:solidFill>
            </a:endParaRPr>
          </a:p>
        </p:txBody>
      </p:sp>
      <p:sp>
        <p:nvSpPr>
          <p:cNvPr id="8" name="TextBox 7"/>
          <p:cNvSpPr txBox="1"/>
          <p:nvPr/>
        </p:nvSpPr>
        <p:spPr>
          <a:xfrm>
            <a:off x="0" y="182001"/>
            <a:ext cx="11734800" cy="584775"/>
          </a:xfrm>
          <a:prstGeom prst="rect">
            <a:avLst/>
          </a:prstGeom>
          <a:noFill/>
        </p:spPr>
        <p:txBody>
          <a:bodyPr wrap="square" rtlCol="0">
            <a:spAutoFit/>
          </a:bodyPr>
          <a:lstStyle/>
          <a:p>
            <a:r>
              <a:rPr lang="en-US" sz="3200" b="1" dirty="0" smtClean="0">
                <a:solidFill>
                  <a:schemeClr val="lt1"/>
                </a:solidFill>
              </a:rPr>
              <a:t>Way Forward/ Considerations</a:t>
            </a:r>
            <a:endParaRPr lang="en-US" sz="3200" b="1" dirty="0">
              <a:solidFill>
                <a:schemeClr val="lt1"/>
              </a:solidFill>
            </a:endParaRPr>
          </a:p>
        </p:txBody>
      </p:sp>
      <p:sp>
        <p:nvSpPr>
          <p:cNvPr id="3" name="Rectangle 2"/>
          <p:cNvSpPr/>
          <p:nvPr/>
        </p:nvSpPr>
        <p:spPr>
          <a:xfrm>
            <a:off x="337096" y="936527"/>
            <a:ext cx="11397704" cy="6155531"/>
          </a:xfrm>
          <a:prstGeom prst="rect">
            <a:avLst/>
          </a:prstGeom>
        </p:spPr>
        <p:txBody>
          <a:bodyPr wrap="square">
            <a:spAutoFit/>
          </a:bodyPr>
          <a:lstStyle/>
          <a:p>
            <a:pPr marL="457200" indent="-457200" algn="just">
              <a:spcBef>
                <a:spcPts val="600"/>
              </a:spcBef>
              <a:spcAft>
                <a:spcPts val="600"/>
              </a:spcAft>
              <a:buFont typeface="Arial" panose="020B0604020202020204" pitchFamily="34" charset="0"/>
              <a:buChar char="•"/>
            </a:pPr>
            <a:r>
              <a:rPr lang="en-US" sz="3200" dirty="0" smtClean="0"/>
              <a:t>Total estimated Budget for 7</a:t>
            </a:r>
            <a:r>
              <a:rPr lang="en-US" sz="3200" baseline="30000" dirty="0" smtClean="0"/>
              <a:t>th</a:t>
            </a:r>
            <a:r>
              <a:rPr lang="en-US" sz="3200" dirty="0" smtClean="0"/>
              <a:t> Population &amp; Housing Census is Rs. 23 Billion</a:t>
            </a:r>
          </a:p>
          <a:p>
            <a:pPr marL="457200" indent="-457200" algn="just">
              <a:spcBef>
                <a:spcPts val="600"/>
              </a:spcBef>
              <a:spcAft>
                <a:spcPts val="600"/>
              </a:spcAft>
              <a:buFont typeface="Arial" panose="020B0604020202020204" pitchFamily="34" charset="0"/>
              <a:buChar char="•"/>
            </a:pPr>
            <a:r>
              <a:rPr lang="en-US" sz="3200" dirty="0" smtClean="0"/>
              <a:t>Ministry of PD&amp;SI requested </a:t>
            </a:r>
            <a:r>
              <a:rPr lang="en-US" sz="3200" dirty="0" smtClean="0">
                <a:hlinkClick r:id="rId4" action="ppaction://hlinkfile"/>
              </a:rPr>
              <a:t>Finance Division </a:t>
            </a:r>
            <a:r>
              <a:rPr lang="en-US" sz="3200" dirty="0" smtClean="0"/>
              <a:t>for Allocation of the same for next financial year</a:t>
            </a:r>
          </a:p>
          <a:p>
            <a:pPr marL="457200" indent="-457200" algn="just">
              <a:spcBef>
                <a:spcPts val="600"/>
              </a:spcBef>
              <a:spcAft>
                <a:spcPts val="600"/>
              </a:spcAft>
              <a:buFont typeface="Arial" panose="020B0604020202020204" pitchFamily="34" charset="0"/>
              <a:buChar char="•"/>
            </a:pPr>
            <a:r>
              <a:rPr lang="en-US" sz="3200" dirty="0" smtClean="0">
                <a:solidFill>
                  <a:srgbClr val="FF6600"/>
                </a:solidFill>
              </a:rPr>
              <a:t>Intervention </a:t>
            </a:r>
            <a:r>
              <a:rPr lang="en-US" sz="3200" dirty="0" smtClean="0"/>
              <a:t>of Minister PD&amp;SI is needed. </a:t>
            </a:r>
          </a:p>
          <a:p>
            <a:pPr marL="457200" indent="-457200" algn="just">
              <a:spcBef>
                <a:spcPts val="600"/>
              </a:spcBef>
              <a:spcAft>
                <a:spcPts val="600"/>
              </a:spcAft>
              <a:buFont typeface="Arial" panose="020B0604020202020204" pitchFamily="34" charset="0"/>
              <a:buChar char="•"/>
            </a:pPr>
            <a:r>
              <a:rPr lang="en-US" sz="3200" dirty="0" smtClean="0"/>
              <a:t>For timely conduct of Census as per </a:t>
            </a:r>
            <a:r>
              <a:rPr lang="en-US" sz="3200" dirty="0" smtClean="0">
                <a:hlinkClick r:id="rId5" action="ppaction://hlinkpres?slideindex=1&amp;slidetitle="/>
              </a:rPr>
              <a:t>tentative work plan</a:t>
            </a:r>
            <a:r>
              <a:rPr lang="en-US" sz="3200" dirty="0" smtClean="0"/>
              <a:t>, following  actions may be initiated</a:t>
            </a:r>
          </a:p>
          <a:p>
            <a:pPr marL="893662" lvl="1" indent="-457200" algn="just">
              <a:spcBef>
                <a:spcPts val="600"/>
              </a:spcBef>
              <a:spcAft>
                <a:spcPts val="600"/>
              </a:spcAft>
              <a:buFont typeface="Arial" panose="020B0604020202020204" pitchFamily="34" charset="0"/>
              <a:buChar char="•"/>
            </a:pPr>
            <a:r>
              <a:rPr lang="en-US" sz="3000" dirty="0" smtClean="0"/>
              <a:t>Coordination for Engagement of Law enforcement/ Armed Forces</a:t>
            </a:r>
          </a:p>
          <a:p>
            <a:pPr marL="893662" lvl="1" indent="-457200" algn="just">
              <a:spcBef>
                <a:spcPts val="600"/>
              </a:spcBef>
              <a:spcAft>
                <a:spcPts val="600"/>
              </a:spcAft>
              <a:buFont typeface="Arial" panose="020B0604020202020204" pitchFamily="34" charset="0"/>
              <a:buChar char="•"/>
            </a:pPr>
            <a:r>
              <a:rPr lang="en-US" sz="3000" dirty="0" smtClean="0"/>
              <a:t>Coordination with provincial governments regarding tentative Census timelines for necessary arrangements for provision of field staff </a:t>
            </a:r>
            <a:endParaRPr lang="en-US" sz="3200" b="1" dirty="0"/>
          </a:p>
        </p:txBody>
      </p:sp>
      <p:sp>
        <p:nvSpPr>
          <p:cNvPr id="9" name="Footer Placeholder 8">
            <a:extLst>
              <a:ext uri="{FF2B5EF4-FFF2-40B4-BE49-F238E27FC236}">
                <a16:creationId xmlns:a16="http://schemas.microsoft.com/office/drawing/2014/main" id="{918A9801-797B-46B4-82A7-D2CA38CD69D3}"/>
              </a:ext>
            </a:extLst>
          </p:cNvPr>
          <p:cNvSpPr>
            <a:spLocks noGrp="1"/>
          </p:cNvSpPr>
          <p:nvPr>
            <p:ph type="ftr" sz="quarter" idx="11"/>
          </p:nvPr>
        </p:nvSpPr>
        <p:spPr>
          <a:xfrm>
            <a:off x="4105548" y="6506432"/>
            <a:ext cx="3860800" cy="365125"/>
          </a:xfrm>
        </p:spPr>
        <p:txBody>
          <a:bodyPr/>
          <a:lstStyle/>
          <a:p>
            <a:r>
              <a:rPr lang="en-US" dirty="0"/>
              <a:t>Pakistan Bureau of Statistics (PBS)</a:t>
            </a:r>
          </a:p>
        </p:txBody>
      </p:sp>
    </p:spTree>
    <p:extLst>
      <p:ext uri="{BB962C8B-B14F-4D97-AF65-F5344CB8AC3E}">
        <p14:creationId xmlns:p14="http://schemas.microsoft.com/office/powerpoint/2010/main" val="114322485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895604" y="5105401"/>
            <a:ext cx="5867401" cy="1408519"/>
          </a:xfrm>
          <a:prstGeom prst="roundRect">
            <a:avLst/>
          </a:prstGeom>
          <a:ln>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wrap="square" lIns="87293" tIns="43646" rIns="87293" bIns="43646">
            <a:spAutoFit/>
          </a:bodyPr>
          <a:lstStyle/>
          <a:p>
            <a:pPr algn="ctr"/>
            <a:r>
              <a:rPr lang="en-US" sz="7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a:t>
            </a:r>
            <a:endParaRPr lang="en-US" sz="51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Picture 2"/>
          <p:cNvPicPr>
            <a:picLocks noChangeAspect="1" noChangeArrowheads="1"/>
          </p:cNvPicPr>
          <p:nvPr/>
        </p:nvPicPr>
        <p:blipFill>
          <a:blip r:embed="rId3" cstate="print"/>
          <a:srcRect/>
          <a:stretch>
            <a:fillRect/>
          </a:stretch>
        </p:blipFill>
        <p:spPr bwMode="auto">
          <a:xfrm>
            <a:off x="0" y="3"/>
            <a:ext cx="12191999" cy="685799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
        <p:nvSpPr>
          <p:cNvPr id="2" name="Footer Placeholder 1">
            <a:extLst>
              <a:ext uri="{FF2B5EF4-FFF2-40B4-BE49-F238E27FC236}">
                <a16:creationId xmlns:a16="http://schemas.microsoft.com/office/drawing/2014/main" id="{81F04387-A925-4333-ABE5-7B18D407C431}"/>
              </a:ext>
            </a:extLst>
          </p:cNvPr>
          <p:cNvSpPr>
            <a:spLocks noGrp="1"/>
          </p:cNvSpPr>
          <p:nvPr>
            <p:ph type="ftr" sz="quarter" idx="11"/>
          </p:nvPr>
        </p:nvSpPr>
        <p:spPr/>
        <p:txBody>
          <a:bodyPr/>
          <a:lstStyle/>
          <a:p>
            <a:r>
              <a:rPr lang="en-US"/>
              <a:t>Pakistan Bureau of Statistics (PBS)</a:t>
            </a:r>
          </a:p>
        </p:txBody>
      </p:sp>
    </p:spTree>
    <p:extLst>
      <p:ext uri="{BB962C8B-B14F-4D97-AF65-F5344CB8AC3E}">
        <p14:creationId xmlns:p14="http://schemas.microsoft.com/office/powerpoint/2010/main" val="4267287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Pakistan Bureau of Statistics (PBS)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
        <p:nvSpPr>
          <p:cNvPr id="7" name="Action Button: Home 6">
            <a:hlinkClick r:id="rId2" action="ppaction://hlinksldjump" highlightClick="1"/>
          </p:cNvPr>
          <p:cNvSpPr/>
          <p:nvPr/>
        </p:nvSpPr>
        <p:spPr>
          <a:xfrm>
            <a:off x="11734800" y="6577707"/>
            <a:ext cx="457200" cy="28754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168484933"/>
              </p:ext>
            </p:extLst>
          </p:nvPr>
        </p:nvGraphicFramePr>
        <p:xfrm>
          <a:off x="685800" y="194333"/>
          <a:ext cx="10896600" cy="6166572"/>
        </p:xfrm>
        <a:graphic>
          <a:graphicData uri="http://schemas.openxmlformats.org/drawingml/2006/table">
            <a:tbl>
              <a:tblPr firstRow="1" firstCol="1" bandRow="1"/>
              <a:tblGrid>
                <a:gridCol w="259443">
                  <a:extLst>
                    <a:ext uri="{9D8B030D-6E8A-4147-A177-3AD203B41FA5}">
                      <a16:colId xmlns:a16="http://schemas.microsoft.com/office/drawing/2014/main" val="3288063815"/>
                    </a:ext>
                  </a:extLst>
                </a:gridCol>
                <a:gridCol w="3502478">
                  <a:extLst>
                    <a:ext uri="{9D8B030D-6E8A-4147-A177-3AD203B41FA5}">
                      <a16:colId xmlns:a16="http://schemas.microsoft.com/office/drawing/2014/main" val="2491059524"/>
                    </a:ext>
                  </a:extLst>
                </a:gridCol>
                <a:gridCol w="4605110">
                  <a:extLst>
                    <a:ext uri="{9D8B030D-6E8A-4147-A177-3AD203B41FA5}">
                      <a16:colId xmlns:a16="http://schemas.microsoft.com/office/drawing/2014/main" val="1963409056"/>
                    </a:ext>
                  </a:extLst>
                </a:gridCol>
                <a:gridCol w="2529569">
                  <a:extLst>
                    <a:ext uri="{9D8B030D-6E8A-4147-A177-3AD203B41FA5}">
                      <a16:colId xmlns:a16="http://schemas.microsoft.com/office/drawing/2014/main" val="2144434191"/>
                    </a:ext>
                  </a:extLst>
                </a:gridCol>
              </a:tblGrid>
              <a:tr h="155169">
                <a:tc>
                  <a:txBody>
                    <a:bodyPr/>
                    <a:lstStyle/>
                    <a:p>
                      <a:pPr marL="0" marR="0">
                        <a:spcBef>
                          <a:spcPts val="0"/>
                        </a:spcBef>
                        <a:spcAft>
                          <a:spcPts val="0"/>
                        </a:spcAft>
                      </a:pPr>
                      <a:r>
                        <a:rPr lang="en-GB" sz="800" b="1">
                          <a:effectLst/>
                          <a:latin typeface="Arial" panose="020B0604020202020204" pitchFamily="34"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GB" sz="1200" b="1" dirty="0">
                          <a:effectLst/>
                          <a:latin typeface="Arial" panose="020B0604020202020204" pitchFamily="34" charset="0"/>
                          <a:ea typeface="Times New Roman" panose="02020603050405020304" pitchFamily="18" charset="0"/>
                        </a:rPr>
                        <a:t>TORs</a:t>
                      </a:r>
                      <a:endParaRPr lang="en-US" sz="1200" dirty="0">
                        <a:effectLst/>
                        <a:latin typeface="Times New Roman" panose="02020603050405020304" pitchFamily="18" charset="0"/>
                        <a:ea typeface="Times New Roman" panose="02020603050405020304" pitchFamily="18"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GB" sz="1200" b="1" dirty="0">
                          <a:effectLst/>
                          <a:latin typeface="Arial" panose="020B0604020202020204" pitchFamily="34" charset="0"/>
                          <a:ea typeface="Times New Roman" panose="02020603050405020304" pitchFamily="18" charset="0"/>
                        </a:rPr>
                        <a:t>Specific task </a:t>
                      </a:r>
                      <a:endParaRPr lang="en-US" sz="1200" dirty="0">
                        <a:effectLst/>
                        <a:latin typeface="Times New Roman" panose="02020603050405020304" pitchFamily="18" charset="0"/>
                        <a:ea typeface="Times New Roman" panose="02020603050405020304" pitchFamily="18"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GB" sz="1200" b="1" dirty="0">
                          <a:effectLst/>
                          <a:latin typeface="Arial" panose="020B0604020202020204" pitchFamily="34" charset="0"/>
                          <a:ea typeface="Times New Roman" panose="02020603050405020304" pitchFamily="18" charset="0"/>
                        </a:rPr>
                        <a:t>Proposed Members</a:t>
                      </a:r>
                      <a:endParaRPr lang="en-US" sz="1200" dirty="0">
                        <a:effectLst/>
                        <a:latin typeface="Times New Roman" panose="02020603050405020304" pitchFamily="18" charset="0"/>
                        <a:ea typeface="Times New Roman" panose="02020603050405020304" pitchFamily="18"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3150900"/>
                  </a:ext>
                </a:extLst>
              </a:tr>
              <a:tr h="931008">
                <a:tc>
                  <a:txBody>
                    <a:bodyPr/>
                    <a:lstStyle/>
                    <a:p>
                      <a:pPr marL="0" marR="0">
                        <a:spcBef>
                          <a:spcPts val="0"/>
                        </a:spcBef>
                        <a:spcAft>
                          <a:spcPts val="0"/>
                        </a:spcAft>
                      </a:pPr>
                      <a:r>
                        <a:rPr lang="en-GB" sz="800" b="1" dirty="0">
                          <a:effectLst/>
                          <a:latin typeface="Arial" panose="020B0604020202020204" pitchFamily="34" charset="0"/>
                          <a:ea typeface="Times New Roman" panose="02020603050405020304" pitchFamily="18" charset="0"/>
                        </a:rPr>
                        <a:t>1</a:t>
                      </a:r>
                      <a:endParaRPr lang="en-US" sz="900" dirty="0">
                        <a:effectLst/>
                        <a:latin typeface="Times New Roman" panose="02020603050405020304" pitchFamily="18" charset="0"/>
                        <a:ea typeface="Times New Roman" panose="02020603050405020304" pitchFamily="18"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algn="just">
                        <a:spcBef>
                          <a:spcPts val="0"/>
                        </a:spcBef>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To review the census process, data collection and field operation methodologies used for Census 2017 &amp; recommend the modern methodologies being adopted for censuses in region &amp; globe for conduct of upcoming census</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7470" marR="0" algn="just">
                        <a:spcBef>
                          <a:spcPts val="0"/>
                        </a:spcBef>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To prepare outline and material of the report mentioning</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Wingdings" panose="05000000000000000000" pitchFamily="2" charset="2"/>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Issues raised on the census process, field operations</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Wingdings" panose="05000000000000000000" pitchFamily="2" charset="2"/>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Possible solutions in light of committee recommendations and international best practices including UN principals </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0033CC"/>
                          </a:solidFill>
                          <a:effectLst/>
                          <a:latin typeface="Arial" panose="020B0604020202020204" pitchFamily="34" charset="0"/>
                          <a:ea typeface="Times New Roman" panose="02020603050405020304" pitchFamily="18" charset="0"/>
                          <a:cs typeface="Arial" panose="020B0604020202020204" pitchFamily="34" charset="0"/>
                        </a:rPr>
                        <a:t>Madam Zeba A. Sathar</a:t>
                      </a:r>
                      <a:endParaRPr lang="en-US" sz="110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GB" sz="1100">
                          <a:solidFill>
                            <a:srgbClr val="0033CC"/>
                          </a:solidFill>
                          <a:effectLst/>
                          <a:latin typeface="Arial" panose="020B0604020202020204" pitchFamily="34" charset="0"/>
                          <a:ea typeface="Times New Roman" panose="02020603050405020304" pitchFamily="18" charset="0"/>
                          <a:cs typeface="Arial" panose="020B0604020202020204" pitchFamily="34" charset="0"/>
                        </a:rPr>
                        <a:t>Dr. Durr-e-Nayab</a:t>
                      </a:r>
                      <a:endParaRPr lang="en-US" sz="110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GB" sz="1100">
                          <a:solidFill>
                            <a:srgbClr val="0033CC"/>
                          </a:solidFill>
                          <a:effectLst/>
                          <a:latin typeface="Arial" panose="020B0604020202020204" pitchFamily="34" charset="0"/>
                          <a:ea typeface="Times New Roman" panose="02020603050405020304" pitchFamily="18" charset="0"/>
                          <a:cs typeface="Arial" panose="020B0604020202020204" pitchFamily="34" charset="0"/>
                        </a:rPr>
                        <a:t>Ms. Rabia Awan , PBS</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48724" marR="48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486798"/>
                  </a:ext>
                </a:extLst>
              </a:tr>
              <a:tr h="1551682">
                <a:tc>
                  <a:txBody>
                    <a:bodyPr/>
                    <a:lstStyle/>
                    <a:p>
                      <a:pPr marL="0" marR="0">
                        <a:spcBef>
                          <a:spcPts val="0"/>
                        </a:spcBef>
                        <a:spcAft>
                          <a:spcPts val="0"/>
                        </a:spcAft>
                      </a:pPr>
                      <a:r>
                        <a:rPr lang="en-GB" sz="800" b="1">
                          <a:effectLst/>
                          <a:latin typeface="Arial" panose="020B0604020202020204" pitchFamily="34" charset="0"/>
                          <a:ea typeface="Times New Roman" panose="02020603050405020304" pitchFamily="18" charset="0"/>
                        </a:rPr>
                        <a:t>2</a:t>
                      </a:r>
                      <a:endParaRPr lang="en-US" sz="900">
                        <a:effectLst/>
                        <a:latin typeface="Times New Roman" panose="02020603050405020304" pitchFamily="18" charset="0"/>
                        <a:ea typeface="Times New Roman" panose="02020603050405020304" pitchFamily="18"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algn="just">
                        <a:spcBef>
                          <a:spcPts val="0"/>
                        </a:spcBef>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160020" marR="0" algn="just">
                        <a:spcBef>
                          <a:spcPts val="0"/>
                        </a:spcBef>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160020" marR="0" algn="just">
                        <a:spcBef>
                          <a:spcPts val="0"/>
                        </a:spcBef>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To compare the regional/globally adopted census questionnaires and proposals for improvement</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Outline and material of the chapter regarding Census questionnaire </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Wingdings" panose="05000000000000000000" pitchFamily="2" charset="2"/>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Review of the methodology used for designing questionnaire </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Wingdings" panose="05000000000000000000" pitchFamily="2" charset="2"/>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Review of questionnaire with other regional &amp; international countries</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Wingdings" panose="05000000000000000000" pitchFamily="2" charset="2"/>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Designing of questionnaire in light of recommendations of the committee and changed ground realities</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Wingdings" panose="05000000000000000000" pitchFamily="2" charset="2"/>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Proposed questionnaire</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0033CC"/>
                          </a:solidFill>
                          <a:effectLst/>
                          <a:latin typeface="Arial" panose="020B0604020202020204" pitchFamily="34" charset="0"/>
                          <a:ea typeface="Times New Roman" panose="02020603050405020304" pitchFamily="18" charset="0"/>
                          <a:cs typeface="Arial" panose="020B0604020202020204" pitchFamily="34" charset="0"/>
                        </a:rPr>
                        <a:t>Professor Dr. Muhammad Nizamuddin</a:t>
                      </a:r>
                      <a:endParaRPr lang="en-US" sz="110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GB" sz="1100">
                          <a:solidFill>
                            <a:srgbClr val="0033CC"/>
                          </a:solidFill>
                          <a:effectLst/>
                          <a:latin typeface="Arial" panose="020B0604020202020204" pitchFamily="34" charset="0"/>
                          <a:ea typeface="Times New Roman" panose="02020603050405020304" pitchFamily="18" charset="0"/>
                          <a:cs typeface="Arial" panose="020B0604020202020204" pitchFamily="34" charset="0"/>
                        </a:rPr>
                        <a:t>Ms. Ayesha Sheraz,</a:t>
                      </a:r>
                      <a:endParaRPr lang="en-US" sz="110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GB" sz="1100">
                          <a:solidFill>
                            <a:srgbClr val="0033CC"/>
                          </a:solidFill>
                          <a:effectLst/>
                          <a:latin typeface="Arial" panose="020B0604020202020204" pitchFamily="34" charset="0"/>
                          <a:ea typeface="Times New Roman" panose="02020603050405020304" pitchFamily="18" charset="0"/>
                          <a:cs typeface="Arial" panose="020B0604020202020204" pitchFamily="34" charset="0"/>
                        </a:rPr>
                        <a:t>Mr Saeed Ahmed , ACC, PBS</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48724" marR="48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136256"/>
                  </a:ext>
                </a:extLst>
              </a:tr>
              <a:tr h="1086177">
                <a:tc>
                  <a:txBody>
                    <a:bodyPr/>
                    <a:lstStyle/>
                    <a:p>
                      <a:pPr marL="0" marR="0">
                        <a:spcBef>
                          <a:spcPts val="0"/>
                        </a:spcBef>
                        <a:spcAft>
                          <a:spcPts val="0"/>
                        </a:spcAft>
                      </a:pPr>
                      <a:r>
                        <a:rPr lang="en-GB" sz="800" b="1">
                          <a:effectLst/>
                          <a:latin typeface="Arial" panose="020B0604020202020204" pitchFamily="34" charset="0"/>
                          <a:ea typeface="Times New Roman" panose="02020603050405020304" pitchFamily="18" charset="0"/>
                        </a:rPr>
                        <a:t>3</a:t>
                      </a:r>
                      <a:endParaRPr lang="en-US" sz="900">
                        <a:effectLst/>
                        <a:latin typeface="Times New Roman" panose="02020603050405020304" pitchFamily="18" charset="0"/>
                        <a:ea typeface="Times New Roman" panose="02020603050405020304" pitchFamily="18"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algn="just">
                        <a:spcBef>
                          <a:spcPts val="0"/>
                        </a:spcBef>
                        <a:spcAft>
                          <a:spcPts val="0"/>
                        </a:spcAft>
                      </a:pPr>
                      <a:r>
                        <a:rPr lang="en-GB" sz="1100">
                          <a:effectLst/>
                          <a:latin typeface="Arial" panose="020B0604020202020204" pitchFamily="34" charset="0"/>
                          <a:ea typeface="Times New Roman" panose="02020603050405020304" pitchFamily="18" charset="0"/>
                          <a:cs typeface="Arial" panose="020B0604020202020204" pitchFamily="34" charset="0"/>
                        </a:rPr>
                        <a:t>To review mode of Data Collection (Manual /Electronic) for provision of timely &amp; credible results &amp; recommendation for adoption of innovative tools &amp; technologies for geo referred enumeration up to the household level for upcoming census</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Outline and material of the chapter for  </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Wingdings" panose="05000000000000000000" pitchFamily="2" charset="2"/>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Review of the data collection methodology used in last census</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Wingdings" panose="05000000000000000000" pitchFamily="2" charset="2"/>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Study the countries which used modern technologies and their lessons learnt</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Wingdings" panose="05000000000000000000" pitchFamily="2" charset="2"/>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Recommend the best methodology for electronic data collection, keeping in view ground realities of country </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Mr. Muhammad Sarwar Gondal,</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GB" sz="11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Member (SS/RM)</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GB" sz="11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Mr. Usman Javaid, DG, NADRA</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GB" sz="11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Khawaja Mazhar Jamal, Ex-JCC,</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GB" sz="11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Mr. Yasir Ishfaq, CSA, PBS</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8724" marR="48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582062"/>
                  </a:ext>
                </a:extLst>
              </a:tr>
              <a:tr h="1241345">
                <a:tc>
                  <a:txBody>
                    <a:bodyPr/>
                    <a:lstStyle/>
                    <a:p>
                      <a:pPr marL="0" marR="0">
                        <a:spcBef>
                          <a:spcPts val="0"/>
                        </a:spcBef>
                        <a:spcAft>
                          <a:spcPts val="0"/>
                        </a:spcAft>
                      </a:pPr>
                      <a:r>
                        <a:rPr lang="en-GB" sz="800" b="1">
                          <a:effectLst/>
                          <a:latin typeface="Arial" panose="020B0604020202020204" pitchFamily="34" charset="0"/>
                          <a:ea typeface="Times New Roman" panose="02020603050405020304" pitchFamily="18" charset="0"/>
                        </a:rPr>
                        <a:t>4</a:t>
                      </a:r>
                      <a:endParaRPr lang="en-US" sz="900">
                        <a:effectLst/>
                        <a:latin typeface="Times New Roman" panose="02020603050405020304" pitchFamily="18" charset="0"/>
                        <a:ea typeface="Times New Roman" panose="02020603050405020304" pitchFamily="18"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algn="just">
                        <a:spcBef>
                          <a:spcPts val="0"/>
                        </a:spcBef>
                        <a:spcAft>
                          <a:spcPts val="0"/>
                        </a:spcAft>
                      </a:pPr>
                      <a:r>
                        <a:rPr lang="en-GB" sz="1100">
                          <a:effectLst/>
                          <a:latin typeface="Arial" panose="020B0604020202020204" pitchFamily="34" charset="0"/>
                          <a:ea typeface="Times New Roman" panose="02020603050405020304" pitchFamily="18" charset="0"/>
                          <a:cs typeface="Arial" panose="020B0604020202020204" pitchFamily="34" charset="0"/>
                        </a:rPr>
                        <a:t>To review the best practices of field operations including monitoring/supervision &amp; data processing to minimize the omissions/ errors and complete coverage </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To prepare outline and material of the report regarding filed operation mechanism</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Wingdings" panose="05000000000000000000" pitchFamily="2" charset="2"/>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Review the field operation mechanism used in last census</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Wingdings" panose="05000000000000000000" pitchFamily="2" charset="2"/>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Study the field operation mechanisms being used in region/ globally </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Wingdings" panose="05000000000000000000" pitchFamily="2" charset="2"/>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Recommend the mechanism which is aligned to country context</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Dr. G.M. Arif</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GB" sz="11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Dr. Sanam Wagma</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GB" sz="11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Ms. Rumana Sadaf , CSO, PBS</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8724" marR="48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53087"/>
                  </a:ext>
                </a:extLst>
              </a:tr>
              <a:tr h="1086177">
                <a:tc>
                  <a:txBody>
                    <a:bodyPr/>
                    <a:lstStyle/>
                    <a:p>
                      <a:pPr marL="0" marR="0">
                        <a:spcBef>
                          <a:spcPts val="0"/>
                        </a:spcBef>
                        <a:spcAft>
                          <a:spcPts val="0"/>
                        </a:spcAft>
                      </a:pPr>
                      <a:r>
                        <a:rPr lang="en-GB" sz="800" b="1">
                          <a:effectLst/>
                          <a:latin typeface="Arial" panose="020B0604020202020204" pitchFamily="34" charset="0"/>
                          <a:ea typeface="Times New Roman" panose="02020603050405020304" pitchFamily="18" charset="0"/>
                        </a:rPr>
                        <a:t>5</a:t>
                      </a:r>
                      <a:endParaRPr lang="en-US" sz="900">
                        <a:effectLst/>
                        <a:latin typeface="Times New Roman" panose="02020603050405020304" pitchFamily="18" charset="0"/>
                        <a:ea typeface="Times New Roman" panose="02020603050405020304" pitchFamily="18"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algn="just">
                        <a:spcBef>
                          <a:spcPts val="0"/>
                        </a:spcBef>
                        <a:spcAft>
                          <a:spcPts val="0"/>
                        </a:spcAft>
                      </a:pPr>
                      <a:r>
                        <a:rPr lang="en-GB" sz="1100">
                          <a:effectLst/>
                          <a:latin typeface="Arial" panose="020B0604020202020204" pitchFamily="34" charset="0"/>
                          <a:ea typeface="Times New Roman" panose="02020603050405020304" pitchFamily="18" charset="0"/>
                          <a:cs typeface="Arial" panose="020B0604020202020204" pitchFamily="34" charset="0"/>
                        </a:rPr>
                        <a:t>To devise strategy for confidence building measures of all stakeholders for smooth completion of census operations and for increasing reliability &amp; credibility of census results</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To prepare outline &amp; material of for the chapter regarding communication strategy</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Wingdings" panose="05000000000000000000" pitchFamily="2" charset="2"/>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To review the communication strategy being adopted in different countries for confidence building of all stakeholders and awareness of the general public</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Wingdings" panose="05000000000000000000" pitchFamily="2" charset="2"/>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 Devise strategy which involve all stakeholders including universities/academia etc. </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Syed Muhammad Arif</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GB" sz="11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Mr. Ahmed Zubair, Chief Economist,</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GB" sz="11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Ms. Ayesha Sajid , CSO , PBS</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8724" marR="48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216100"/>
                  </a:ext>
                </a:extLst>
              </a:tr>
            </a:tbl>
          </a:graphicData>
        </a:graphic>
      </p:graphicFrame>
    </p:spTree>
    <p:extLst>
      <p:ext uri="{BB962C8B-B14F-4D97-AF65-F5344CB8AC3E}">
        <p14:creationId xmlns:p14="http://schemas.microsoft.com/office/powerpoint/2010/main" val="629087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348" y="1294106"/>
            <a:ext cx="8165306" cy="642857"/>
          </a:xfrm>
        </p:spPr>
        <p:txBody>
          <a:bodyPr>
            <a:normAutofit fontScale="90000"/>
          </a:bodyPr>
          <a:lstStyle/>
          <a:p>
            <a:r>
              <a:rPr lang="en-US" sz="2100" b="1" dirty="0"/>
              <a:t/>
            </a:r>
            <a:br>
              <a:rPr lang="en-US" sz="2100" b="1" dirty="0"/>
            </a:br>
            <a:r>
              <a:rPr lang="en-GB" sz="2100" dirty="0"/>
              <a:t/>
            </a:r>
            <a:br>
              <a:rPr lang="en-GB" sz="2100" dirty="0"/>
            </a:br>
            <a:endParaRPr lang="en-GB" sz="2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89083"/>
              </p:ext>
            </p:extLst>
          </p:nvPr>
        </p:nvGraphicFramePr>
        <p:xfrm>
          <a:off x="181354" y="1297518"/>
          <a:ext cx="11588498" cy="4922760"/>
        </p:xfrm>
        <a:graphic>
          <a:graphicData uri="http://schemas.openxmlformats.org/drawingml/2006/table">
            <a:tbl>
              <a:tblPr firstRow="1" bandRow="1">
                <a:tableStyleId>{5940675A-B579-460E-94D1-54222C63F5DA}</a:tableStyleId>
              </a:tblPr>
              <a:tblGrid>
                <a:gridCol w="625771">
                  <a:extLst>
                    <a:ext uri="{9D8B030D-6E8A-4147-A177-3AD203B41FA5}">
                      <a16:colId xmlns:a16="http://schemas.microsoft.com/office/drawing/2014/main" val="20000"/>
                    </a:ext>
                  </a:extLst>
                </a:gridCol>
                <a:gridCol w="1691927">
                  <a:extLst>
                    <a:ext uri="{9D8B030D-6E8A-4147-A177-3AD203B41FA5}">
                      <a16:colId xmlns:a16="http://schemas.microsoft.com/office/drawing/2014/main" val="20001"/>
                    </a:ext>
                  </a:extLst>
                </a:gridCol>
                <a:gridCol w="1158850">
                  <a:extLst>
                    <a:ext uri="{9D8B030D-6E8A-4147-A177-3AD203B41FA5}">
                      <a16:colId xmlns:a16="http://schemas.microsoft.com/office/drawing/2014/main" val="20002"/>
                    </a:ext>
                  </a:extLst>
                </a:gridCol>
                <a:gridCol w="1158850">
                  <a:extLst>
                    <a:ext uri="{9D8B030D-6E8A-4147-A177-3AD203B41FA5}">
                      <a16:colId xmlns:a16="http://schemas.microsoft.com/office/drawing/2014/main" val="20003"/>
                    </a:ext>
                  </a:extLst>
                </a:gridCol>
                <a:gridCol w="1158850">
                  <a:extLst>
                    <a:ext uri="{9D8B030D-6E8A-4147-A177-3AD203B41FA5}">
                      <a16:colId xmlns:a16="http://schemas.microsoft.com/office/drawing/2014/main" val="20004"/>
                    </a:ext>
                  </a:extLst>
                </a:gridCol>
                <a:gridCol w="1158850">
                  <a:extLst>
                    <a:ext uri="{9D8B030D-6E8A-4147-A177-3AD203B41FA5}">
                      <a16:colId xmlns:a16="http://schemas.microsoft.com/office/drawing/2014/main" val="20005"/>
                    </a:ext>
                  </a:extLst>
                </a:gridCol>
                <a:gridCol w="1158850">
                  <a:extLst>
                    <a:ext uri="{9D8B030D-6E8A-4147-A177-3AD203B41FA5}">
                      <a16:colId xmlns:a16="http://schemas.microsoft.com/office/drawing/2014/main" val="20006"/>
                    </a:ext>
                  </a:extLst>
                </a:gridCol>
                <a:gridCol w="1158850">
                  <a:extLst>
                    <a:ext uri="{9D8B030D-6E8A-4147-A177-3AD203B41FA5}">
                      <a16:colId xmlns:a16="http://schemas.microsoft.com/office/drawing/2014/main" val="20007"/>
                    </a:ext>
                  </a:extLst>
                </a:gridCol>
                <a:gridCol w="1158850">
                  <a:extLst>
                    <a:ext uri="{9D8B030D-6E8A-4147-A177-3AD203B41FA5}">
                      <a16:colId xmlns:a16="http://schemas.microsoft.com/office/drawing/2014/main" val="20008"/>
                    </a:ext>
                  </a:extLst>
                </a:gridCol>
                <a:gridCol w="1158850">
                  <a:extLst>
                    <a:ext uri="{9D8B030D-6E8A-4147-A177-3AD203B41FA5}">
                      <a16:colId xmlns:a16="http://schemas.microsoft.com/office/drawing/2014/main" val="20009"/>
                    </a:ext>
                  </a:extLst>
                </a:gridCol>
              </a:tblGrid>
              <a:tr h="591123">
                <a:tc>
                  <a:txBody>
                    <a:bodyPr/>
                    <a:lstStyle/>
                    <a:p>
                      <a:pPr algn="ctr"/>
                      <a:r>
                        <a:rPr lang="en-GB" sz="2000" dirty="0" err="1"/>
                        <a:t>S.No</a:t>
                      </a:r>
                      <a:endParaRPr lang="en-GB" sz="2000" dirty="0"/>
                    </a:p>
                  </a:txBody>
                  <a:tcPr marL="68580" marR="68580" marT="34290" marB="34290" anchor="ctr">
                    <a:solidFill>
                      <a:schemeClr val="bg1">
                        <a:lumMod val="85000"/>
                      </a:schemeClr>
                    </a:solidFill>
                  </a:tcPr>
                </a:tc>
                <a:tc>
                  <a:txBody>
                    <a:bodyPr/>
                    <a:lstStyle/>
                    <a:p>
                      <a:pPr marL="0" algn="ctr" defTabSz="457200" rtl="0" eaLnBrk="1" latinLnBrk="0" hangingPunct="1">
                        <a:spcAft>
                          <a:spcPts val="0"/>
                        </a:spcAft>
                      </a:pPr>
                      <a:r>
                        <a:rPr lang="en-US" sz="2400" kern="1200" dirty="0">
                          <a:solidFill>
                            <a:srgbClr val="0070C0"/>
                          </a:solidFill>
                        </a:rPr>
                        <a:t>INDICATORS</a:t>
                      </a:r>
                      <a:endParaRPr lang="en-GB" sz="24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r>
                        <a:rPr lang="en-US" sz="1400" b="1" kern="1200" dirty="0">
                          <a:solidFill>
                            <a:srgbClr val="0070C0"/>
                          </a:solidFill>
                        </a:rPr>
                        <a:t>Pakistan 2017</a:t>
                      </a:r>
                      <a:endParaRPr lang="en-GB" sz="14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r>
                        <a:rPr lang="en-US" sz="1400" b="1" kern="1200" dirty="0">
                          <a:solidFill>
                            <a:srgbClr val="0070C0"/>
                          </a:solidFill>
                        </a:rPr>
                        <a:t>Bangladesh 2011</a:t>
                      </a:r>
                      <a:endParaRPr lang="en-GB" sz="14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r>
                        <a:rPr lang="en-US" sz="1400" b="1" kern="1200" dirty="0">
                          <a:solidFill>
                            <a:srgbClr val="0070C0"/>
                          </a:solidFill>
                        </a:rPr>
                        <a:t>India 2011</a:t>
                      </a:r>
                      <a:endParaRPr lang="en-GB" sz="14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r>
                        <a:rPr lang="en-US" sz="1400" b="1" kern="1200" dirty="0">
                          <a:solidFill>
                            <a:srgbClr val="0070C0"/>
                          </a:solidFill>
                        </a:rPr>
                        <a:t>Iran</a:t>
                      </a:r>
                      <a:r>
                        <a:rPr lang="en-US" sz="1400" b="1" kern="1200" baseline="0" dirty="0">
                          <a:solidFill>
                            <a:srgbClr val="0070C0"/>
                          </a:solidFill>
                        </a:rPr>
                        <a:t> 2016</a:t>
                      </a:r>
                      <a:endParaRPr lang="en-GB" sz="14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r>
                        <a:rPr lang="en-US" sz="1400" b="1" kern="1200" dirty="0">
                          <a:solidFill>
                            <a:srgbClr val="0070C0"/>
                          </a:solidFill>
                        </a:rPr>
                        <a:t>Sri Lanka 2011</a:t>
                      </a:r>
                      <a:endParaRPr lang="en-GB" sz="14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r>
                        <a:rPr lang="en-US" sz="1400" b="1" kern="1200" dirty="0">
                          <a:solidFill>
                            <a:srgbClr val="0070C0"/>
                          </a:solidFill>
                        </a:rPr>
                        <a:t>Turkey 2011</a:t>
                      </a:r>
                      <a:endParaRPr lang="en-GB" sz="14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r>
                        <a:rPr lang="en-US" sz="1400" b="1" kern="1200" dirty="0">
                          <a:solidFill>
                            <a:srgbClr val="0070C0"/>
                          </a:solidFill>
                        </a:rPr>
                        <a:t>Bhutan 2005</a:t>
                      </a:r>
                      <a:endParaRPr lang="en-GB" sz="14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r>
                        <a:rPr lang="en-US" sz="1400" b="1" kern="1200" dirty="0">
                          <a:solidFill>
                            <a:srgbClr val="0070C0"/>
                          </a:solidFill>
                        </a:rPr>
                        <a:t>Nepal 2011</a:t>
                      </a:r>
                      <a:endParaRPr lang="en-GB" sz="1400" b="1" kern="1200" dirty="0">
                        <a:solidFill>
                          <a:srgbClr val="0070C0"/>
                        </a:solidFill>
                        <a:latin typeface="+mn-lt"/>
                        <a:ea typeface="+mn-ea"/>
                        <a:cs typeface="+mn-cs"/>
                      </a:endParaRPr>
                    </a:p>
                  </a:txBody>
                  <a:tcPr marL="51435" marR="51435" marT="0" marB="0" anchor="ctr">
                    <a:solidFill>
                      <a:schemeClr val="bg1">
                        <a:lumMod val="85000"/>
                      </a:schemeClr>
                    </a:solidFill>
                  </a:tcPr>
                </a:tc>
                <a:extLst>
                  <a:ext uri="{0D108BD9-81ED-4DB2-BD59-A6C34878D82A}">
                    <a16:rowId xmlns:a16="http://schemas.microsoft.com/office/drawing/2014/main" val="10000"/>
                  </a:ext>
                </a:extLst>
              </a:tr>
              <a:tr h="394082">
                <a:tc>
                  <a:txBody>
                    <a:bodyPr/>
                    <a:lstStyle/>
                    <a:p>
                      <a:pPr algn="ctr">
                        <a:spcAft>
                          <a:spcPts val="0"/>
                        </a:spcAft>
                      </a:pPr>
                      <a:r>
                        <a:rPr lang="en-US" sz="2000" b="1" dirty="0">
                          <a:effectLst/>
                        </a:rPr>
                        <a:t>0</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spcAft>
                          <a:spcPts val="0"/>
                        </a:spcAft>
                      </a:pPr>
                      <a:r>
                        <a:rPr lang="en-US" sz="2000" b="1" dirty="0">
                          <a:effectLst/>
                        </a:rPr>
                        <a:t>Name of HH Member</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394082">
                <a:tc>
                  <a:txBody>
                    <a:bodyPr/>
                    <a:lstStyle/>
                    <a:p>
                      <a:pPr algn="ctr">
                        <a:spcAft>
                          <a:spcPts val="0"/>
                        </a:spcAft>
                      </a:pPr>
                      <a:r>
                        <a:rPr lang="en-US" sz="2000" b="1">
                          <a:effectLst/>
                        </a:rPr>
                        <a:t>1</a:t>
                      </a:r>
                      <a:endParaRPr lang="en-GB" sz="24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spcAft>
                          <a:spcPts val="0"/>
                        </a:spcAft>
                      </a:pPr>
                      <a:r>
                        <a:rPr lang="en-US" sz="2000" b="1" dirty="0">
                          <a:effectLst/>
                        </a:rPr>
                        <a:t>Relationship to the Head of HH</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387144">
                <a:tc>
                  <a:txBody>
                    <a:bodyPr/>
                    <a:lstStyle/>
                    <a:p>
                      <a:pPr algn="ctr">
                        <a:spcAft>
                          <a:spcPts val="0"/>
                        </a:spcAft>
                      </a:pPr>
                      <a:r>
                        <a:rPr lang="en-US" sz="2000" b="1">
                          <a:effectLst/>
                        </a:rPr>
                        <a:t>2</a:t>
                      </a:r>
                      <a:endParaRPr lang="en-GB" sz="24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spcAft>
                          <a:spcPts val="0"/>
                        </a:spcAft>
                      </a:pPr>
                      <a:r>
                        <a:rPr lang="en-US" sz="2000" b="1">
                          <a:effectLst/>
                        </a:rPr>
                        <a:t>Sex</a:t>
                      </a:r>
                      <a:endParaRPr lang="en-GB" sz="24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r h="387144">
                <a:tc>
                  <a:txBody>
                    <a:bodyPr/>
                    <a:lstStyle/>
                    <a:p>
                      <a:pPr algn="ctr">
                        <a:spcAft>
                          <a:spcPts val="0"/>
                        </a:spcAft>
                      </a:pPr>
                      <a:r>
                        <a:rPr lang="en-US" sz="2000" b="1" dirty="0">
                          <a:effectLst/>
                        </a:rPr>
                        <a:t>3</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spcAft>
                          <a:spcPts val="0"/>
                        </a:spcAft>
                      </a:pPr>
                      <a:r>
                        <a:rPr lang="en-US" sz="2000" b="1">
                          <a:effectLst/>
                        </a:rPr>
                        <a:t>Transgender</a:t>
                      </a:r>
                      <a:endParaRPr lang="en-GB" sz="24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solidFill>
                            <a:srgbClr val="FF0000"/>
                          </a:solidFill>
                          <a:effectLst/>
                        </a:rPr>
                        <a:t>X</a:t>
                      </a:r>
                      <a:endParaRPr lang="en-GB" sz="32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solidFill>
                            <a:srgbClr val="FF0000"/>
                          </a:solidFill>
                          <a:effectLst/>
                        </a:rPr>
                        <a:t>X</a:t>
                      </a:r>
                      <a:endParaRPr lang="en-GB" sz="32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solidFill>
                            <a:srgbClr val="FF0000"/>
                          </a:solidFill>
                          <a:effectLst/>
                        </a:rPr>
                        <a:t>X</a:t>
                      </a:r>
                      <a:endParaRPr lang="en-GB" sz="32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solidFill>
                            <a:srgbClr val="FF0000"/>
                          </a:solidFill>
                          <a:effectLst/>
                        </a:rPr>
                        <a:t>X</a:t>
                      </a:r>
                      <a:endParaRPr lang="en-GB" sz="32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solidFill>
                            <a:srgbClr val="FF0000"/>
                          </a:solidFill>
                          <a:effectLst/>
                        </a:rPr>
                        <a:t>X</a:t>
                      </a:r>
                      <a:endParaRPr lang="en-GB" sz="32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solidFill>
                            <a:srgbClr val="FF0000"/>
                          </a:solidFill>
                          <a:effectLst/>
                        </a:rPr>
                        <a:t>X</a:t>
                      </a:r>
                      <a:endParaRPr lang="en-GB" sz="32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solidFill>
                            <a:srgbClr val="FF0000"/>
                          </a:solidFill>
                          <a:effectLst/>
                        </a:rPr>
                        <a:t>X</a:t>
                      </a:r>
                      <a:endParaRPr lang="en-GB" sz="32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4"/>
                  </a:ext>
                </a:extLst>
              </a:tr>
              <a:tr h="387144">
                <a:tc>
                  <a:txBody>
                    <a:bodyPr/>
                    <a:lstStyle/>
                    <a:p>
                      <a:pPr algn="ctr">
                        <a:spcAft>
                          <a:spcPts val="0"/>
                        </a:spcAft>
                      </a:pPr>
                      <a:r>
                        <a:rPr lang="en-US" sz="2000" b="1" dirty="0">
                          <a:effectLst/>
                        </a:rPr>
                        <a:t>4</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spcAft>
                          <a:spcPts val="0"/>
                        </a:spcAft>
                      </a:pPr>
                      <a:r>
                        <a:rPr lang="en-US" sz="2000" b="1">
                          <a:effectLst/>
                        </a:rPr>
                        <a:t>Age</a:t>
                      </a:r>
                      <a:endParaRPr lang="en-GB" sz="24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5"/>
                  </a:ext>
                </a:extLst>
              </a:tr>
              <a:tr h="387144">
                <a:tc>
                  <a:txBody>
                    <a:bodyPr/>
                    <a:lstStyle/>
                    <a:p>
                      <a:pPr algn="ctr">
                        <a:spcAft>
                          <a:spcPts val="0"/>
                        </a:spcAft>
                      </a:pPr>
                      <a:r>
                        <a:rPr lang="en-US" sz="2000" b="1" dirty="0">
                          <a:effectLst/>
                        </a:rPr>
                        <a:t>5</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spcAft>
                          <a:spcPts val="0"/>
                        </a:spcAft>
                      </a:pPr>
                      <a:r>
                        <a:rPr lang="en-US" sz="2000" b="1">
                          <a:effectLst/>
                        </a:rPr>
                        <a:t>Marital Status</a:t>
                      </a:r>
                      <a:endParaRPr lang="en-GB" sz="24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6"/>
                  </a:ext>
                </a:extLst>
              </a:tr>
              <a:tr h="387144">
                <a:tc>
                  <a:txBody>
                    <a:bodyPr/>
                    <a:lstStyle/>
                    <a:p>
                      <a:pPr algn="ctr">
                        <a:spcAft>
                          <a:spcPts val="0"/>
                        </a:spcAft>
                      </a:pPr>
                      <a:r>
                        <a:rPr lang="en-US" sz="2000" b="1" dirty="0">
                          <a:effectLst/>
                        </a:rPr>
                        <a:t>6</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spcAft>
                          <a:spcPts val="0"/>
                        </a:spcAft>
                      </a:pPr>
                      <a:r>
                        <a:rPr lang="en-US" sz="2000" b="1">
                          <a:effectLst/>
                        </a:rPr>
                        <a:t>Religion</a:t>
                      </a:r>
                      <a:endParaRPr lang="en-GB" sz="24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solidFill>
                            <a:srgbClr val="FF0000"/>
                          </a:solidFill>
                          <a:effectLst/>
                        </a:rPr>
                        <a:t>X</a:t>
                      </a:r>
                      <a:endParaRPr lang="en-GB" sz="24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7"/>
                  </a:ext>
                </a:extLst>
              </a:tr>
              <a:tr h="387144">
                <a:tc>
                  <a:txBody>
                    <a:bodyPr/>
                    <a:lstStyle/>
                    <a:p>
                      <a:pPr algn="ctr">
                        <a:spcAft>
                          <a:spcPts val="0"/>
                        </a:spcAft>
                      </a:pPr>
                      <a:r>
                        <a:rPr lang="en-US" sz="2000" b="1" dirty="0">
                          <a:effectLst/>
                        </a:rPr>
                        <a:t>7</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solidFill>
                      <a:schemeClr val="accent5">
                        <a:lumMod val="20000"/>
                        <a:lumOff val="80000"/>
                      </a:schemeClr>
                    </a:solidFill>
                  </a:tcPr>
                </a:tc>
                <a:tc>
                  <a:txBody>
                    <a:bodyPr/>
                    <a:lstStyle/>
                    <a:p>
                      <a:pPr>
                        <a:spcAft>
                          <a:spcPts val="0"/>
                        </a:spcAft>
                      </a:pPr>
                      <a:r>
                        <a:rPr lang="en-US" sz="2000" b="1" dirty="0">
                          <a:effectLst/>
                        </a:rPr>
                        <a:t>Type of Disability</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solidFill>
                      <a:schemeClr val="accent5">
                        <a:lumMod val="20000"/>
                        <a:lumOff val="80000"/>
                      </a:schemeClr>
                    </a:solidFill>
                  </a:tcPr>
                </a:tc>
                <a:tc>
                  <a:txBody>
                    <a:bodyPr/>
                    <a:lstStyle/>
                    <a:p>
                      <a:pPr algn="ctr">
                        <a:spcAft>
                          <a:spcPts val="0"/>
                        </a:spcAft>
                      </a:pPr>
                      <a:r>
                        <a:rPr lang="en-US" sz="2400" b="1" dirty="0">
                          <a:solidFill>
                            <a:srgbClr val="FF0000"/>
                          </a:solidFill>
                          <a:effectLst/>
                        </a:rPr>
                        <a:t>X</a:t>
                      </a:r>
                      <a:endParaRPr lang="en-GB" sz="32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solidFill>
                      <a:schemeClr val="accent5">
                        <a:lumMod val="20000"/>
                        <a:lumOff val="80000"/>
                      </a:schemeClr>
                    </a:solidFill>
                  </a:tcP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solidFill>
                      <a:schemeClr val="accent5">
                        <a:lumMod val="20000"/>
                        <a:lumOff val="80000"/>
                      </a:schemeClr>
                    </a:solidFill>
                  </a:tcPr>
                </a:tc>
                <a:tc>
                  <a:txBody>
                    <a:bodyPr/>
                    <a:lstStyle/>
                    <a:p>
                      <a:pPr algn="ctr">
                        <a:spcAft>
                          <a:spcPts val="0"/>
                        </a:spcAft>
                      </a:pPr>
                      <a:r>
                        <a:rPr lang="en-US" sz="2400" b="1" dirty="0">
                          <a:solidFill>
                            <a:srgbClr val="FF0000"/>
                          </a:solidFill>
                          <a:effectLst/>
                        </a:rPr>
                        <a:t>X</a:t>
                      </a:r>
                      <a:endParaRPr lang="en-GB" sz="32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solidFill>
                      <a:schemeClr val="accent5">
                        <a:lumMod val="20000"/>
                        <a:lumOff val="80000"/>
                      </a:schemeClr>
                    </a:solidFill>
                  </a:tcP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solidFill>
                      <a:schemeClr val="accent5">
                        <a:lumMod val="20000"/>
                        <a:lumOff val="80000"/>
                      </a:schemeClr>
                    </a:solidFill>
                  </a:tcP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solidFill>
                      <a:schemeClr val="accent5">
                        <a:lumMod val="20000"/>
                        <a:lumOff val="80000"/>
                      </a:schemeClr>
                    </a:solidFill>
                  </a:tcP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solidFill>
                      <a:schemeClr val="accent5">
                        <a:lumMod val="20000"/>
                        <a:lumOff val="80000"/>
                      </a:schemeClr>
                    </a:solidFill>
                  </a:tcP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solidFill>
                      <a:schemeClr val="accent5">
                        <a:lumMod val="20000"/>
                        <a:lumOff val="80000"/>
                      </a:schemeClr>
                    </a:solidFill>
                  </a:tcPr>
                </a:tc>
                <a:tc>
                  <a:txBody>
                    <a:bodyPr/>
                    <a:lstStyle/>
                    <a:p>
                      <a:pPr algn="ctr">
                        <a:spcAft>
                          <a:spcPts val="0"/>
                        </a:spcAft>
                      </a:pPr>
                      <a:r>
                        <a:rPr lang="en-US" sz="2400" b="1" dirty="0">
                          <a:effectLst/>
                        </a:rPr>
                        <a:t>√</a:t>
                      </a:r>
                      <a:endParaRPr lang="en-GB" sz="3200" b="1" dirty="0">
                        <a:effectLst/>
                        <a:latin typeface="Times New Roman" panose="02020603050405020304" pitchFamily="18" charset="0"/>
                        <a:ea typeface="Times New Roman" panose="02020603050405020304" pitchFamily="18" charset="0"/>
                      </a:endParaRPr>
                    </a:p>
                  </a:txBody>
                  <a:tcPr marL="51435" marR="51435" marT="0" marB="0" anchor="ctr">
                    <a:solidFill>
                      <a:schemeClr val="accent5">
                        <a:lumMod val="20000"/>
                        <a:lumOff val="80000"/>
                      </a:schemeClr>
                    </a:solidFill>
                  </a:tcPr>
                </a:tc>
                <a:extLst>
                  <a:ext uri="{0D108BD9-81ED-4DB2-BD59-A6C34878D82A}">
                    <a16:rowId xmlns:a16="http://schemas.microsoft.com/office/drawing/2014/main" val="10008"/>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1385880"/>
            <a:ext cx="599705" cy="2296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1209" y="1386628"/>
            <a:ext cx="626982" cy="2704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3598" y="1386628"/>
            <a:ext cx="565914" cy="2704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6571" y="1389055"/>
            <a:ext cx="619829" cy="26802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5901" y="1404723"/>
            <a:ext cx="546626" cy="25236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710123" y="1404723"/>
            <a:ext cx="568716" cy="28011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0706" y="1421627"/>
            <a:ext cx="684677" cy="246308"/>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01033" y="1362343"/>
            <a:ext cx="648248" cy="248841"/>
          </a:xfrm>
          <a:prstGeom prst="rect">
            <a:avLst/>
          </a:prstGeom>
        </p:spPr>
      </p:pic>
      <p:sp>
        <p:nvSpPr>
          <p:cNvPr id="12" name="Rectangle 11"/>
          <p:cNvSpPr/>
          <p:nvPr/>
        </p:nvSpPr>
        <p:spPr>
          <a:xfrm>
            <a:off x="30637" y="152400"/>
            <a:ext cx="12161363" cy="990600"/>
          </a:xfrm>
          <a:prstGeom prst="rect">
            <a:avLst/>
          </a:prstGeom>
          <a:solidFill>
            <a:schemeClr val="accent1"/>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80000"/>
              </a:lnSpc>
              <a:spcBef>
                <a:spcPct val="0"/>
              </a:spcBef>
            </a:pPr>
            <a:r>
              <a:rPr lang="en-US" sz="3200" b="1" dirty="0"/>
              <a:t>COMPARISON OF INDICATORS WITH DIFFERENT COUNTRIES</a:t>
            </a:r>
            <a:br>
              <a:rPr lang="en-US" sz="3200" b="1" dirty="0"/>
            </a:br>
            <a:r>
              <a:rPr lang="en-US" sz="3200" b="1" dirty="0"/>
              <a:t> ( CENSUS ENUMERATION  FORM)</a:t>
            </a:r>
            <a:endParaRPr lang="en-US" sz="3200" b="1" dirty="0">
              <a:solidFill>
                <a:schemeClr val="bg1"/>
              </a:solidFill>
            </a:endParaRPr>
          </a:p>
        </p:txBody>
      </p:sp>
      <p:sp>
        <p:nvSpPr>
          <p:cNvPr id="13" name="Footer Placeholder 12">
            <a:extLst>
              <a:ext uri="{FF2B5EF4-FFF2-40B4-BE49-F238E27FC236}">
                <a16:creationId xmlns:a16="http://schemas.microsoft.com/office/drawing/2014/main" id="{69B9A81F-5C95-4026-86F1-D48C9657CEF3}"/>
              </a:ext>
            </a:extLst>
          </p:cNvPr>
          <p:cNvSpPr>
            <a:spLocks noGrp="1"/>
          </p:cNvSpPr>
          <p:nvPr>
            <p:ph type="ftr" sz="quarter" idx="11"/>
          </p:nvPr>
        </p:nvSpPr>
        <p:spPr/>
        <p:txBody>
          <a:bodyPr/>
          <a:lstStyle/>
          <a:p>
            <a:r>
              <a:rPr lang="en-US"/>
              <a:t>Pakistan Bureau of Statistics (PBS)</a:t>
            </a:r>
          </a:p>
        </p:txBody>
      </p:sp>
      <p:sp>
        <p:nvSpPr>
          <p:cNvPr id="14" name="Slide Number Placeholder 13">
            <a:extLst>
              <a:ext uri="{FF2B5EF4-FFF2-40B4-BE49-F238E27FC236}">
                <a16:creationId xmlns:a16="http://schemas.microsoft.com/office/drawing/2014/main" id="{8D8BA526-216E-4DB3-B4B4-76E1CF9FF715}"/>
              </a:ext>
            </a:extLst>
          </p:cNvPr>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4206726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1365188"/>
              </p:ext>
            </p:extLst>
          </p:nvPr>
        </p:nvGraphicFramePr>
        <p:xfrm>
          <a:off x="304798" y="1142999"/>
          <a:ext cx="11658601" cy="5191966"/>
        </p:xfrm>
        <a:graphic>
          <a:graphicData uri="http://schemas.openxmlformats.org/drawingml/2006/table">
            <a:tbl>
              <a:tblPr firstRow="1" bandRow="1">
                <a:tableStyleId>{5940675A-B579-460E-94D1-54222C63F5DA}</a:tableStyleId>
              </a:tblPr>
              <a:tblGrid>
                <a:gridCol w="739687">
                  <a:extLst>
                    <a:ext uri="{9D8B030D-6E8A-4147-A177-3AD203B41FA5}">
                      <a16:colId xmlns:a16="http://schemas.microsoft.com/office/drawing/2014/main" val="20000"/>
                    </a:ext>
                  </a:extLst>
                </a:gridCol>
                <a:gridCol w="2084472">
                  <a:extLst>
                    <a:ext uri="{9D8B030D-6E8A-4147-A177-3AD203B41FA5}">
                      <a16:colId xmlns:a16="http://schemas.microsoft.com/office/drawing/2014/main" val="20001"/>
                    </a:ext>
                  </a:extLst>
                </a:gridCol>
                <a:gridCol w="981816">
                  <a:extLst>
                    <a:ext uri="{9D8B030D-6E8A-4147-A177-3AD203B41FA5}">
                      <a16:colId xmlns:a16="http://schemas.microsoft.com/office/drawing/2014/main" val="20002"/>
                    </a:ext>
                  </a:extLst>
                </a:gridCol>
                <a:gridCol w="1268812">
                  <a:extLst>
                    <a:ext uri="{9D8B030D-6E8A-4147-A177-3AD203B41FA5}">
                      <a16:colId xmlns:a16="http://schemas.microsoft.com/office/drawing/2014/main" val="20003"/>
                    </a:ext>
                  </a:extLst>
                </a:gridCol>
                <a:gridCol w="1027132">
                  <a:extLst>
                    <a:ext uri="{9D8B030D-6E8A-4147-A177-3AD203B41FA5}">
                      <a16:colId xmlns:a16="http://schemas.microsoft.com/office/drawing/2014/main" val="20004"/>
                    </a:ext>
                  </a:extLst>
                </a:gridCol>
                <a:gridCol w="1163075">
                  <a:extLst>
                    <a:ext uri="{9D8B030D-6E8A-4147-A177-3AD203B41FA5}">
                      <a16:colId xmlns:a16="http://schemas.microsoft.com/office/drawing/2014/main" val="20005"/>
                    </a:ext>
                  </a:extLst>
                </a:gridCol>
                <a:gridCol w="1072446">
                  <a:extLst>
                    <a:ext uri="{9D8B030D-6E8A-4147-A177-3AD203B41FA5}">
                      <a16:colId xmlns:a16="http://schemas.microsoft.com/office/drawing/2014/main" val="20006"/>
                    </a:ext>
                  </a:extLst>
                </a:gridCol>
                <a:gridCol w="1117762">
                  <a:extLst>
                    <a:ext uri="{9D8B030D-6E8A-4147-A177-3AD203B41FA5}">
                      <a16:colId xmlns:a16="http://schemas.microsoft.com/office/drawing/2014/main" val="20007"/>
                    </a:ext>
                  </a:extLst>
                </a:gridCol>
                <a:gridCol w="1178182">
                  <a:extLst>
                    <a:ext uri="{9D8B030D-6E8A-4147-A177-3AD203B41FA5}">
                      <a16:colId xmlns:a16="http://schemas.microsoft.com/office/drawing/2014/main" val="20008"/>
                    </a:ext>
                  </a:extLst>
                </a:gridCol>
                <a:gridCol w="1025217">
                  <a:extLst>
                    <a:ext uri="{9D8B030D-6E8A-4147-A177-3AD203B41FA5}">
                      <a16:colId xmlns:a16="http://schemas.microsoft.com/office/drawing/2014/main" val="20009"/>
                    </a:ext>
                  </a:extLst>
                </a:gridCol>
              </a:tblGrid>
              <a:tr h="1068660">
                <a:tc>
                  <a:txBody>
                    <a:bodyPr/>
                    <a:lstStyle/>
                    <a:p>
                      <a:pPr marL="0" algn="ctr" defTabSz="457200" rtl="0" eaLnBrk="1" latinLnBrk="0" hangingPunct="1">
                        <a:spcAft>
                          <a:spcPts val="0"/>
                        </a:spcAft>
                      </a:pPr>
                      <a:r>
                        <a:rPr lang="en-GB" sz="1800" b="1" kern="1200" dirty="0">
                          <a:solidFill>
                            <a:schemeClr val="tx1"/>
                          </a:solidFill>
                          <a:latin typeface="+mn-lt"/>
                          <a:ea typeface="+mn-ea"/>
                          <a:cs typeface="+mn-cs"/>
                        </a:rPr>
                        <a:t>S.NO</a:t>
                      </a:r>
                    </a:p>
                  </a:txBody>
                  <a:tcPr marL="68580" marR="68580" marT="34290" marB="34290" anchor="ctr">
                    <a:solidFill>
                      <a:schemeClr val="bg1">
                        <a:lumMod val="85000"/>
                      </a:schemeClr>
                    </a:solidFill>
                  </a:tcPr>
                </a:tc>
                <a:tc>
                  <a:txBody>
                    <a:bodyPr/>
                    <a:lstStyle/>
                    <a:p>
                      <a:pPr marL="0" algn="ctr" defTabSz="457200" rtl="0" eaLnBrk="1" latinLnBrk="0" hangingPunct="1">
                        <a:spcAft>
                          <a:spcPts val="0"/>
                        </a:spcAft>
                      </a:pPr>
                      <a:r>
                        <a:rPr lang="en-US" sz="1800" b="1" kern="1200" dirty="0">
                          <a:solidFill>
                            <a:srgbClr val="0070C0"/>
                          </a:solidFill>
                          <a:latin typeface="+mn-lt"/>
                          <a:ea typeface="+mn-ea"/>
                          <a:cs typeface="+mn-cs"/>
                        </a:rPr>
                        <a:t>INDICATORS</a:t>
                      </a:r>
                      <a:endParaRPr lang="en-GB" sz="18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r>
                        <a:rPr lang="en-US" sz="1800" b="1" kern="1200" dirty="0">
                          <a:solidFill>
                            <a:schemeClr val="tx1"/>
                          </a:solidFill>
                          <a:latin typeface="+mn-lt"/>
                          <a:ea typeface="+mn-ea"/>
                          <a:cs typeface="+mn-cs"/>
                        </a:rPr>
                        <a:t>Pakistan 2017</a:t>
                      </a:r>
                      <a:endParaRPr lang="en-GB" sz="1800" b="1" kern="1200" dirty="0">
                        <a:solidFill>
                          <a:schemeClr val="tx1"/>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r>
                        <a:rPr lang="en-US" sz="1800" b="1" kern="1200" dirty="0">
                          <a:solidFill>
                            <a:schemeClr val="tx1"/>
                          </a:solidFill>
                          <a:latin typeface="+mn-lt"/>
                          <a:ea typeface="+mn-ea"/>
                          <a:cs typeface="+mn-cs"/>
                        </a:rPr>
                        <a:t>Bangladesh 2011</a:t>
                      </a:r>
                      <a:endParaRPr lang="en-GB" sz="1800" b="1" kern="1200" dirty="0">
                        <a:solidFill>
                          <a:schemeClr val="tx1"/>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r>
                        <a:rPr lang="en-US" sz="1800" b="1" kern="1200" dirty="0">
                          <a:solidFill>
                            <a:schemeClr val="tx1"/>
                          </a:solidFill>
                          <a:latin typeface="+mn-lt"/>
                          <a:ea typeface="+mn-ea"/>
                          <a:cs typeface="+mn-cs"/>
                        </a:rPr>
                        <a:t>India 2011</a:t>
                      </a:r>
                      <a:endParaRPr lang="en-GB" sz="1800" b="1" kern="1200" dirty="0">
                        <a:solidFill>
                          <a:schemeClr val="tx1"/>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r>
                        <a:rPr lang="en-US" sz="1800" b="1" kern="1200" dirty="0">
                          <a:solidFill>
                            <a:schemeClr val="tx1"/>
                          </a:solidFill>
                          <a:latin typeface="+mn-lt"/>
                          <a:ea typeface="+mn-ea"/>
                          <a:cs typeface="+mn-cs"/>
                        </a:rPr>
                        <a:t>Iran 2016</a:t>
                      </a:r>
                      <a:endParaRPr lang="en-GB" sz="1800" b="1" kern="1200" dirty="0">
                        <a:solidFill>
                          <a:schemeClr val="tx1"/>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r>
                        <a:rPr lang="en-US" sz="1800" b="1" kern="1200" dirty="0">
                          <a:solidFill>
                            <a:schemeClr val="tx1"/>
                          </a:solidFill>
                          <a:latin typeface="+mn-lt"/>
                          <a:ea typeface="+mn-ea"/>
                          <a:cs typeface="+mn-cs"/>
                        </a:rPr>
                        <a:t>Sri Lanka 2011</a:t>
                      </a:r>
                      <a:endParaRPr lang="en-GB" sz="1800" b="1" kern="1200" dirty="0">
                        <a:solidFill>
                          <a:schemeClr val="tx1"/>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r>
                        <a:rPr lang="en-US" sz="1800" b="1" kern="1200" dirty="0">
                          <a:solidFill>
                            <a:schemeClr val="tx1"/>
                          </a:solidFill>
                          <a:latin typeface="+mn-lt"/>
                          <a:ea typeface="+mn-ea"/>
                          <a:cs typeface="+mn-cs"/>
                        </a:rPr>
                        <a:t>Turkey 2011</a:t>
                      </a:r>
                      <a:endParaRPr lang="en-GB" sz="1800" b="1" kern="1200" dirty="0">
                        <a:solidFill>
                          <a:schemeClr val="tx1"/>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r>
                        <a:rPr lang="en-US" sz="1800" b="1" kern="1200" dirty="0">
                          <a:solidFill>
                            <a:schemeClr val="tx1"/>
                          </a:solidFill>
                          <a:latin typeface="+mn-lt"/>
                          <a:ea typeface="+mn-ea"/>
                          <a:cs typeface="+mn-cs"/>
                        </a:rPr>
                        <a:t>Bhutan 2005</a:t>
                      </a:r>
                      <a:endParaRPr lang="en-GB" sz="1800" b="1" kern="1200" dirty="0">
                        <a:solidFill>
                          <a:schemeClr val="tx1"/>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r>
                        <a:rPr lang="en-US" sz="1800" b="1" kern="1200" dirty="0">
                          <a:solidFill>
                            <a:schemeClr val="tx1"/>
                          </a:solidFill>
                          <a:latin typeface="+mn-lt"/>
                          <a:ea typeface="+mn-ea"/>
                          <a:cs typeface="+mn-cs"/>
                        </a:rPr>
                        <a:t>Nepal 2011</a:t>
                      </a:r>
                      <a:endParaRPr lang="en-GB" sz="1800" b="1" kern="1200" dirty="0">
                        <a:solidFill>
                          <a:schemeClr val="tx1"/>
                        </a:solidFill>
                        <a:latin typeface="+mn-lt"/>
                        <a:ea typeface="+mn-ea"/>
                        <a:cs typeface="+mn-cs"/>
                      </a:endParaRPr>
                    </a:p>
                  </a:txBody>
                  <a:tcPr marL="51435" marR="51435" marT="0" marB="0" anchor="ctr">
                    <a:solidFill>
                      <a:schemeClr val="bg1">
                        <a:lumMod val="85000"/>
                      </a:schemeClr>
                    </a:solidFill>
                  </a:tcPr>
                </a:tc>
                <a:extLst>
                  <a:ext uri="{0D108BD9-81ED-4DB2-BD59-A6C34878D82A}">
                    <a16:rowId xmlns:a16="http://schemas.microsoft.com/office/drawing/2014/main" val="10000"/>
                  </a:ext>
                </a:extLst>
              </a:tr>
              <a:tr h="655321">
                <a:tc>
                  <a:txBody>
                    <a:bodyPr/>
                    <a:lstStyle/>
                    <a:p>
                      <a:pPr algn="ctr">
                        <a:spcAft>
                          <a:spcPts val="0"/>
                        </a:spcAft>
                      </a:pPr>
                      <a:r>
                        <a:rPr lang="en-US" sz="1800" b="1" dirty="0">
                          <a:effectLst/>
                        </a:rPr>
                        <a:t>8</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spcAft>
                          <a:spcPts val="0"/>
                        </a:spcAft>
                      </a:pPr>
                      <a:r>
                        <a:rPr lang="en-US" sz="1800" b="1" dirty="0">
                          <a:effectLst/>
                        </a:rPr>
                        <a:t>Mother Tongue</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5"/>
                  </a:ext>
                </a:extLst>
              </a:tr>
              <a:tr h="589484">
                <a:tc>
                  <a:txBody>
                    <a:bodyPr/>
                    <a:lstStyle/>
                    <a:p>
                      <a:pPr algn="ctr">
                        <a:spcAft>
                          <a:spcPts val="0"/>
                        </a:spcAft>
                      </a:pPr>
                      <a:r>
                        <a:rPr lang="en-US" sz="1800" b="1" dirty="0">
                          <a:effectLst/>
                        </a:rPr>
                        <a:t>9</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spcAft>
                          <a:spcPts val="0"/>
                        </a:spcAft>
                      </a:pPr>
                      <a:r>
                        <a:rPr lang="en-US" sz="1800" b="1" dirty="0">
                          <a:effectLst/>
                        </a:rPr>
                        <a:t>Nationality</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6"/>
                  </a:ext>
                </a:extLst>
              </a:tr>
              <a:tr h="523647">
                <a:tc>
                  <a:txBody>
                    <a:bodyPr/>
                    <a:lstStyle/>
                    <a:p>
                      <a:pPr algn="ctr">
                        <a:spcAft>
                          <a:spcPts val="0"/>
                        </a:spcAft>
                      </a:pPr>
                      <a:r>
                        <a:rPr lang="en-US" sz="1800" b="1" dirty="0">
                          <a:effectLst/>
                        </a:rPr>
                        <a:t>10</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spcAft>
                          <a:spcPts val="0"/>
                        </a:spcAft>
                      </a:pPr>
                      <a:r>
                        <a:rPr lang="en-US" sz="1800" b="1">
                          <a:effectLst/>
                        </a:rPr>
                        <a:t>Literacy</a:t>
                      </a:r>
                      <a:endParaRPr lang="en-GB" sz="20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751637">
                <a:tc>
                  <a:txBody>
                    <a:bodyPr/>
                    <a:lstStyle/>
                    <a:p>
                      <a:pPr algn="ctr">
                        <a:spcAft>
                          <a:spcPts val="0"/>
                        </a:spcAft>
                      </a:pPr>
                      <a:r>
                        <a:rPr lang="en-US" sz="1800" b="1" dirty="0">
                          <a:effectLst/>
                        </a:rPr>
                        <a:t>11</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spcAft>
                          <a:spcPts val="0"/>
                        </a:spcAft>
                      </a:pPr>
                      <a:r>
                        <a:rPr lang="en-US" sz="1800" b="1">
                          <a:effectLst/>
                        </a:rPr>
                        <a:t>Level of Education Completed</a:t>
                      </a:r>
                      <a:endParaRPr lang="en-GB" sz="20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751637">
                <a:tc>
                  <a:txBody>
                    <a:bodyPr/>
                    <a:lstStyle/>
                    <a:p>
                      <a:pPr algn="ctr">
                        <a:spcAft>
                          <a:spcPts val="0"/>
                        </a:spcAft>
                      </a:pPr>
                      <a:r>
                        <a:rPr lang="en-US" sz="1800" b="1" dirty="0">
                          <a:effectLst/>
                        </a:rPr>
                        <a:t>12</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spcAft>
                          <a:spcPts val="0"/>
                        </a:spcAft>
                      </a:pPr>
                      <a:r>
                        <a:rPr lang="en-US" sz="1800" b="1" dirty="0">
                          <a:effectLst/>
                        </a:rPr>
                        <a:t>Usual activities During last 12 Months</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r h="751637">
                <a:tc>
                  <a:txBody>
                    <a:bodyPr/>
                    <a:lstStyle/>
                    <a:p>
                      <a:pPr algn="ctr">
                        <a:spcAft>
                          <a:spcPts val="0"/>
                        </a:spcAft>
                      </a:pPr>
                      <a:r>
                        <a:rPr lang="en-US" sz="1800" b="1">
                          <a:effectLst/>
                        </a:rPr>
                        <a:t>13</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spcAft>
                          <a:spcPts val="0"/>
                        </a:spcAft>
                      </a:pPr>
                      <a:r>
                        <a:rPr lang="en-US" sz="1800" b="1">
                          <a:effectLst/>
                        </a:rPr>
                        <a:t>CNIC Holder for age 18 years and above</a:t>
                      </a:r>
                      <a:endParaRPr lang="en-GB" sz="20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1295400"/>
            <a:ext cx="599705" cy="24938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064" y="1327025"/>
            <a:ext cx="626982" cy="32226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3262" y="1295400"/>
            <a:ext cx="565914" cy="33265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3461" y="1354142"/>
            <a:ext cx="619829" cy="26802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64590" y="1363491"/>
            <a:ext cx="633845" cy="29316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056133" y="1315085"/>
            <a:ext cx="628337" cy="332045"/>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45120" y="1344652"/>
            <a:ext cx="684677" cy="330845"/>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9600" y="1327025"/>
            <a:ext cx="648248" cy="271164"/>
          </a:xfrm>
          <a:prstGeom prst="rect">
            <a:avLst/>
          </a:prstGeom>
        </p:spPr>
      </p:pic>
      <p:sp>
        <p:nvSpPr>
          <p:cNvPr id="14" name="Rectangle 13"/>
          <p:cNvSpPr/>
          <p:nvPr/>
        </p:nvSpPr>
        <p:spPr>
          <a:xfrm>
            <a:off x="9099" y="25021"/>
            <a:ext cx="12093054" cy="914400"/>
          </a:xfrm>
          <a:prstGeom prst="rect">
            <a:avLst/>
          </a:prstGeom>
          <a:solidFill>
            <a:schemeClr val="accent1"/>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80000"/>
              </a:lnSpc>
              <a:spcBef>
                <a:spcPct val="0"/>
              </a:spcBef>
            </a:pPr>
            <a:r>
              <a:rPr lang="en-US" sz="3200" b="1" dirty="0"/>
              <a:t>COMPARISON OF INDICATORS WITH DIFFERENT COUNTRIES </a:t>
            </a:r>
            <a:br>
              <a:rPr lang="en-US" sz="3200" b="1" dirty="0"/>
            </a:br>
            <a:r>
              <a:rPr lang="en-US" sz="3200" b="1" dirty="0"/>
              <a:t>( CENSUS ENUMERATION  FORM)</a:t>
            </a:r>
          </a:p>
        </p:txBody>
      </p:sp>
      <p:sp>
        <p:nvSpPr>
          <p:cNvPr id="2" name="Footer Placeholder 1">
            <a:extLst>
              <a:ext uri="{FF2B5EF4-FFF2-40B4-BE49-F238E27FC236}">
                <a16:creationId xmlns:a16="http://schemas.microsoft.com/office/drawing/2014/main" id="{D3C2781C-B5C3-4E45-8329-329AAFFB7813}"/>
              </a:ext>
            </a:extLst>
          </p:cNvPr>
          <p:cNvSpPr>
            <a:spLocks noGrp="1"/>
          </p:cNvSpPr>
          <p:nvPr>
            <p:ph type="ftr" sz="quarter" idx="11"/>
          </p:nvPr>
        </p:nvSpPr>
        <p:spPr/>
        <p:txBody>
          <a:bodyPr/>
          <a:lstStyle/>
          <a:p>
            <a:r>
              <a:rPr lang="en-US"/>
              <a:t>Pakistan Bureau of Statistics (PBS)</a:t>
            </a:r>
          </a:p>
        </p:txBody>
      </p:sp>
      <p:sp>
        <p:nvSpPr>
          <p:cNvPr id="3" name="Slide Number Placeholder 2">
            <a:extLst>
              <a:ext uri="{FF2B5EF4-FFF2-40B4-BE49-F238E27FC236}">
                <a16:creationId xmlns:a16="http://schemas.microsoft.com/office/drawing/2014/main" id="{A07D9B05-E3EE-48A1-9E18-84164AA52FED}"/>
              </a:ext>
            </a:extLst>
          </p:cNvPr>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412192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76200"/>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r>
              <a:rPr lang="en-GB" sz="2800" b="1" dirty="0"/>
              <a:t> </a:t>
            </a:r>
            <a:r>
              <a:rPr lang="en-GB" sz="3600" b="1" dirty="0"/>
              <a:t>REVIEW / BACKGROUND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82400" y="159874"/>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dirty="0"/>
          </a:p>
        </p:txBody>
      </p:sp>
      <p:sp>
        <p:nvSpPr>
          <p:cNvPr id="3" name="TextBox 2"/>
          <p:cNvSpPr txBox="1"/>
          <p:nvPr/>
        </p:nvSpPr>
        <p:spPr>
          <a:xfrm>
            <a:off x="228600" y="1005550"/>
            <a:ext cx="11811000" cy="5386090"/>
          </a:xfrm>
          <a:prstGeom prst="rect">
            <a:avLst/>
          </a:prstGeom>
          <a:noFill/>
        </p:spPr>
        <p:txBody>
          <a:bodyPr wrap="square" rtlCol="0">
            <a:spAutoFit/>
          </a:bodyPr>
          <a:lstStyle/>
          <a:p>
            <a:pPr algn="just"/>
            <a:endParaRPr lang="en-GB" sz="2800" b="1" dirty="0"/>
          </a:p>
          <a:p>
            <a:pPr marL="342900" indent="-342900" algn="just">
              <a:buFont typeface="Arial" panose="020B0604020202020204" pitchFamily="34" charset="0"/>
              <a:buChar char="•"/>
            </a:pPr>
            <a:r>
              <a:rPr lang="en-GB" sz="2800" b="1" dirty="0"/>
              <a:t>Four meetings of the Advisory Committee for 7</a:t>
            </a:r>
            <a:r>
              <a:rPr lang="en-GB" sz="2800" b="1" baseline="30000" dirty="0"/>
              <a:t>th</a:t>
            </a:r>
            <a:r>
              <a:rPr lang="en-GB" sz="2800" b="1" dirty="0"/>
              <a:t> Population and Housing Census – </a:t>
            </a:r>
            <a:r>
              <a:rPr lang="en-GB" sz="2800" b="1" dirty="0">
                <a:solidFill>
                  <a:srgbClr val="0000FF"/>
                </a:solidFill>
                <a:hlinkClick r:id="rId4" action="ppaction://hlinkfile"/>
              </a:rPr>
              <a:t>Digital Census </a:t>
            </a:r>
            <a:r>
              <a:rPr lang="en-GB" sz="2800" b="1" dirty="0"/>
              <a:t>have been held under the Chairmanship of DCPC so far:</a:t>
            </a:r>
          </a:p>
          <a:p>
            <a:pPr algn="just"/>
            <a:endParaRPr lang="en-GB" sz="2800" b="1" dirty="0"/>
          </a:p>
          <a:p>
            <a:pPr marL="779362" lvl="1" indent="-342900" algn="just">
              <a:buSzPct val="80000"/>
              <a:buFont typeface="Wingdings" panose="05000000000000000000" pitchFamily="2" charset="2"/>
              <a:buChar char="§"/>
            </a:pPr>
            <a:r>
              <a:rPr lang="en-GB" sz="2800" b="1" dirty="0"/>
              <a:t>	First Meeting	: 	</a:t>
            </a:r>
            <a:r>
              <a:rPr lang="en-GB" sz="2800" b="1" dirty="0">
                <a:solidFill>
                  <a:srgbClr val="0000FF"/>
                </a:solidFill>
                <a:hlinkClick r:id="rId5" action="ppaction://hlinkfile"/>
              </a:rPr>
              <a:t>14.01.2021</a:t>
            </a:r>
            <a:endParaRPr lang="en-GB" sz="2800" b="1" dirty="0">
              <a:solidFill>
                <a:srgbClr val="0000FF"/>
              </a:solidFill>
            </a:endParaRPr>
          </a:p>
          <a:p>
            <a:pPr marL="779362" lvl="1" indent="-342900" algn="just">
              <a:buSzPct val="80000"/>
              <a:buFont typeface="Wingdings" panose="05000000000000000000" pitchFamily="2" charset="2"/>
              <a:buChar char="§"/>
            </a:pPr>
            <a:r>
              <a:rPr lang="en-GB" sz="2800" b="1" dirty="0"/>
              <a:t>	Second Meeting	:	</a:t>
            </a:r>
            <a:r>
              <a:rPr lang="en-GB" sz="2800" b="1" dirty="0">
                <a:solidFill>
                  <a:srgbClr val="0000FF"/>
                </a:solidFill>
                <a:hlinkClick r:id="rId6" action="ppaction://hlinkfile"/>
              </a:rPr>
              <a:t>26.03.2021</a:t>
            </a:r>
            <a:endParaRPr lang="en-GB" sz="2800" b="1" dirty="0">
              <a:solidFill>
                <a:srgbClr val="0000FF"/>
              </a:solidFill>
            </a:endParaRPr>
          </a:p>
          <a:p>
            <a:pPr marL="779362" lvl="1" indent="-342900" algn="just">
              <a:buSzPct val="80000"/>
              <a:buFont typeface="Wingdings" panose="05000000000000000000" pitchFamily="2" charset="2"/>
              <a:buChar char="§"/>
            </a:pPr>
            <a:r>
              <a:rPr lang="en-GB" sz="2800" b="1" dirty="0"/>
              <a:t>	Third Meeting	:  	</a:t>
            </a:r>
            <a:r>
              <a:rPr lang="en-GB" sz="2800" b="1" dirty="0">
                <a:solidFill>
                  <a:srgbClr val="0000FF"/>
                </a:solidFill>
                <a:hlinkClick r:id="rId7" action="ppaction://hlinkfile"/>
              </a:rPr>
              <a:t>27.04.2021 </a:t>
            </a:r>
            <a:endParaRPr lang="en-GB" sz="2800" b="1" dirty="0">
              <a:solidFill>
                <a:srgbClr val="0000FF"/>
              </a:solidFill>
            </a:endParaRPr>
          </a:p>
          <a:p>
            <a:pPr marL="779362" lvl="1" indent="-342900" algn="just">
              <a:buSzPct val="80000"/>
              <a:buFont typeface="Wingdings" panose="05000000000000000000" pitchFamily="2" charset="2"/>
              <a:buChar char="§"/>
            </a:pPr>
            <a:r>
              <a:rPr lang="en-GB" sz="2800" b="1" dirty="0"/>
              <a:t>	Fourth Meeting	: 	</a:t>
            </a:r>
            <a:r>
              <a:rPr lang="en-GB" sz="2800" b="1" dirty="0">
                <a:solidFill>
                  <a:srgbClr val="0000FF"/>
                </a:solidFill>
                <a:hlinkClick r:id="rId8" action="ppaction://hlinkfile"/>
              </a:rPr>
              <a:t>07.05.2021</a:t>
            </a:r>
            <a:endParaRPr lang="en-GB" sz="2800" b="1" dirty="0">
              <a:solidFill>
                <a:srgbClr val="0000FF"/>
              </a:solidFill>
            </a:endParaRPr>
          </a:p>
          <a:p>
            <a:pPr algn="just"/>
            <a:endParaRPr lang="en-GB" sz="1800" b="1" dirty="0"/>
          </a:p>
          <a:p>
            <a:pPr algn="just"/>
            <a:endParaRPr lang="en-GB" sz="1800" b="1" dirty="0"/>
          </a:p>
          <a:p>
            <a:pPr marL="342900" indent="-342900" algn="just">
              <a:buFont typeface="Arial" panose="020B0604020202020204" pitchFamily="34" charset="0"/>
              <a:buChar char="•"/>
            </a:pPr>
            <a:r>
              <a:rPr lang="en-GB" sz="2800" b="1" dirty="0"/>
              <a:t>Detailed deliberations were made on each </a:t>
            </a:r>
            <a:r>
              <a:rPr lang="en-GB" sz="2800" b="1" dirty="0">
                <a:solidFill>
                  <a:srgbClr val="FF0000"/>
                </a:solidFill>
                <a:hlinkClick r:id="rId9" action="ppaction://hlinksldjump"/>
              </a:rPr>
              <a:t>TOR</a:t>
            </a:r>
            <a:r>
              <a:rPr lang="en-GB" sz="2800" b="1" dirty="0"/>
              <a:t> and </a:t>
            </a:r>
            <a:r>
              <a:rPr lang="en-GB" sz="2800" b="1" dirty="0">
                <a:hlinkClick r:id="rId10" action="ppaction://hlinksldjump"/>
              </a:rPr>
              <a:t>working groups</a:t>
            </a:r>
            <a:r>
              <a:rPr lang="en-GB" sz="2800" b="1" dirty="0"/>
              <a:t> constituted for finalization of recommendations</a:t>
            </a:r>
            <a:endParaRPr lang="en-US" sz="2800" b="1" dirty="0"/>
          </a:p>
        </p:txBody>
      </p:sp>
      <p:sp>
        <p:nvSpPr>
          <p:cNvPr id="2" name="Footer Placeholder 1">
            <a:extLst>
              <a:ext uri="{FF2B5EF4-FFF2-40B4-BE49-F238E27FC236}">
                <a16:creationId xmlns:a16="http://schemas.microsoft.com/office/drawing/2014/main" id="{9FDD57ED-83D6-41A6-A0B9-34F4D8002AF3}"/>
              </a:ext>
            </a:extLst>
          </p:cNvPr>
          <p:cNvSpPr>
            <a:spLocks noGrp="1"/>
          </p:cNvSpPr>
          <p:nvPr>
            <p:ph type="ftr" sz="quarter" idx="11"/>
          </p:nvPr>
        </p:nvSpPr>
        <p:spPr/>
        <p:txBody>
          <a:bodyPr/>
          <a:lstStyle/>
          <a:p>
            <a:r>
              <a:rPr lang="en-US" dirty="0"/>
              <a:t>Pakistan Bureau of Statistics (PBS)</a:t>
            </a:r>
          </a:p>
        </p:txBody>
      </p:sp>
      <p:pic>
        <p:nvPicPr>
          <p:cNvPr id="9" name="Picture 8">
            <a:extLst>
              <a:ext uri="{FF2B5EF4-FFF2-40B4-BE49-F238E27FC236}">
                <a16:creationId xmlns:a16="http://schemas.microsoft.com/office/drawing/2014/main" id="{478239A3-88E4-46ED-90A1-EF679F6EC8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05800" y="2945968"/>
            <a:ext cx="3276600" cy="2401768"/>
          </a:xfrm>
          <a:prstGeom prst="rect">
            <a:avLst/>
          </a:prstGeom>
        </p:spPr>
      </p:pic>
    </p:spTree>
    <p:extLst>
      <p:ext uri="{BB962C8B-B14F-4D97-AF65-F5344CB8AC3E}">
        <p14:creationId xmlns:p14="http://schemas.microsoft.com/office/powerpoint/2010/main" val="380866828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27080477"/>
              </p:ext>
            </p:extLst>
          </p:nvPr>
        </p:nvGraphicFramePr>
        <p:xfrm>
          <a:off x="169639" y="1143000"/>
          <a:ext cx="11873551" cy="5334004"/>
        </p:xfrm>
        <a:graphic>
          <a:graphicData uri="http://schemas.openxmlformats.org/drawingml/2006/table">
            <a:tbl>
              <a:tblPr firstRow="1" bandRow="1">
                <a:tableStyleId>{5940675A-B579-460E-94D1-54222C63F5DA}</a:tableStyleId>
              </a:tblPr>
              <a:tblGrid>
                <a:gridCol w="2362751">
                  <a:extLst>
                    <a:ext uri="{9D8B030D-6E8A-4147-A177-3AD203B41FA5}">
                      <a16:colId xmlns:a16="http://schemas.microsoft.com/office/drawing/2014/main" val="20000"/>
                    </a:ext>
                  </a:extLst>
                </a:gridCol>
                <a:gridCol w="1125458">
                  <a:extLst>
                    <a:ext uri="{9D8B030D-6E8A-4147-A177-3AD203B41FA5}">
                      <a16:colId xmlns:a16="http://schemas.microsoft.com/office/drawing/2014/main" val="20001"/>
                    </a:ext>
                  </a:extLst>
                </a:gridCol>
                <a:gridCol w="1167928">
                  <a:extLst>
                    <a:ext uri="{9D8B030D-6E8A-4147-A177-3AD203B41FA5}">
                      <a16:colId xmlns:a16="http://schemas.microsoft.com/office/drawing/2014/main" val="20002"/>
                    </a:ext>
                  </a:extLst>
                </a:gridCol>
                <a:gridCol w="1199069">
                  <a:extLst>
                    <a:ext uri="{9D8B030D-6E8A-4147-A177-3AD203B41FA5}">
                      <a16:colId xmlns:a16="http://schemas.microsoft.com/office/drawing/2014/main" val="20003"/>
                    </a:ext>
                  </a:extLst>
                </a:gridCol>
                <a:gridCol w="997821">
                  <a:extLst>
                    <a:ext uri="{9D8B030D-6E8A-4147-A177-3AD203B41FA5}">
                      <a16:colId xmlns:a16="http://schemas.microsoft.com/office/drawing/2014/main" val="20004"/>
                    </a:ext>
                  </a:extLst>
                </a:gridCol>
                <a:gridCol w="1255131">
                  <a:extLst>
                    <a:ext uri="{9D8B030D-6E8A-4147-A177-3AD203B41FA5}">
                      <a16:colId xmlns:a16="http://schemas.microsoft.com/office/drawing/2014/main" val="20005"/>
                    </a:ext>
                  </a:extLst>
                </a:gridCol>
                <a:gridCol w="1255131">
                  <a:extLst>
                    <a:ext uri="{9D8B030D-6E8A-4147-A177-3AD203B41FA5}">
                      <a16:colId xmlns:a16="http://schemas.microsoft.com/office/drawing/2014/main" val="20006"/>
                    </a:ext>
                  </a:extLst>
                </a:gridCol>
                <a:gridCol w="1255131">
                  <a:extLst>
                    <a:ext uri="{9D8B030D-6E8A-4147-A177-3AD203B41FA5}">
                      <a16:colId xmlns:a16="http://schemas.microsoft.com/office/drawing/2014/main" val="20007"/>
                    </a:ext>
                  </a:extLst>
                </a:gridCol>
                <a:gridCol w="1255131">
                  <a:extLst>
                    <a:ext uri="{9D8B030D-6E8A-4147-A177-3AD203B41FA5}">
                      <a16:colId xmlns:a16="http://schemas.microsoft.com/office/drawing/2014/main" val="20008"/>
                    </a:ext>
                  </a:extLst>
                </a:gridCol>
              </a:tblGrid>
              <a:tr h="1351342">
                <a:tc>
                  <a:txBody>
                    <a:bodyPr/>
                    <a:lstStyle/>
                    <a:p>
                      <a:pPr marL="0" algn="ctr" defTabSz="457200" rtl="0" eaLnBrk="1" latinLnBrk="0" hangingPunct="1">
                        <a:spcAft>
                          <a:spcPts val="0"/>
                        </a:spcAft>
                      </a:pPr>
                      <a:r>
                        <a:rPr lang="en-US" sz="1800" b="1" kern="1200" dirty="0">
                          <a:solidFill>
                            <a:schemeClr val="tx1"/>
                          </a:solidFill>
                          <a:latin typeface="+mn-lt"/>
                          <a:ea typeface="+mn-ea"/>
                          <a:cs typeface="+mn-cs"/>
                        </a:rPr>
                        <a:t>INDICATORS</a:t>
                      </a:r>
                      <a:endParaRPr lang="en-GB" sz="1800" b="1" kern="1200" dirty="0">
                        <a:solidFill>
                          <a:schemeClr val="tx1"/>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r>
                        <a:rPr lang="en-US" sz="1800" b="1" kern="1200" dirty="0">
                          <a:solidFill>
                            <a:schemeClr val="tx1"/>
                          </a:solidFill>
                          <a:latin typeface="+mn-lt"/>
                          <a:ea typeface="+mn-ea"/>
                          <a:cs typeface="+mn-cs"/>
                        </a:rPr>
                        <a:t>Pakistan 2017</a:t>
                      </a:r>
                      <a:endParaRPr lang="en-GB" sz="1800" b="1" kern="1200" dirty="0">
                        <a:solidFill>
                          <a:schemeClr val="tx1"/>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r>
                        <a:rPr lang="en-US" sz="1800" b="1" kern="1200" dirty="0">
                          <a:solidFill>
                            <a:schemeClr val="tx1"/>
                          </a:solidFill>
                          <a:latin typeface="+mn-lt"/>
                          <a:ea typeface="+mn-ea"/>
                          <a:cs typeface="+mn-cs"/>
                        </a:rPr>
                        <a:t>Bangladesh 2011</a:t>
                      </a:r>
                      <a:endParaRPr lang="en-GB" sz="1800" b="1" kern="1200" dirty="0">
                        <a:solidFill>
                          <a:schemeClr val="tx1"/>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r>
                        <a:rPr lang="en-US" sz="1800" b="1" kern="1200" dirty="0">
                          <a:solidFill>
                            <a:schemeClr val="tx1"/>
                          </a:solidFill>
                          <a:latin typeface="+mn-lt"/>
                          <a:ea typeface="+mn-ea"/>
                          <a:cs typeface="+mn-cs"/>
                        </a:rPr>
                        <a:t>India 2011</a:t>
                      </a:r>
                      <a:endParaRPr lang="en-GB" sz="1800" b="1" kern="1200" dirty="0">
                        <a:solidFill>
                          <a:schemeClr val="tx1"/>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r>
                        <a:rPr lang="en-US" sz="1800" b="1" kern="1200" dirty="0">
                          <a:solidFill>
                            <a:schemeClr val="tx1"/>
                          </a:solidFill>
                          <a:latin typeface="+mn-lt"/>
                          <a:ea typeface="+mn-ea"/>
                          <a:cs typeface="+mn-cs"/>
                        </a:rPr>
                        <a:t>Iran 2016</a:t>
                      </a:r>
                      <a:endParaRPr lang="en-GB" sz="1800" b="1" kern="1200" dirty="0">
                        <a:solidFill>
                          <a:schemeClr val="tx1"/>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r>
                        <a:rPr lang="en-US" sz="1800" b="1" kern="1200" dirty="0">
                          <a:solidFill>
                            <a:schemeClr val="tx1"/>
                          </a:solidFill>
                          <a:latin typeface="+mn-lt"/>
                          <a:ea typeface="+mn-ea"/>
                          <a:cs typeface="+mn-cs"/>
                        </a:rPr>
                        <a:t>Sri Lanka 2011</a:t>
                      </a:r>
                      <a:endParaRPr lang="en-GB" sz="1800" b="1" kern="1200" dirty="0">
                        <a:solidFill>
                          <a:schemeClr val="tx1"/>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r>
                        <a:rPr lang="en-US" sz="1800" b="1" kern="1200" dirty="0">
                          <a:solidFill>
                            <a:schemeClr val="tx1"/>
                          </a:solidFill>
                          <a:latin typeface="+mn-lt"/>
                          <a:ea typeface="+mn-ea"/>
                          <a:cs typeface="+mn-cs"/>
                        </a:rPr>
                        <a:t>Turkey 2011</a:t>
                      </a:r>
                      <a:endParaRPr lang="en-GB" sz="1800" b="1" kern="1200" dirty="0">
                        <a:solidFill>
                          <a:schemeClr val="tx1"/>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r>
                        <a:rPr lang="en-US" sz="1800" b="1" kern="1200" dirty="0">
                          <a:solidFill>
                            <a:schemeClr val="tx1"/>
                          </a:solidFill>
                          <a:latin typeface="+mn-lt"/>
                          <a:ea typeface="+mn-ea"/>
                          <a:cs typeface="+mn-cs"/>
                        </a:rPr>
                        <a:t>Bhutan 2005</a:t>
                      </a:r>
                      <a:endParaRPr lang="en-GB" sz="1800" b="1" kern="1200" dirty="0">
                        <a:solidFill>
                          <a:schemeClr val="tx1"/>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endParaRPr lang="en-US" sz="1800" b="1" kern="1200" dirty="0">
                        <a:solidFill>
                          <a:schemeClr val="tx1"/>
                        </a:solidFill>
                        <a:latin typeface="+mn-lt"/>
                        <a:ea typeface="+mn-ea"/>
                        <a:cs typeface="+mn-cs"/>
                      </a:endParaRPr>
                    </a:p>
                    <a:p>
                      <a:pPr marL="0" algn="ctr" defTabSz="457200" rtl="0" eaLnBrk="1" latinLnBrk="0" hangingPunct="1">
                        <a:spcAft>
                          <a:spcPts val="0"/>
                        </a:spcAft>
                      </a:pPr>
                      <a:r>
                        <a:rPr lang="en-US" sz="1800" b="1" kern="1200" dirty="0">
                          <a:solidFill>
                            <a:schemeClr val="tx1"/>
                          </a:solidFill>
                          <a:latin typeface="+mn-lt"/>
                          <a:ea typeface="+mn-ea"/>
                          <a:cs typeface="+mn-cs"/>
                        </a:rPr>
                        <a:t>Nepal 2011</a:t>
                      </a:r>
                      <a:endParaRPr lang="en-GB" sz="1800" b="1" kern="1200" dirty="0">
                        <a:solidFill>
                          <a:schemeClr val="tx1"/>
                        </a:solidFill>
                        <a:latin typeface="+mn-lt"/>
                        <a:ea typeface="+mn-ea"/>
                        <a:cs typeface="+mn-cs"/>
                      </a:endParaRPr>
                    </a:p>
                  </a:txBody>
                  <a:tcPr marL="51435" marR="51435" marT="0" marB="0" anchor="ctr">
                    <a:solidFill>
                      <a:schemeClr val="bg1">
                        <a:lumMod val="85000"/>
                      </a:schemeClr>
                    </a:solidFill>
                  </a:tcPr>
                </a:tc>
                <a:extLst>
                  <a:ext uri="{0D108BD9-81ED-4DB2-BD59-A6C34878D82A}">
                    <a16:rowId xmlns:a16="http://schemas.microsoft.com/office/drawing/2014/main" val="10000"/>
                  </a:ext>
                </a:extLst>
              </a:tr>
              <a:tr h="442518">
                <a:tc>
                  <a:txBody>
                    <a:bodyPr/>
                    <a:lstStyle/>
                    <a:p>
                      <a:pPr algn="l">
                        <a:spcAft>
                          <a:spcPts val="0"/>
                        </a:spcAft>
                      </a:pPr>
                      <a:r>
                        <a:rPr lang="en-US" sz="1600" b="1" dirty="0">
                          <a:effectLst/>
                        </a:rPr>
                        <a:t>Housing Characteristic</a:t>
                      </a:r>
                      <a:endParaRPr lang="en-GB" sz="16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442518">
                <a:tc>
                  <a:txBody>
                    <a:bodyPr/>
                    <a:lstStyle/>
                    <a:p>
                      <a:pPr algn="l">
                        <a:spcAft>
                          <a:spcPts val="0"/>
                        </a:spcAft>
                      </a:pPr>
                      <a:r>
                        <a:rPr lang="en-US" sz="1600" b="1" dirty="0">
                          <a:effectLst/>
                        </a:rPr>
                        <a:t>Tenure</a:t>
                      </a:r>
                      <a:endParaRPr lang="en-GB" sz="16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solidFill>
                            <a:srgbClr val="FF0000"/>
                          </a:solidFill>
                          <a:effectLst/>
                        </a:rPr>
                        <a:t>X</a:t>
                      </a:r>
                      <a:endParaRPr lang="en-GB" sz="1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442518">
                <a:tc>
                  <a:txBody>
                    <a:bodyPr/>
                    <a:lstStyle/>
                    <a:p>
                      <a:pPr algn="l">
                        <a:spcAft>
                          <a:spcPts val="0"/>
                        </a:spcAft>
                      </a:pPr>
                      <a:r>
                        <a:rPr lang="en-US" sz="1600" b="1" dirty="0">
                          <a:effectLst/>
                        </a:rPr>
                        <a:t>Sex of Owner</a:t>
                      </a:r>
                      <a:endParaRPr lang="en-GB" sz="16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solidFill>
                            <a:srgbClr val="FF0000"/>
                          </a:solidFill>
                          <a:effectLst/>
                        </a:rPr>
                        <a:t>X</a:t>
                      </a:r>
                      <a:endParaRPr lang="en-GB" sz="1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solidFill>
                            <a:srgbClr val="FF0000"/>
                          </a:solidFill>
                          <a:effectLst/>
                        </a:rPr>
                        <a:t>X</a:t>
                      </a:r>
                      <a:endParaRPr lang="en-GB" sz="1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solidFill>
                            <a:srgbClr val="FF0000"/>
                          </a:solidFill>
                          <a:effectLst/>
                        </a:rPr>
                        <a:t>X</a:t>
                      </a:r>
                      <a:endParaRPr lang="en-GB" sz="1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solidFill>
                            <a:srgbClr val="FF0000"/>
                          </a:solidFill>
                          <a:effectLst/>
                        </a:rPr>
                        <a:t>X</a:t>
                      </a:r>
                      <a:endParaRPr lang="en-GB" sz="1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r h="442518">
                <a:tc>
                  <a:txBody>
                    <a:bodyPr/>
                    <a:lstStyle/>
                    <a:p>
                      <a:pPr algn="l">
                        <a:spcAft>
                          <a:spcPts val="0"/>
                        </a:spcAft>
                      </a:pPr>
                      <a:r>
                        <a:rPr lang="en-US" sz="1600" b="1" dirty="0">
                          <a:effectLst/>
                        </a:rPr>
                        <a:t>Number of Rooms</a:t>
                      </a:r>
                      <a:endParaRPr lang="en-GB" sz="16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solidFill>
                            <a:srgbClr val="FF0000"/>
                          </a:solidFill>
                          <a:effectLst/>
                        </a:rPr>
                        <a:t>X</a:t>
                      </a:r>
                      <a:endParaRPr lang="en-GB" sz="1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solidFill>
                            <a:srgbClr val="FF0000"/>
                          </a:solidFill>
                          <a:effectLst/>
                        </a:rPr>
                        <a:t>X</a:t>
                      </a:r>
                      <a:endParaRPr lang="en-GB" sz="1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4"/>
                  </a:ext>
                </a:extLst>
              </a:tr>
              <a:tr h="442518">
                <a:tc>
                  <a:txBody>
                    <a:bodyPr/>
                    <a:lstStyle/>
                    <a:p>
                      <a:pPr algn="l">
                        <a:spcAft>
                          <a:spcPts val="0"/>
                        </a:spcAft>
                      </a:pPr>
                      <a:r>
                        <a:rPr lang="en-US" sz="1600" b="1" dirty="0">
                          <a:effectLst/>
                        </a:rPr>
                        <a:t>year built</a:t>
                      </a:r>
                      <a:endParaRPr lang="en-GB" sz="16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solidFill>
                            <a:srgbClr val="FF0000"/>
                          </a:solidFill>
                          <a:effectLst/>
                        </a:rPr>
                        <a:t>X</a:t>
                      </a:r>
                      <a:endParaRPr lang="en-GB" sz="1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solidFill>
                            <a:srgbClr val="FF0000"/>
                          </a:solidFill>
                          <a:effectLst/>
                        </a:rPr>
                        <a:t>X</a:t>
                      </a:r>
                      <a:endParaRPr lang="en-GB" sz="1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solidFill>
                            <a:srgbClr val="FF0000"/>
                          </a:solidFill>
                          <a:effectLst/>
                        </a:rPr>
                        <a:t>X</a:t>
                      </a:r>
                      <a:endParaRPr lang="en-GB" sz="1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8"/>
                  </a:ext>
                </a:extLst>
              </a:tr>
              <a:tr h="442518">
                <a:tc>
                  <a:txBody>
                    <a:bodyPr/>
                    <a:lstStyle/>
                    <a:p>
                      <a:pPr algn="l">
                        <a:spcAft>
                          <a:spcPts val="0"/>
                        </a:spcAft>
                      </a:pPr>
                      <a:r>
                        <a:rPr lang="en-US" sz="1600" b="1" dirty="0">
                          <a:effectLst/>
                        </a:rPr>
                        <a:t>Construction Material</a:t>
                      </a:r>
                      <a:endParaRPr lang="en-GB" sz="16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solidFill>
                            <a:srgbClr val="FF0000"/>
                          </a:solidFill>
                          <a:effectLst/>
                        </a:rPr>
                        <a:t>X</a:t>
                      </a:r>
                      <a:endParaRPr lang="en-GB" sz="1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solidFill>
                            <a:srgbClr val="FF0000"/>
                          </a:solidFill>
                          <a:effectLst/>
                        </a:rPr>
                        <a:t>X</a:t>
                      </a:r>
                      <a:endParaRPr lang="en-GB" sz="1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9"/>
                  </a:ext>
                </a:extLst>
              </a:tr>
              <a:tr h="442518">
                <a:tc>
                  <a:txBody>
                    <a:bodyPr/>
                    <a:lstStyle/>
                    <a:p>
                      <a:pPr algn="l">
                        <a:spcAft>
                          <a:spcPts val="0"/>
                        </a:spcAft>
                      </a:pPr>
                      <a:r>
                        <a:rPr lang="en-US" sz="1600" b="1" dirty="0">
                          <a:effectLst/>
                        </a:rPr>
                        <a:t>Source of Drinking water</a:t>
                      </a:r>
                      <a:endParaRPr lang="en-GB" sz="16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solidFill>
                            <a:srgbClr val="FF0000"/>
                          </a:solidFill>
                          <a:effectLst/>
                        </a:rPr>
                        <a:t>X</a:t>
                      </a:r>
                      <a:endParaRPr lang="en-GB" sz="1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5"/>
                  </a:ext>
                </a:extLst>
              </a:tr>
              <a:tr h="442518">
                <a:tc>
                  <a:txBody>
                    <a:bodyPr/>
                    <a:lstStyle/>
                    <a:p>
                      <a:pPr algn="l">
                        <a:spcAft>
                          <a:spcPts val="0"/>
                        </a:spcAft>
                      </a:pPr>
                      <a:r>
                        <a:rPr lang="en-US" sz="1600" b="1" dirty="0">
                          <a:effectLst/>
                        </a:rPr>
                        <a:t>Source of Light</a:t>
                      </a:r>
                      <a:endParaRPr lang="en-GB" sz="16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solidFill>
                            <a:srgbClr val="FF0000"/>
                          </a:solidFill>
                          <a:effectLst/>
                        </a:rPr>
                        <a:t>X</a:t>
                      </a:r>
                      <a:endParaRPr lang="en-GB" sz="1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6"/>
                  </a:ext>
                </a:extLst>
              </a:tr>
              <a:tr h="442518">
                <a:tc>
                  <a:txBody>
                    <a:bodyPr/>
                    <a:lstStyle/>
                    <a:p>
                      <a:pPr algn="l">
                        <a:spcAft>
                          <a:spcPts val="0"/>
                        </a:spcAft>
                      </a:pPr>
                      <a:r>
                        <a:rPr lang="en-US" sz="1600" b="1" dirty="0">
                          <a:effectLst/>
                        </a:rPr>
                        <a:t>Fuel</a:t>
                      </a:r>
                      <a:endParaRPr lang="en-GB" sz="16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solidFill>
                            <a:srgbClr val="FF0000"/>
                          </a:solidFill>
                          <a:effectLst/>
                        </a:rPr>
                        <a:t>X</a:t>
                      </a:r>
                      <a:endParaRPr lang="en-GB" sz="18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800" b="1" dirty="0">
                          <a:effectLst/>
                        </a:rPr>
                        <a:t>√</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7"/>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1371600"/>
            <a:ext cx="599705" cy="22965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744" y="1392004"/>
            <a:ext cx="626982" cy="2704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6569" y="1482036"/>
            <a:ext cx="565914" cy="27045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8569" y="1436289"/>
            <a:ext cx="619829" cy="26802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43292" y="1444122"/>
            <a:ext cx="546626" cy="25236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875642" y="1394863"/>
            <a:ext cx="568716" cy="28011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30082" y="1450175"/>
            <a:ext cx="684677" cy="24630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62400" y="1386672"/>
            <a:ext cx="648248" cy="248841"/>
          </a:xfrm>
          <a:prstGeom prst="rect">
            <a:avLst/>
          </a:prstGeom>
        </p:spPr>
      </p:pic>
      <p:sp>
        <p:nvSpPr>
          <p:cNvPr id="2" name="Footer Placeholder 1">
            <a:extLst>
              <a:ext uri="{FF2B5EF4-FFF2-40B4-BE49-F238E27FC236}">
                <a16:creationId xmlns:a16="http://schemas.microsoft.com/office/drawing/2014/main" id="{EB5D1D4D-1F10-4001-94DA-1ED4EAD666DA}"/>
              </a:ext>
            </a:extLst>
          </p:cNvPr>
          <p:cNvSpPr>
            <a:spLocks noGrp="1"/>
          </p:cNvSpPr>
          <p:nvPr>
            <p:ph type="ftr" sz="quarter" idx="11"/>
          </p:nvPr>
        </p:nvSpPr>
        <p:spPr/>
        <p:txBody>
          <a:bodyPr/>
          <a:lstStyle/>
          <a:p>
            <a:r>
              <a:rPr lang="en-US"/>
              <a:t>Pakistan Bureau of Statistics (PBS)</a:t>
            </a:r>
          </a:p>
        </p:txBody>
      </p:sp>
      <p:sp>
        <p:nvSpPr>
          <p:cNvPr id="3" name="Slide Number Placeholder 2">
            <a:extLst>
              <a:ext uri="{FF2B5EF4-FFF2-40B4-BE49-F238E27FC236}">
                <a16:creationId xmlns:a16="http://schemas.microsoft.com/office/drawing/2014/main" id="{48D21F6A-F952-42FB-9B1F-7BBFD117364C}"/>
              </a:ext>
            </a:extLst>
          </p:cNvPr>
          <p:cNvSpPr>
            <a:spLocks noGrp="1"/>
          </p:cNvSpPr>
          <p:nvPr>
            <p:ph type="sldNum" sz="quarter" idx="12"/>
          </p:nvPr>
        </p:nvSpPr>
        <p:spPr/>
        <p:txBody>
          <a:bodyPr/>
          <a:lstStyle/>
          <a:p>
            <a:fld id="{B6F15528-21DE-4FAA-801E-634DDDAF4B2B}" type="slidenum">
              <a:rPr lang="en-US" smtClean="0"/>
              <a:pPr/>
              <a:t>30</a:t>
            </a:fld>
            <a:endParaRPr lang="en-US"/>
          </a:p>
        </p:txBody>
      </p:sp>
      <p:sp>
        <p:nvSpPr>
          <p:cNvPr id="15" name="Rectangle 14"/>
          <p:cNvSpPr/>
          <p:nvPr/>
        </p:nvSpPr>
        <p:spPr>
          <a:xfrm>
            <a:off x="9098" y="25021"/>
            <a:ext cx="12182901" cy="914400"/>
          </a:xfrm>
          <a:prstGeom prst="rect">
            <a:avLst/>
          </a:prstGeom>
          <a:solidFill>
            <a:schemeClr val="accent1"/>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80000"/>
              </a:lnSpc>
              <a:spcBef>
                <a:spcPct val="0"/>
              </a:spcBef>
            </a:pPr>
            <a:r>
              <a:rPr lang="en-US" sz="3200" b="1" dirty="0"/>
              <a:t>COMPARISON OF INDICATORS WITH DIFFERENT COUNTRIES </a:t>
            </a:r>
            <a:br>
              <a:rPr lang="en-US" sz="3200" b="1" dirty="0"/>
            </a:br>
            <a:r>
              <a:rPr lang="en-US" sz="3200" b="1" dirty="0"/>
              <a:t>( CENSUS ENUMERATION  FORM)</a:t>
            </a:r>
          </a:p>
        </p:txBody>
      </p:sp>
    </p:spTree>
    <p:extLst>
      <p:ext uri="{BB962C8B-B14F-4D97-AF65-F5344CB8AC3E}">
        <p14:creationId xmlns:p14="http://schemas.microsoft.com/office/powerpoint/2010/main" val="3634990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64335182"/>
              </p:ext>
            </p:extLst>
          </p:nvPr>
        </p:nvGraphicFramePr>
        <p:xfrm>
          <a:off x="228600" y="1143000"/>
          <a:ext cx="11734803" cy="5486399"/>
        </p:xfrm>
        <a:graphic>
          <a:graphicData uri="http://schemas.openxmlformats.org/drawingml/2006/table">
            <a:tbl>
              <a:tblPr firstRow="1" bandRow="1">
                <a:tableStyleId>{5940675A-B579-460E-94D1-54222C63F5DA}</a:tableStyleId>
              </a:tblPr>
              <a:tblGrid>
                <a:gridCol w="2200276">
                  <a:extLst>
                    <a:ext uri="{9D8B030D-6E8A-4147-A177-3AD203B41FA5}">
                      <a16:colId xmlns:a16="http://schemas.microsoft.com/office/drawing/2014/main" val="20000"/>
                    </a:ext>
                  </a:extLst>
                </a:gridCol>
                <a:gridCol w="1323042">
                  <a:extLst>
                    <a:ext uri="{9D8B030D-6E8A-4147-A177-3AD203B41FA5}">
                      <a16:colId xmlns:a16="http://schemas.microsoft.com/office/drawing/2014/main" val="20001"/>
                    </a:ext>
                  </a:extLst>
                </a:gridCol>
                <a:gridCol w="1279899">
                  <a:extLst>
                    <a:ext uri="{9D8B030D-6E8A-4147-A177-3AD203B41FA5}">
                      <a16:colId xmlns:a16="http://schemas.microsoft.com/office/drawing/2014/main" val="20002"/>
                    </a:ext>
                  </a:extLst>
                </a:gridCol>
                <a:gridCol w="1164852">
                  <a:extLst>
                    <a:ext uri="{9D8B030D-6E8A-4147-A177-3AD203B41FA5}">
                      <a16:colId xmlns:a16="http://schemas.microsoft.com/office/drawing/2014/main" val="20003"/>
                    </a:ext>
                  </a:extLst>
                </a:gridCol>
                <a:gridCol w="1078566">
                  <a:extLst>
                    <a:ext uri="{9D8B030D-6E8A-4147-A177-3AD203B41FA5}">
                      <a16:colId xmlns:a16="http://schemas.microsoft.com/office/drawing/2014/main" val="20004"/>
                    </a:ext>
                  </a:extLst>
                </a:gridCol>
                <a:gridCol w="1121709">
                  <a:extLst>
                    <a:ext uri="{9D8B030D-6E8A-4147-A177-3AD203B41FA5}">
                      <a16:colId xmlns:a16="http://schemas.microsoft.com/office/drawing/2014/main" val="20005"/>
                    </a:ext>
                  </a:extLst>
                </a:gridCol>
                <a:gridCol w="1193614">
                  <a:extLst>
                    <a:ext uri="{9D8B030D-6E8A-4147-A177-3AD203B41FA5}">
                      <a16:colId xmlns:a16="http://schemas.microsoft.com/office/drawing/2014/main" val="20006"/>
                    </a:ext>
                  </a:extLst>
                </a:gridCol>
                <a:gridCol w="1193613">
                  <a:extLst>
                    <a:ext uri="{9D8B030D-6E8A-4147-A177-3AD203B41FA5}">
                      <a16:colId xmlns:a16="http://schemas.microsoft.com/office/drawing/2014/main" val="20007"/>
                    </a:ext>
                  </a:extLst>
                </a:gridCol>
                <a:gridCol w="1179232">
                  <a:extLst>
                    <a:ext uri="{9D8B030D-6E8A-4147-A177-3AD203B41FA5}">
                      <a16:colId xmlns:a16="http://schemas.microsoft.com/office/drawing/2014/main" val="20008"/>
                    </a:ext>
                  </a:extLst>
                </a:gridCol>
              </a:tblGrid>
              <a:tr h="1067954">
                <a:tc>
                  <a:txBody>
                    <a:bodyPr/>
                    <a:lstStyle/>
                    <a:p>
                      <a:pPr marL="0" algn="ctr" defTabSz="457200" rtl="0" eaLnBrk="1" latinLnBrk="0" hangingPunct="1">
                        <a:spcAft>
                          <a:spcPts val="0"/>
                        </a:spcAft>
                      </a:pPr>
                      <a:r>
                        <a:rPr lang="en-US" sz="2000" b="1" kern="1200" dirty="0">
                          <a:solidFill>
                            <a:srgbClr val="0070C0"/>
                          </a:solidFill>
                          <a:latin typeface="+mn-lt"/>
                          <a:ea typeface="+mn-ea"/>
                          <a:cs typeface="+mn-cs"/>
                        </a:rPr>
                        <a:t>INDICATORS</a:t>
                      </a:r>
                      <a:endParaRPr lang="en-GB" sz="20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r>
                        <a:rPr lang="en-US" sz="1600" b="1" kern="1200" dirty="0">
                          <a:solidFill>
                            <a:srgbClr val="0070C0"/>
                          </a:solidFill>
                        </a:rPr>
                        <a:t>Pakistan 2017</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r>
                        <a:rPr lang="en-US" sz="1600" b="1" kern="1200" dirty="0">
                          <a:solidFill>
                            <a:srgbClr val="0070C0"/>
                          </a:solidFill>
                        </a:rPr>
                        <a:t>Bangladesh 2011</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r>
                        <a:rPr lang="en-US" sz="1600" b="1" kern="1200" dirty="0">
                          <a:solidFill>
                            <a:srgbClr val="0070C0"/>
                          </a:solidFill>
                        </a:rPr>
                        <a:t>India 2011</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r>
                        <a:rPr lang="en-US" sz="1600" b="1" kern="1200" dirty="0">
                          <a:solidFill>
                            <a:srgbClr val="0070C0"/>
                          </a:solidFill>
                        </a:rPr>
                        <a:t>Iran</a:t>
                      </a:r>
                      <a:r>
                        <a:rPr lang="en-US" sz="1600" b="1" kern="1200" baseline="0" dirty="0">
                          <a:solidFill>
                            <a:srgbClr val="0070C0"/>
                          </a:solidFill>
                        </a:rPr>
                        <a:t> 2016</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r>
                        <a:rPr lang="en-US" sz="1600" b="1" kern="1200" dirty="0">
                          <a:solidFill>
                            <a:srgbClr val="0070C0"/>
                          </a:solidFill>
                        </a:rPr>
                        <a:t>Sri Lanka 2011</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r>
                        <a:rPr lang="en-US" sz="1600" b="1" kern="1200" dirty="0">
                          <a:solidFill>
                            <a:srgbClr val="0070C0"/>
                          </a:solidFill>
                        </a:rPr>
                        <a:t>Turkey 2011</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r>
                        <a:rPr lang="en-US" sz="1600" b="1" kern="1200" dirty="0">
                          <a:solidFill>
                            <a:srgbClr val="0070C0"/>
                          </a:solidFill>
                        </a:rPr>
                        <a:t>Bhutan 2005</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r>
                        <a:rPr lang="en-US" sz="1600" b="1" kern="1200" dirty="0">
                          <a:solidFill>
                            <a:srgbClr val="0070C0"/>
                          </a:solidFill>
                        </a:rPr>
                        <a:t>Nepal 2011</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extLst>
                  <a:ext uri="{0D108BD9-81ED-4DB2-BD59-A6C34878D82A}">
                    <a16:rowId xmlns:a16="http://schemas.microsoft.com/office/drawing/2014/main" val="10000"/>
                  </a:ext>
                </a:extLst>
              </a:tr>
              <a:tr h="696749">
                <a:tc>
                  <a:txBody>
                    <a:bodyPr/>
                    <a:lstStyle/>
                    <a:p>
                      <a:pPr algn="l">
                        <a:spcAft>
                          <a:spcPts val="0"/>
                        </a:spcAft>
                      </a:pPr>
                      <a:r>
                        <a:rPr lang="en-US" sz="1800" b="1" dirty="0">
                          <a:effectLst/>
                        </a:rPr>
                        <a:t>Kitchen</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696749">
                <a:tc>
                  <a:txBody>
                    <a:bodyPr/>
                    <a:lstStyle/>
                    <a:p>
                      <a:pPr algn="l">
                        <a:spcAft>
                          <a:spcPts val="0"/>
                        </a:spcAft>
                      </a:pPr>
                      <a:r>
                        <a:rPr lang="en-US" sz="1800" b="1" dirty="0">
                          <a:effectLst/>
                        </a:rPr>
                        <a:t>Bath Room</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696749">
                <a:tc>
                  <a:txBody>
                    <a:bodyPr/>
                    <a:lstStyle/>
                    <a:p>
                      <a:pPr algn="l">
                        <a:spcAft>
                          <a:spcPts val="0"/>
                        </a:spcAft>
                      </a:pPr>
                      <a:r>
                        <a:rPr lang="en-US" sz="1800" b="1">
                          <a:effectLst/>
                        </a:rPr>
                        <a:t>Latrine</a:t>
                      </a:r>
                      <a:endParaRPr lang="en-GB" sz="18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r h="997799">
                <a:tc>
                  <a:txBody>
                    <a:bodyPr/>
                    <a:lstStyle/>
                    <a:p>
                      <a:pPr algn="l">
                        <a:spcAft>
                          <a:spcPts val="0"/>
                        </a:spcAft>
                      </a:pPr>
                      <a:r>
                        <a:rPr lang="en-US" sz="1800" b="1" dirty="0">
                          <a:effectLst/>
                        </a:rPr>
                        <a:t>Means of in Formation/ Communication</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4"/>
                  </a:ext>
                </a:extLst>
              </a:tr>
              <a:tr h="1330399">
                <a:tc>
                  <a:txBody>
                    <a:bodyPr/>
                    <a:lstStyle/>
                    <a:p>
                      <a:pPr algn="l">
                        <a:spcAft>
                          <a:spcPts val="0"/>
                        </a:spcAft>
                      </a:pPr>
                      <a:r>
                        <a:rPr lang="en-US" sz="1800" b="1" dirty="0">
                          <a:effectLst/>
                        </a:rPr>
                        <a:t>Has any House Hold Members Lived abroad for Six Month or More</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5"/>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295400"/>
            <a:ext cx="599705" cy="304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614" y="1320589"/>
            <a:ext cx="626982" cy="2704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405" y="1337864"/>
            <a:ext cx="565914" cy="27045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6141" y="1362059"/>
            <a:ext cx="619829" cy="26802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1392" y="1422060"/>
            <a:ext cx="546626" cy="25236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895661" y="1422060"/>
            <a:ext cx="568716" cy="28011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99956" y="1447800"/>
            <a:ext cx="684677" cy="24630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8600" y="1311435"/>
            <a:ext cx="648248" cy="288765"/>
          </a:xfrm>
          <a:prstGeom prst="rect">
            <a:avLst/>
          </a:prstGeom>
        </p:spPr>
      </p:pic>
      <p:sp>
        <p:nvSpPr>
          <p:cNvPr id="2" name="Footer Placeholder 1">
            <a:extLst>
              <a:ext uri="{FF2B5EF4-FFF2-40B4-BE49-F238E27FC236}">
                <a16:creationId xmlns:a16="http://schemas.microsoft.com/office/drawing/2014/main" id="{A78756FF-BD96-4E2C-B791-A69062A8F391}"/>
              </a:ext>
            </a:extLst>
          </p:cNvPr>
          <p:cNvSpPr>
            <a:spLocks noGrp="1"/>
          </p:cNvSpPr>
          <p:nvPr>
            <p:ph type="ftr" sz="quarter" idx="11"/>
          </p:nvPr>
        </p:nvSpPr>
        <p:spPr/>
        <p:txBody>
          <a:bodyPr/>
          <a:lstStyle/>
          <a:p>
            <a:r>
              <a:rPr lang="en-US"/>
              <a:t>Pakistan Bureau of Statistics (PBS)</a:t>
            </a:r>
          </a:p>
        </p:txBody>
      </p:sp>
      <p:sp>
        <p:nvSpPr>
          <p:cNvPr id="3" name="Slide Number Placeholder 2">
            <a:extLst>
              <a:ext uri="{FF2B5EF4-FFF2-40B4-BE49-F238E27FC236}">
                <a16:creationId xmlns:a16="http://schemas.microsoft.com/office/drawing/2014/main" id="{E6B11A7A-1339-4B68-B7D9-9533686DB7D3}"/>
              </a:ext>
            </a:extLst>
          </p:cNvPr>
          <p:cNvSpPr>
            <a:spLocks noGrp="1"/>
          </p:cNvSpPr>
          <p:nvPr>
            <p:ph type="sldNum" sz="quarter" idx="12"/>
          </p:nvPr>
        </p:nvSpPr>
        <p:spPr/>
        <p:txBody>
          <a:bodyPr/>
          <a:lstStyle/>
          <a:p>
            <a:fld id="{B6F15528-21DE-4FAA-801E-634DDDAF4B2B}" type="slidenum">
              <a:rPr lang="en-US" smtClean="0"/>
              <a:pPr/>
              <a:t>31</a:t>
            </a:fld>
            <a:endParaRPr lang="en-US"/>
          </a:p>
        </p:txBody>
      </p:sp>
      <p:sp>
        <p:nvSpPr>
          <p:cNvPr id="15" name="Rectangle 14"/>
          <p:cNvSpPr/>
          <p:nvPr/>
        </p:nvSpPr>
        <p:spPr>
          <a:xfrm>
            <a:off x="9098" y="25021"/>
            <a:ext cx="12182901" cy="914400"/>
          </a:xfrm>
          <a:prstGeom prst="rect">
            <a:avLst/>
          </a:prstGeom>
          <a:solidFill>
            <a:schemeClr val="accent1"/>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80000"/>
              </a:lnSpc>
              <a:spcBef>
                <a:spcPct val="0"/>
              </a:spcBef>
            </a:pPr>
            <a:r>
              <a:rPr lang="en-US" sz="3200" b="1" dirty="0"/>
              <a:t>COMPARISON OF INDICATORS WITH DIFFERENT COUNTRIES </a:t>
            </a:r>
            <a:br>
              <a:rPr lang="en-US" sz="3200" b="1" dirty="0"/>
            </a:br>
            <a:r>
              <a:rPr lang="en-US" sz="3200" b="1" dirty="0"/>
              <a:t>( CENSUS ENUMERATION  FORM)</a:t>
            </a:r>
          </a:p>
        </p:txBody>
      </p:sp>
    </p:spTree>
    <p:extLst>
      <p:ext uri="{BB962C8B-B14F-4D97-AF65-F5344CB8AC3E}">
        <p14:creationId xmlns:p14="http://schemas.microsoft.com/office/powerpoint/2010/main" val="1251854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16070342"/>
              </p:ext>
            </p:extLst>
          </p:nvPr>
        </p:nvGraphicFramePr>
        <p:xfrm>
          <a:off x="152402" y="1219200"/>
          <a:ext cx="11887198" cy="5516620"/>
        </p:xfrm>
        <a:graphic>
          <a:graphicData uri="http://schemas.openxmlformats.org/drawingml/2006/table">
            <a:tbl>
              <a:tblPr firstRow="1" bandRow="1">
                <a:tableStyleId>{5940675A-B579-460E-94D1-54222C63F5DA}</a:tableStyleId>
              </a:tblPr>
              <a:tblGrid>
                <a:gridCol w="2536218">
                  <a:extLst>
                    <a:ext uri="{9D8B030D-6E8A-4147-A177-3AD203B41FA5}">
                      <a16:colId xmlns:a16="http://schemas.microsoft.com/office/drawing/2014/main" val="20000"/>
                    </a:ext>
                  </a:extLst>
                </a:gridCol>
                <a:gridCol w="1031443">
                  <a:extLst>
                    <a:ext uri="{9D8B030D-6E8A-4147-A177-3AD203B41FA5}">
                      <a16:colId xmlns:a16="http://schemas.microsoft.com/office/drawing/2014/main" val="20001"/>
                    </a:ext>
                  </a:extLst>
                </a:gridCol>
                <a:gridCol w="1229193">
                  <a:extLst>
                    <a:ext uri="{9D8B030D-6E8A-4147-A177-3AD203B41FA5}">
                      <a16:colId xmlns:a16="http://schemas.microsoft.com/office/drawing/2014/main" val="20002"/>
                    </a:ext>
                  </a:extLst>
                </a:gridCol>
                <a:gridCol w="1124263">
                  <a:extLst>
                    <a:ext uri="{9D8B030D-6E8A-4147-A177-3AD203B41FA5}">
                      <a16:colId xmlns:a16="http://schemas.microsoft.com/office/drawing/2014/main" val="20003"/>
                    </a:ext>
                  </a:extLst>
                </a:gridCol>
                <a:gridCol w="939789">
                  <a:extLst>
                    <a:ext uri="{9D8B030D-6E8A-4147-A177-3AD203B41FA5}">
                      <a16:colId xmlns:a16="http://schemas.microsoft.com/office/drawing/2014/main" val="20004"/>
                    </a:ext>
                  </a:extLst>
                </a:gridCol>
                <a:gridCol w="1256573">
                  <a:extLst>
                    <a:ext uri="{9D8B030D-6E8A-4147-A177-3AD203B41FA5}">
                      <a16:colId xmlns:a16="http://schemas.microsoft.com/office/drawing/2014/main" val="20005"/>
                    </a:ext>
                  </a:extLst>
                </a:gridCol>
                <a:gridCol w="1256573">
                  <a:extLst>
                    <a:ext uri="{9D8B030D-6E8A-4147-A177-3AD203B41FA5}">
                      <a16:colId xmlns:a16="http://schemas.microsoft.com/office/drawing/2014/main" val="20006"/>
                    </a:ext>
                  </a:extLst>
                </a:gridCol>
                <a:gridCol w="1256573">
                  <a:extLst>
                    <a:ext uri="{9D8B030D-6E8A-4147-A177-3AD203B41FA5}">
                      <a16:colId xmlns:a16="http://schemas.microsoft.com/office/drawing/2014/main" val="20007"/>
                    </a:ext>
                  </a:extLst>
                </a:gridCol>
                <a:gridCol w="1256573">
                  <a:extLst>
                    <a:ext uri="{9D8B030D-6E8A-4147-A177-3AD203B41FA5}">
                      <a16:colId xmlns:a16="http://schemas.microsoft.com/office/drawing/2014/main" val="20008"/>
                    </a:ext>
                  </a:extLst>
                </a:gridCol>
              </a:tblGrid>
              <a:tr h="910348">
                <a:tc>
                  <a:txBody>
                    <a:bodyPr/>
                    <a:lstStyle/>
                    <a:p>
                      <a:pPr marL="0" algn="ctr" defTabSz="457200" rtl="0" eaLnBrk="1" latinLnBrk="0" hangingPunct="1">
                        <a:spcAft>
                          <a:spcPts val="0"/>
                        </a:spcAft>
                      </a:pPr>
                      <a:r>
                        <a:rPr lang="en-US" sz="2000" b="1" kern="1200" dirty="0">
                          <a:solidFill>
                            <a:srgbClr val="0070C0"/>
                          </a:solidFill>
                          <a:latin typeface="+mn-lt"/>
                          <a:ea typeface="+mn-ea"/>
                          <a:cs typeface="+mn-cs"/>
                        </a:rPr>
                        <a:t>INDICATORS</a:t>
                      </a:r>
                      <a:endParaRPr lang="en-GB" sz="20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r>
                        <a:rPr lang="en-US" sz="1600" b="1" kern="1200" dirty="0">
                          <a:solidFill>
                            <a:srgbClr val="0070C0"/>
                          </a:solidFill>
                        </a:rPr>
                        <a:t>Pakistan 2017</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r>
                        <a:rPr lang="en-US" sz="1600" b="1" kern="1200" dirty="0">
                          <a:solidFill>
                            <a:srgbClr val="0070C0"/>
                          </a:solidFill>
                        </a:rPr>
                        <a:t>Bangladesh 2011</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r>
                        <a:rPr lang="en-US" sz="1600" b="1" kern="1200" dirty="0">
                          <a:solidFill>
                            <a:srgbClr val="0070C0"/>
                          </a:solidFill>
                        </a:rPr>
                        <a:t>India 2011</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r>
                        <a:rPr lang="en-US" sz="1600" b="1" kern="1200" dirty="0">
                          <a:solidFill>
                            <a:srgbClr val="0070C0"/>
                          </a:solidFill>
                        </a:rPr>
                        <a:t>Iran</a:t>
                      </a:r>
                      <a:r>
                        <a:rPr lang="en-US" sz="1600" b="1" kern="1200" baseline="0" dirty="0">
                          <a:solidFill>
                            <a:srgbClr val="0070C0"/>
                          </a:solidFill>
                        </a:rPr>
                        <a:t> 2016</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r>
                        <a:rPr lang="en-US" sz="1600" b="1" kern="1200" dirty="0">
                          <a:solidFill>
                            <a:srgbClr val="0070C0"/>
                          </a:solidFill>
                        </a:rPr>
                        <a:t>Sri Lanka 2011</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r>
                        <a:rPr lang="en-US" sz="1600" b="1" kern="1200" dirty="0">
                          <a:solidFill>
                            <a:srgbClr val="0070C0"/>
                          </a:solidFill>
                        </a:rPr>
                        <a:t>Turkey 2011</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r>
                        <a:rPr lang="en-US" sz="1600" b="1" kern="1200" dirty="0">
                          <a:solidFill>
                            <a:srgbClr val="0070C0"/>
                          </a:solidFill>
                        </a:rPr>
                        <a:t>Bhutan 2005</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endParaRPr lang="en-US" sz="1600" b="1" kern="1200" dirty="0">
                        <a:solidFill>
                          <a:srgbClr val="0070C0"/>
                        </a:solidFill>
                      </a:endParaRPr>
                    </a:p>
                    <a:p>
                      <a:pPr marL="0" algn="ctr" defTabSz="457200" rtl="0" eaLnBrk="1" latinLnBrk="0" hangingPunct="1">
                        <a:spcAft>
                          <a:spcPts val="0"/>
                        </a:spcAft>
                      </a:pPr>
                      <a:r>
                        <a:rPr lang="en-US" sz="1600" b="1" kern="1200" dirty="0">
                          <a:solidFill>
                            <a:srgbClr val="0070C0"/>
                          </a:solidFill>
                        </a:rPr>
                        <a:t>Nepal 2011</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extLst>
                  <a:ext uri="{0D108BD9-81ED-4DB2-BD59-A6C34878D82A}">
                    <a16:rowId xmlns:a16="http://schemas.microsoft.com/office/drawing/2014/main" val="10000"/>
                  </a:ext>
                </a:extLst>
              </a:tr>
              <a:tr h="524204">
                <a:tc>
                  <a:txBody>
                    <a:bodyPr/>
                    <a:lstStyle/>
                    <a:p>
                      <a:pPr algn="l">
                        <a:spcAft>
                          <a:spcPts val="0"/>
                        </a:spcAft>
                      </a:pPr>
                      <a:r>
                        <a:rPr lang="en-US" sz="1800" b="1" dirty="0">
                          <a:effectLst/>
                        </a:rPr>
                        <a:t>Field of Education</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533598">
                <a:tc>
                  <a:txBody>
                    <a:bodyPr/>
                    <a:lstStyle/>
                    <a:p>
                      <a:pPr algn="l">
                        <a:spcAft>
                          <a:spcPts val="0"/>
                        </a:spcAft>
                      </a:pPr>
                      <a:r>
                        <a:rPr lang="en-US" sz="1800" b="1" dirty="0">
                          <a:effectLst/>
                        </a:rPr>
                        <a:t>Other Economic activities if any</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solidFill>
                            <a:srgbClr val="FF0000"/>
                          </a:solidFill>
                          <a:effectLst/>
                        </a:rPr>
                        <a:t>X</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4"/>
                  </a:ext>
                </a:extLst>
              </a:tr>
              <a:tr h="524204">
                <a:tc>
                  <a:txBody>
                    <a:bodyPr/>
                    <a:lstStyle/>
                    <a:p>
                      <a:pPr algn="l">
                        <a:spcAft>
                          <a:spcPts val="0"/>
                        </a:spcAft>
                      </a:pPr>
                      <a:r>
                        <a:rPr lang="en-US" sz="1800" b="1" dirty="0">
                          <a:effectLst/>
                        </a:rPr>
                        <a:t>Occupation</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5"/>
                  </a:ext>
                </a:extLst>
              </a:tr>
              <a:tr h="524204">
                <a:tc>
                  <a:txBody>
                    <a:bodyPr/>
                    <a:lstStyle/>
                    <a:p>
                      <a:pPr algn="l">
                        <a:spcAft>
                          <a:spcPts val="0"/>
                        </a:spcAft>
                      </a:pPr>
                      <a:r>
                        <a:rPr lang="en-US" sz="1800" b="1" dirty="0">
                          <a:effectLst/>
                        </a:rPr>
                        <a:t>Industry</a:t>
                      </a:r>
                      <a:endParaRPr lang="en-GB" sz="18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6"/>
                  </a:ext>
                </a:extLst>
              </a:tr>
              <a:tr h="524204">
                <a:tc>
                  <a:txBody>
                    <a:bodyPr/>
                    <a:lstStyle/>
                    <a:p>
                      <a:pPr algn="l">
                        <a:spcAft>
                          <a:spcPts val="0"/>
                        </a:spcAft>
                      </a:pPr>
                      <a:r>
                        <a:rPr lang="en-US" sz="1800" b="1">
                          <a:effectLst/>
                        </a:rPr>
                        <a:t>Employment Status</a:t>
                      </a:r>
                      <a:endParaRPr lang="en-GB" sz="18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7"/>
                  </a:ext>
                </a:extLst>
              </a:tr>
              <a:tr h="524204">
                <a:tc>
                  <a:txBody>
                    <a:bodyPr/>
                    <a:lstStyle/>
                    <a:p>
                      <a:pPr algn="l">
                        <a:spcAft>
                          <a:spcPts val="0"/>
                        </a:spcAft>
                      </a:pPr>
                      <a:r>
                        <a:rPr lang="en-US" sz="1800" b="1">
                          <a:effectLst/>
                        </a:rPr>
                        <a:t>Reason for Unemployment</a:t>
                      </a:r>
                      <a:endParaRPr lang="en-GB" sz="18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8"/>
                  </a:ext>
                </a:extLst>
              </a:tr>
              <a:tr h="524204">
                <a:tc>
                  <a:txBody>
                    <a:bodyPr/>
                    <a:lstStyle/>
                    <a:p>
                      <a:pPr algn="l">
                        <a:spcAft>
                          <a:spcPts val="0"/>
                        </a:spcAft>
                      </a:pPr>
                      <a:r>
                        <a:rPr lang="en-US" sz="1800" b="1">
                          <a:effectLst/>
                        </a:rPr>
                        <a:t>District of Birth</a:t>
                      </a:r>
                      <a:endParaRPr lang="en-GB" sz="18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9"/>
                  </a:ext>
                </a:extLst>
              </a:tr>
              <a:tr h="744831">
                <a:tc>
                  <a:txBody>
                    <a:bodyPr/>
                    <a:lstStyle/>
                    <a:p>
                      <a:pPr algn="l">
                        <a:spcAft>
                          <a:spcPts val="0"/>
                        </a:spcAft>
                      </a:pPr>
                      <a:r>
                        <a:rPr lang="en-US" sz="1800" b="1">
                          <a:effectLst/>
                        </a:rPr>
                        <a:t>Duration of Continuous residence in present District</a:t>
                      </a:r>
                      <a:endParaRPr lang="en-GB" sz="18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000" b="1" dirty="0">
                          <a:effectLst/>
                        </a:rPr>
                        <a:t>√</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10"/>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1371600"/>
            <a:ext cx="599705" cy="22965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0379" y="1417602"/>
            <a:ext cx="626982" cy="2704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467" y="1466026"/>
            <a:ext cx="565914" cy="27045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290" y="1429475"/>
            <a:ext cx="619829" cy="26802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7789" y="1457814"/>
            <a:ext cx="546626" cy="25236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854084" y="1456366"/>
            <a:ext cx="568716" cy="28011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01849" y="1490174"/>
            <a:ext cx="684677" cy="24630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8600" y="1362006"/>
            <a:ext cx="648248" cy="248841"/>
          </a:xfrm>
          <a:prstGeom prst="rect">
            <a:avLst/>
          </a:prstGeom>
        </p:spPr>
      </p:pic>
      <p:sp>
        <p:nvSpPr>
          <p:cNvPr id="2" name="Footer Placeholder 1">
            <a:extLst>
              <a:ext uri="{FF2B5EF4-FFF2-40B4-BE49-F238E27FC236}">
                <a16:creationId xmlns:a16="http://schemas.microsoft.com/office/drawing/2014/main" id="{A54958DB-34BB-419A-90B2-B9019270800B}"/>
              </a:ext>
            </a:extLst>
          </p:cNvPr>
          <p:cNvSpPr>
            <a:spLocks noGrp="1"/>
          </p:cNvSpPr>
          <p:nvPr>
            <p:ph type="ftr" sz="quarter" idx="11"/>
          </p:nvPr>
        </p:nvSpPr>
        <p:spPr/>
        <p:txBody>
          <a:bodyPr/>
          <a:lstStyle/>
          <a:p>
            <a:r>
              <a:rPr lang="en-US"/>
              <a:t>Pakistan Bureau of Statistics (PBS)</a:t>
            </a:r>
          </a:p>
        </p:txBody>
      </p:sp>
      <p:sp>
        <p:nvSpPr>
          <p:cNvPr id="3" name="Slide Number Placeholder 2">
            <a:extLst>
              <a:ext uri="{FF2B5EF4-FFF2-40B4-BE49-F238E27FC236}">
                <a16:creationId xmlns:a16="http://schemas.microsoft.com/office/drawing/2014/main" id="{1E65DB97-D43B-4218-8C17-24414BDD324D}"/>
              </a:ext>
            </a:extLst>
          </p:cNvPr>
          <p:cNvSpPr>
            <a:spLocks noGrp="1"/>
          </p:cNvSpPr>
          <p:nvPr>
            <p:ph type="sldNum" sz="quarter" idx="12"/>
          </p:nvPr>
        </p:nvSpPr>
        <p:spPr/>
        <p:txBody>
          <a:bodyPr/>
          <a:lstStyle/>
          <a:p>
            <a:fld id="{B6F15528-21DE-4FAA-801E-634DDDAF4B2B}" type="slidenum">
              <a:rPr lang="en-US" smtClean="0"/>
              <a:pPr/>
              <a:t>32</a:t>
            </a:fld>
            <a:endParaRPr lang="en-US"/>
          </a:p>
        </p:txBody>
      </p:sp>
      <p:sp>
        <p:nvSpPr>
          <p:cNvPr id="15" name="Rectangle 14"/>
          <p:cNvSpPr/>
          <p:nvPr/>
        </p:nvSpPr>
        <p:spPr>
          <a:xfrm>
            <a:off x="9098" y="25021"/>
            <a:ext cx="12182901" cy="914400"/>
          </a:xfrm>
          <a:prstGeom prst="rect">
            <a:avLst/>
          </a:prstGeom>
          <a:solidFill>
            <a:schemeClr val="accent1"/>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80000"/>
              </a:lnSpc>
              <a:spcBef>
                <a:spcPct val="0"/>
              </a:spcBef>
            </a:pPr>
            <a:r>
              <a:rPr lang="en-US" sz="3200" b="1" dirty="0"/>
              <a:t>COMPARISON OF INDICATORS WITH DIFFERENT COUNTRIES </a:t>
            </a:r>
            <a:br>
              <a:rPr lang="en-US" sz="3200" b="1" dirty="0"/>
            </a:br>
            <a:r>
              <a:rPr lang="en-US" sz="3200" b="1" dirty="0"/>
              <a:t>( CENSUS ENUMERATION  FORM)</a:t>
            </a:r>
          </a:p>
        </p:txBody>
      </p:sp>
    </p:spTree>
    <p:extLst>
      <p:ext uri="{BB962C8B-B14F-4D97-AF65-F5344CB8AC3E}">
        <p14:creationId xmlns:p14="http://schemas.microsoft.com/office/powerpoint/2010/main" val="1260412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17201542"/>
              </p:ext>
            </p:extLst>
          </p:nvPr>
        </p:nvGraphicFramePr>
        <p:xfrm>
          <a:off x="304800" y="1219198"/>
          <a:ext cx="11582399" cy="5520598"/>
        </p:xfrm>
        <a:graphic>
          <a:graphicData uri="http://schemas.openxmlformats.org/drawingml/2006/table">
            <a:tbl>
              <a:tblPr firstRow="1" bandRow="1">
                <a:tableStyleId>{5940675A-B579-460E-94D1-54222C63F5DA}</a:tableStyleId>
              </a:tblPr>
              <a:tblGrid>
                <a:gridCol w="2304813">
                  <a:extLst>
                    <a:ext uri="{9D8B030D-6E8A-4147-A177-3AD203B41FA5}">
                      <a16:colId xmlns:a16="http://schemas.microsoft.com/office/drawing/2014/main" val="20000"/>
                    </a:ext>
                  </a:extLst>
                </a:gridCol>
                <a:gridCol w="1097860">
                  <a:extLst>
                    <a:ext uri="{9D8B030D-6E8A-4147-A177-3AD203B41FA5}">
                      <a16:colId xmlns:a16="http://schemas.microsoft.com/office/drawing/2014/main" val="20001"/>
                    </a:ext>
                  </a:extLst>
                </a:gridCol>
                <a:gridCol w="1139289">
                  <a:extLst>
                    <a:ext uri="{9D8B030D-6E8A-4147-A177-3AD203B41FA5}">
                      <a16:colId xmlns:a16="http://schemas.microsoft.com/office/drawing/2014/main" val="20002"/>
                    </a:ext>
                  </a:extLst>
                </a:gridCol>
                <a:gridCol w="1169668">
                  <a:extLst>
                    <a:ext uri="{9D8B030D-6E8A-4147-A177-3AD203B41FA5}">
                      <a16:colId xmlns:a16="http://schemas.microsoft.com/office/drawing/2014/main" val="20003"/>
                    </a:ext>
                  </a:extLst>
                </a:gridCol>
                <a:gridCol w="973353">
                  <a:extLst>
                    <a:ext uri="{9D8B030D-6E8A-4147-A177-3AD203B41FA5}">
                      <a16:colId xmlns:a16="http://schemas.microsoft.com/office/drawing/2014/main" val="20004"/>
                    </a:ext>
                  </a:extLst>
                </a:gridCol>
                <a:gridCol w="1224354">
                  <a:extLst>
                    <a:ext uri="{9D8B030D-6E8A-4147-A177-3AD203B41FA5}">
                      <a16:colId xmlns:a16="http://schemas.microsoft.com/office/drawing/2014/main" val="20005"/>
                    </a:ext>
                  </a:extLst>
                </a:gridCol>
                <a:gridCol w="1224354">
                  <a:extLst>
                    <a:ext uri="{9D8B030D-6E8A-4147-A177-3AD203B41FA5}">
                      <a16:colId xmlns:a16="http://schemas.microsoft.com/office/drawing/2014/main" val="20006"/>
                    </a:ext>
                  </a:extLst>
                </a:gridCol>
                <a:gridCol w="1224354">
                  <a:extLst>
                    <a:ext uri="{9D8B030D-6E8A-4147-A177-3AD203B41FA5}">
                      <a16:colId xmlns:a16="http://schemas.microsoft.com/office/drawing/2014/main" val="20007"/>
                    </a:ext>
                  </a:extLst>
                </a:gridCol>
                <a:gridCol w="1224354">
                  <a:extLst>
                    <a:ext uri="{9D8B030D-6E8A-4147-A177-3AD203B41FA5}">
                      <a16:colId xmlns:a16="http://schemas.microsoft.com/office/drawing/2014/main" val="20008"/>
                    </a:ext>
                  </a:extLst>
                </a:gridCol>
              </a:tblGrid>
              <a:tr h="972542">
                <a:tc>
                  <a:txBody>
                    <a:bodyPr/>
                    <a:lstStyle/>
                    <a:p>
                      <a:pPr marL="0" algn="ctr" defTabSz="457200" rtl="0" eaLnBrk="1" latinLnBrk="0" hangingPunct="1">
                        <a:spcAft>
                          <a:spcPts val="0"/>
                        </a:spcAft>
                      </a:pPr>
                      <a:r>
                        <a:rPr lang="en-US" sz="2400" b="1" kern="1200" dirty="0">
                          <a:solidFill>
                            <a:srgbClr val="0070C0"/>
                          </a:solidFill>
                        </a:rPr>
                        <a:t>INDICATORS</a:t>
                      </a:r>
                      <a:endParaRPr lang="en-GB" sz="2400" b="1" kern="1200" dirty="0">
                        <a:solidFill>
                          <a:srgbClr val="0070C0"/>
                        </a:solidFill>
                        <a:latin typeface="+mn-lt"/>
                        <a:ea typeface="+mn-ea"/>
                        <a:cs typeface="+mn-cs"/>
                      </a:endParaRPr>
                    </a:p>
                  </a:txBody>
                  <a:tcPr marL="51435" marR="51435" marT="0" marB="0" anchor="ctr"/>
                </a:tc>
                <a:tc>
                  <a:txBody>
                    <a:bodyPr/>
                    <a:lstStyle/>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r>
                        <a:rPr lang="en-US" sz="1400" b="1" kern="1200" dirty="0">
                          <a:solidFill>
                            <a:srgbClr val="0070C0"/>
                          </a:solidFill>
                        </a:rPr>
                        <a:t>Pakistan 2017</a:t>
                      </a:r>
                      <a:endParaRPr lang="en-GB" sz="1400" b="1" kern="1200" dirty="0">
                        <a:solidFill>
                          <a:srgbClr val="0070C0"/>
                        </a:solidFill>
                        <a:latin typeface="+mn-lt"/>
                        <a:ea typeface="+mn-ea"/>
                        <a:cs typeface="+mn-cs"/>
                      </a:endParaRPr>
                    </a:p>
                  </a:txBody>
                  <a:tcPr marL="51435" marR="51435" marT="0" marB="0" anchor="ctr"/>
                </a:tc>
                <a:tc>
                  <a:txBody>
                    <a:bodyPr/>
                    <a:lstStyle/>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r>
                        <a:rPr lang="en-US" sz="1400" b="1" kern="1200" dirty="0">
                          <a:solidFill>
                            <a:srgbClr val="0070C0"/>
                          </a:solidFill>
                        </a:rPr>
                        <a:t>Bangladesh 2011</a:t>
                      </a:r>
                      <a:endParaRPr lang="en-GB" sz="1400" b="1" kern="1200" dirty="0">
                        <a:solidFill>
                          <a:srgbClr val="0070C0"/>
                        </a:solidFill>
                        <a:latin typeface="+mn-lt"/>
                        <a:ea typeface="+mn-ea"/>
                        <a:cs typeface="+mn-cs"/>
                      </a:endParaRPr>
                    </a:p>
                  </a:txBody>
                  <a:tcPr marL="51435" marR="51435" marT="0" marB="0" anchor="ctr"/>
                </a:tc>
                <a:tc>
                  <a:txBody>
                    <a:bodyPr/>
                    <a:lstStyle/>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r>
                        <a:rPr lang="en-US" sz="1400" b="1" kern="1200" dirty="0">
                          <a:solidFill>
                            <a:srgbClr val="0070C0"/>
                          </a:solidFill>
                        </a:rPr>
                        <a:t>India 2011</a:t>
                      </a:r>
                      <a:endParaRPr lang="en-GB" sz="1400" b="1" kern="1200" dirty="0">
                        <a:solidFill>
                          <a:srgbClr val="0070C0"/>
                        </a:solidFill>
                        <a:latin typeface="+mn-lt"/>
                        <a:ea typeface="+mn-ea"/>
                        <a:cs typeface="+mn-cs"/>
                      </a:endParaRPr>
                    </a:p>
                  </a:txBody>
                  <a:tcPr marL="51435" marR="51435" marT="0" marB="0" anchor="ctr"/>
                </a:tc>
                <a:tc>
                  <a:txBody>
                    <a:bodyPr/>
                    <a:lstStyle/>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r>
                        <a:rPr lang="en-US" sz="1400" b="1" kern="1200" dirty="0">
                          <a:solidFill>
                            <a:srgbClr val="0070C0"/>
                          </a:solidFill>
                        </a:rPr>
                        <a:t>Iran</a:t>
                      </a:r>
                      <a:r>
                        <a:rPr lang="en-US" sz="1400" b="1" kern="1200" baseline="0" dirty="0">
                          <a:solidFill>
                            <a:srgbClr val="0070C0"/>
                          </a:solidFill>
                        </a:rPr>
                        <a:t> 2016</a:t>
                      </a:r>
                      <a:endParaRPr lang="en-GB" sz="1400" b="1" kern="1200" dirty="0">
                        <a:solidFill>
                          <a:srgbClr val="0070C0"/>
                        </a:solidFill>
                        <a:latin typeface="+mn-lt"/>
                        <a:ea typeface="+mn-ea"/>
                        <a:cs typeface="+mn-cs"/>
                      </a:endParaRPr>
                    </a:p>
                  </a:txBody>
                  <a:tcPr marL="51435" marR="51435" marT="0" marB="0" anchor="ctr"/>
                </a:tc>
                <a:tc>
                  <a:txBody>
                    <a:bodyPr/>
                    <a:lstStyle/>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r>
                        <a:rPr lang="en-US" sz="1400" b="1" kern="1200" dirty="0">
                          <a:solidFill>
                            <a:srgbClr val="0070C0"/>
                          </a:solidFill>
                        </a:rPr>
                        <a:t>Sri Lanka 2011</a:t>
                      </a:r>
                      <a:endParaRPr lang="en-GB" sz="1400" b="1" kern="1200" dirty="0">
                        <a:solidFill>
                          <a:srgbClr val="0070C0"/>
                        </a:solidFill>
                        <a:latin typeface="+mn-lt"/>
                        <a:ea typeface="+mn-ea"/>
                        <a:cs typeface="+mn-cs"/>
                      </a:endParaRPr>
                    </a:p>
                  </a:txBody>
                  <a:tcPr marL="51435" marR="51435" marT="0" marB="0" anchor="ctr"/>
                </a:tc>
                <a:tc>
                  <a:txBody>
                    <a:bodyPr/>
                    <a:lstStyle/>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r>
                        <a:rPr lang="en-US" sz="1400" b="1" kern="1200" dirty="0">
                          <a:solidFill>
                            <a:srgbClr val="0070C0"/>
                          </a:solidFill>
                        </a:rPr>
                        <a:t>Turkey 2011</a:t>
                      </a:r>
                      <a:endParaRPr lang="en-GB" sz="1400" b="1" kern="1200" dirty="0">
                        <a:solidFill>
                          <a:srgbClr val="0070C0"/>
                        </a:solidFill>
                        <a:latin typeface="+mn-lt"/>
                        <a:ea typeface="+mn-ea"/>
                        <a:cs typeface="+mn-cs"/>
                      </a:endParaRPr>
                    </a:p>
                  </a:txBody>
                  <a:tcPr marL="51435" marR="51435" marT="0" marB="0" anchor="ctr"/>
                </a:tc>
                <a:tc>
                  <a:txBody>
                    <a:bodyPr/>
                    <a:lstStyle/>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r>
                        <a:rPr lang="en-US" sz="1400" b="1" kern="1200" dirty="0">
                          <a:solidFill>
                            <a:srgbClr val="0070C0"/>
                          </a:solidFill>
                        </a:rPr>
                        <a:t>Bhutan 2005</a:t>
                      </a:r>
                      <a:endParaRPr lang="en-GB" sz="1400" b="1" kern="1200" dirty="0">
                        <a:solidFill>
                          <a:srgbClr val="0070C0"/>
                        </a:solidFill>
                        <a:latin typeface="+mn-lt"/>
                        <a:ea typeface="+mn-ea"/>
                        <a:cs typeface="+mn-cs"/>
                      </a:endParaRPr>
                    </a:p>
                  </a:txBody>
                  <a:tcPr marL="51435" marR="51435" marT="0" marB="0" anchor="ctr"/>
                </a:tc>
                <a:tc>
                  <a:txBody>
                    <a:bodyPr/>
                    <a:lstStyle/>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endParaRPr lang="en-US" sz="1400" b="1" kern="1200" dirty="0">
                        <a:solidFill>
                          <a:srgbClr val="0070C0"/>
                        </a:solidFill>
                      </a:endParaRPr>
                    </a:p>
                    <a:p>
                      <a:pPr marL="0" algn="ctr" defTabSz="457200" rtl="0" eaLnBrk="1" latinLnBrk="0" hangingPunct="1">
                        <a:spcAft>
                          <a:spcPts val="0"/>
                        </a:spcAft>
                      </a:pPr>
                      <a:r>
                        <a:rPr lang="en-US" sz="1400" b="1" kern="1200" dirty="0">
                          <a:solidFill>
                            <a:srgbClr val="0070C0"/>
                          </a:solidFill>
                        </a:rPr>
                        <a:t>Nepal 2011</a:t>
                      </a:r>
                      <a:endParaRPr lang="en-GB" sz="1400" b="1" kern="1200" dirty="0">
                        <a:solidFill>
                          <a:srgbClr val="0070C0"/>
                        </a:solidFill>
                        <a:latin typeface="+mn-lt"/>
                        <a:ea typeface="+mn-ea"/>
                        <a:cs typeface="+mn-cs"/>
                      </a:endParaRPr>
                    </a:p>
                  </a:txBody>
                  <a:tcPr marL="51435" marR="51435" marT="0" marB="0" anchor="ctr"/>
                </a:tc>
                <a:extLst>
                  <a:ext uri="{0D108BD9-81ED-4DB2-BD59-A6C34878D82A}">
                    <a16:rowId xmlns:a16="http://schemas.microsoft.com/office/drawing/2014/main" val="10000"/>
                  </a:ext>
                </a:extLst>
              </a:tr>
              <a:tr h="722680">
                <a:tc>
                  <a:txBody>
                    <a:bodyPr/>
                    <a:lstStyle/>
                    <a:p>
                      <a:pPr algn="l">
                        <a:spcAft>
                          <a:spcPts val="0"/>
                        </a:spcAft>
                      </a:pPr>
                      <a:r>
                        <a:rPr lang="en-US" sz="2000" b="1" dirty="0">
                          <a:effectLst/>
                        </a:rPr>
                        <a:t>District of previous Residence</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solidFill>
                            <a:srgbClr val="FF0000"/>
                          </a:solidFill>
                          <a:effectLst/>
                        </a:rPr>
                        <a:t>X</a:t>
                      </a:r>
                      <a:endParaRPr lang="en-GB" sz="24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722680">
                <a:tc>
                  <a:txBody>
                    <a:bodyPr/>
                    <a:lstStyle/>
                    <a:p>
                      <a:pPr algn="l">
                        <a:spcAft>
                          <a:spcPts val="0"/>
                        </a:spcAft>
                      </a:pPr>
                      <a:r>
                        <a:rPr lang="en-US" sz="2000" b="1">
                          <a:effectLst/>
                        </a:rPr>
                        <a:t>Reason of Migration from Previous District</a:t>
                      </a:r>
                      <a:endParaRPr lang="en-GB" sz="20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solidFill>
                            <a:srgbClr val="FF0000"/>
                          </a:solidFill>
                          <a:effectLst/>
                        </a:rPr>
                        <a:t>X</a:t>
                      </a:r>
                      <a:endParaRPr lang="en-GB" sz="24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722680">
                <a:tc>
                  <a:txBody>
                    <a:bodyPr/>
                    <a:lstStyle/>
                    <a:p>
                      <a:pPr algn="l">
                        <a:spcAft>
                          <a:spcPts val="0"/>
                        </a:spcAft>
                      </a:pPr>
                      <a:r>
                        <a:rPr lang="en-US" sz="2000" b="1" dirty="0">
                          <a:effectLst/>
                        </a:rPr>
                        <a:t>Total number of Children born Alive</a:t>
                      </a:r>
                      <a:endParaRPr lang="en-GB" sz="20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r h="722680">
                <a:tc>
                  <a:txBody>
                    <a:bodyPr/>
                    <a:lstStyle/>
                    <a:p>
                      <a:pPr algn="l">
                        <a:spcAft>
                          <a:spcPts val="0"/>
                        </a:spcAft>
                      </a:pPr>
                      <a:r>
                        <a:rPr lang="en-US" sz="2000" b="1">
                          <a:effectLst/>
                        </a:rPr>
                        <a:t>Number of Children Born During Last 12 Months</a:t>
                      </a:r>
                      <a:endParaRPr lang="en-GB" sz="20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4"/>
                  </a:ext>
                </a:extLst>
              </a:tr>
              <a:tr h="636948">
                <a:tc>
                  <a:txBody>
                    <a:bodyPr/>
                    <a:lstStyle/>
                    <a:p>
                      <a:pPr algn="l">
                        <a:spcAft>
                          <a:spcPts val="0"/>
                        </a:spcAft>
                      </a:pPr>
                      <a:r>
                        <a:rPr lang="en-US" sz="2000" b="1">
                          <a:effectLst/>
                        </a:rPr>
                        <a:t>Nature of Disability</a:t>
                      </a:r>
                      <a:endParaRPr lang="en-GB" sz="20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solidFill>
                            <a:srgbClr val="FF0000"/>
                          </a:solidFill>
                          <a:effectLst/>
                        </a:rPr>
                        <a:t>X</a:t>
                      </a:r>
                      <a:endParaRPr lang="en-GB" sz="24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solidFill>
                            <a:srgbClr val="FF0000"/>
                          </a:solidFill>
                          <a:effectLst/>
                        </a:rPr>
                        <a:t>X</a:t>
                      </a:r>
                      <a:endParaRPr lang="en-GB" sz="24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5"/>
                  </a:ext>
                </a:extLst>
              </a:tr>
              <a:tr h="636948">
                <a:tc>
                  <a:txBody>
                    <a:bodyPr/>
                    <a:lstStyle/>
                    <a:p>
                      <a:pPr algn="l">
                        <a:spcAft>
                          <a:spcPts val="0"/>
                        </a:spcAft>
                      </a:pPr>
                      <a:r>
                        <a:rPr lang="en-US" sz="2000" b="1">
                          <a:effectLst/>
                        </a:rPr>
                        <a:t>Reason of Disability</a:t>
                      </a:r>
                      <a:endParaRPr lang="en-GB" sz="2000" b="1">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solidFill>
                            <a:srgbClr val="FF0000"/>
                          </a:solidFill>
                          <a:effectLst/>
                        </a:rPr>
                        <a:t>X</a:t>
                      </a:r>
                      <a:endParaRPr lang="en-GB" sz="24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solidFill>
                            <a:srgbClr val="FF0000"/>
                          </a:solidFill>
                          <a:effectLst/>
                        </a:rPr>
                        <a:t>X</a:t>
                      </a:r>
                      <a:endParaRPr lang="en-GB" sz="24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effectLst/>
                        </a:rPr>
                        <a:t>√</a:t>
                      </a:r>
                      <a:endParaRPr lang="en-GB" sz="24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solidFill>
                            <a:srgbClr val="FF0000"/>
                          </a:solidFill>
                          <a:effectLst/>
                        </a:rPr>
                        <a:t>X</a:t>
                      </a:r>
                      <a:endParaRPr lang="en-GB" sz="24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solidFill>
                            <a:srgbClr val="FF0000"/>
                          </a:solidFill>
                          <a:effectLst/>
                        </a:rPr>
                        <a:t>X</a:t>
                      </a:r>
                      <a:endParaRPr lang="en-GB" sz="24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2400" b="1" dirty="0">
                          <a:solidFill>
                            <a:srgbClr val="FF0000"/>
                          </a:solidFill>
                          <a:effectLst/>
                        </a:rPr>
                        <a:t>X</a:t>
                      </a:r>
                      <a:endParaRPr lang="en-GB" sz="24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6"/>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1294317"/>
            <a:ext cx="599705" cy="22965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3943" y="1299649"/>
            <a:ext cx="626982" cy="2704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8509" y="1299649"/>
            <a:ext cx="565914" cy="27045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7320" y="1335041"/>
            <a:ext cx="619829" cy="26802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0766" y="1375724"/>
            <a:ext cx="546626" cy="25236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704956" y="1328997"/>
            <a:ext cx="568716" cy="28011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50394" y="1375724"/>
            <a:ext cx="684677" cy="24630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62400" y="1294317"/>
            <a:ext cx="648248" cy="248841"/>
          </a:xfrm>
          <a:prstGeom prst="rect">
            <a:avLst/>
          </a:prstGeom>
        </p:spPr>
      </p:pic>
      <p:sp>
        <p:nvSpPr>
          <p:cNvPr id="15" name="Action Button: Home 14">
            <a:hlinkClick r:id="rId10" action="ppaction://hlinksldjump" highlightClick="1"/>
          </p:cNvPr>
          <p:cNvSpPr/>
          <p:nvPr/>
        </p:nvSpPr>
        <p:spPr>
          <a:xfrm>
            <a:off x="11887198" y="6337022"/>
            <a:ext cx="266701" cy="38445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4BD9AA3-D013-43F0-816A-0BCA02378F5D}"/>
              </a:ext>
            </a:extLst>
          </p:cNvPr>
          <p:cNvSpPr>
            <a:spLocks noGrp="1"/>
          </p:cNvSpPr>
          <p:nvPr>
            <p:ph type="ftr" sz="quarter" idx="11"/>
          </p:nvPr>
        </p:nvSpPr>
        <p:spPr/>
        <p:txBody>
          <a:bodyPr/>
          <a:lstStyle/>
          <a:p>
            <a:r>
              <a:rPr lang="en-US"/>
              <a:t>Pakistan Bureau of Statistics (PBS)</a:t>
            </a:r>
          </a:p>
        </p:txBody>
      </p:sp>
      <p:sp>
        <p:nvSpPr>
          <p:cNvPr id="3" name="Slide Number Placeholder 2">
            <a:extLst>
              <a:ext uri="{FF2B5EF4-FFF2-40B4-BE49-F238E27FC236}">
                <a16:creationId xmlns:a16="http://schemas.microsoft.com/office/drawing/2014/main" id="{C6F2B42F-23C8-4A9D-A608-7C5CFF7FF8B6}"/>
              </a:ext>
            </a:extLst>
          </p:cNvPr>
          <p:cNvSpPr>
            <a:spLocks noGrp="1"/>
          </p:cNvSpPr>
          <p:nvPr>
            <p:ph type="sldNum" sz="quarter" idx="12"/>
          </p:nvPr>
        </p:nvSpPr>
        <p:spPr/>
        <p:txBody>
          <a:bodyPr/>
          <a:lstStyle/>
          <a:p>
            <a:fld id="{B6F15528-21DE-4FAA-801E-634DDDAF4B2B}" type="slidenum">
              <a:rPr lang="en-US" smtClean="0"/>
              <a:pPr/>
              <a:t>33</a:t>
            </a:fld>
            <a:endParaRPr lang="en-US"/>
          </a:p>
        </p:txBody>
      </p:sp>
      <p:sp>
        <p:nvSpPr>
          <p:cNvPr id="16" name="Rectangle 15"/>
          <p:cNvSpPr/>
          <p:nvPr/>
        </p:nvSpPr>
        <p:spPr>
          <a:xfrm>
            <a:off x="9098" y="25021"/>
            <a:ext cx="12182901" cy="914400"/>
          </a:xfrm>
          <a:prstGeom prst="rect">
            <a:avLst/>
          </a:prstGeom>
          <a:solidFill>
            <a:schemeClr val="accent1"/>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80000"/>
              </a:lnSpc>
              <a:spcBef>
                <a:spcPct val="0"/>
              </a:spcBef>
            </a:pPr>
            <a:r>
              <a:rPr lang="en-US" sz="3200" b="1" dirty="0"/>
              <a:t>COMPARISON OF INDICATORS WITH DIFFERENT COUNTRIES </a:t>
            </a:r>
            <a:br>
              <a:rPr lang="en-US" sz="3200" b="1" dirty="0"/>
            </a:br>
            <a:r>
              <a:rPr lang="en-US" sz="3200" b="1" dirty="0"/>
              <a:t>( CENSUS ENUMERATION  FORM)</a:t>
            </a:r>
          </a:p>
        </p:txBody>
      </p:sp>
    </p:spTree>
    <p:extLst>
      <p:ext uri="{BB962C8B-B14F-4D97-AF65-F5344CB8AC3E}">
        <p14:creationId xmlns:p14="http://schemas.microsoft.com/office/powerpoint/2010/main" val="2926279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17803525"/>
              </p:ext>
            </p:extLst>
          </p:nvPr>
        </p:nvGraphicFramePr>
        <p:xfrm>
          <a:off x="304801" y="1208691"/>
          <a:ext cx="11582398" cy="5157909"/>
        </p:xfrm>
        <a:graphic>
          <a:graphicData uri="http://schemas.openxmlformats.org/drawingml/2006/table">
            <a:tbl>
              <a:tblPr firstRow="1" bandRow="1">
                <a:tableStyleId>{5940675A-B579-460E-94D1-54222C63F5DA}</a:tableStyleId>
              </a:tblPr>
              <a:tblGrid>
                <a:gridCol w="3097134">
                  <a:extLst>
                    <a:ext uri="{9D8B030D-6E8A-4147-A177-3AD203B41FA5}">
                      <a16:colId xmlns:a16="http://schemas.microsoft.com/office/drawing/2014/main" val="20001"/>
                    </a:ext>
                  </a:extLst>
                </a:gridCol>
                <a:gridCol w="2121316">
                  <a:extLst>
                    <a:ext uri="{9D8B030D-6E8A-4147-A177-3AD203B41FA5}">
                      <a16:colId xmlns:a16="http://schemas.microsoft.com/office/drawing/2014/main" val="20006"/>
                    </a:ext>
                  </a:extLst>
                </a:gridCol>
                <a:gridCol w="2121316">
                  <a:extLst>
                    <a:ext uri="{9D8B030D-6E8A-4147-A177-3AD203B41FA5}">
                      <a16:colId xmlns:a16="http://schemas.microsoft.com/office/drawing/2014/main" val="20007"/>
                    </a:ext>
                  </a:extLst>
                </a:gridCol>
                <a:gridCol w="2121316">
                  <a:extLst>
                    <a:ext uri="{9D8B030D-6E8A-4147-A177-3AD203B41FA5}">
                      <a16:colId xmlns:a16="http://schemas.microsoft.com/office/drawing/2014/main" val="20008"/>
                    </a:ext>
                  </a:extLst>
                </a:gridCol>
                <a:gridCol w="2121316">
                  <a:extLst>
                    <a:ext uri="{9D8B030D-6E8A-4147-A177-3AD203B41FA5}">
                      <a16:colId xmlns:a16="http://schemas.microsoft.com/office/drawing/2014/main" val="20009"/>
                    </a:ext>
                  </a:extLst>
                </a:gridCol>
              </a:tblGrid>
              <a:tr h="721276">
                <a:tc>
                  <a:txBody>
                    <a:bodyPr/>
                    <a:lstStyle/>
                    <a:p>
                      <a:pPr marL="0" algn="ctr" defTabSz="457200" rtl="0" eaLnBrk="1" latinLnBrk="0" hangingPunct="1">
                        <a:spcAft>
                          <a:spcPts val="0"/>
                        </a:spcAft>
                      </a:pPr>
                      <a:r>
                        <a:rPr lang="en-US" sz="1600" b="1" kern="1200" dirty="0">
                          <a:solidFill>
                            <a:srgbClr val="0070C0"/>
                          </a:solidFill>
                        </a:rPr>
                        <a:t>INDICATORS</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GB" sz="1600" b="1" kern="1200" dirty="0">
                        <a:solidFill>
                          <a:srgbClr val="0070C0"/>
                        </a:solidFill>
                      </a:endParaRPr>
                    </a:p>
                    <a:p>
                      <a:pPr marL="0" algn="ctr" defTabSz="457200" rtl="0" eaLnBrk="1" latinLnBrk="0" hangingPunct="1">
                        <a:spcAft>
                          <a:spcPts val="0"/>
                        </a:spcAft>
                      </a:pPr>
                      <a:endParaRPr lang="en-GB" sz="1600" b="1" kern="1200" dirty="0">
                        <a:solidFill>
                          <a:srgbClr val="0070C0"/>
                        </a:solidFill>
                      </a:endParaRPr>
                    </a:p>
                    <a:p>
                      <a:pPr marL="0" algn="ctr" defTabSz="457200" rtl="0" eaLnBrk="1" latinLnBrk="0" hangingPunct="1">
                        <a:spcAft>
                          <a:spcPts val="0"/>
                        </a:spcAft>
                      </a:pPr>
                      <a:r>
                        <a:rPr lang="en-GB" sz="1600" b="1" kern="1200" dirty="0">
                          <a:solidFill>
                            <a:srgbClr val="0070C0"/>
                          </a:solidFill>
                        </a:rPr>
                        <a:t>PAKISTAN 2017</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GB" sz="1600" b="1" kern="1200" dirty="0">
                        <a:solidFill>
                          <a:srgbClr val="0070C0"/>
                        </a:solidFill>
                      </a:endParaRPr>
                    </a:p>
                    <a:p>
                      <a:pPr marL="0" algn="ctr" defTabSz="457200" rtl="0" eaLnBrk="1" latinLnBrk="0" hangingPunct="1">
                        <a:spcAft>
                          <a:spcPts val="0"/>
                        </a:spcAft>
                      </a:pPr>
                      <a:endParaRPr lang="en-GB" sz="1600" b="1" kern="1200" dirty="0">
                        <a:solidFill>
                          <a:srgbClr val="0070C0"/>
                        </a:solidFill>
                      </a:endParaRPr>
                    </a:p>
                    <a:p>
                      <a:pPr marL="0" algn="ctr" defTabSz="457200" rtl="0" eaLnBrk="1" latinLnBrk="0" hangingPunct="1">
                        <a:spcAft>
                          <a:spcPts val="0"/>
                        </a:spcAft>
                      </a:pPr>
                      <a:r>
                        <a:rPr lang="en-GB" sz="1600" b="1" kern="1200" dirty="0">
                          <a:solidFill>
                            <a:srgbClr val="0070C0"/>
                          </a:solidFill>
                        </a:rPr>
                        <a:t>AUSTRALIA 2011</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GB" sz="1600" b="1" kern="1200" dirty="0">
                        <a:solidFill>
                          <a:srgbClr val="0070C0"/>
                        </a:solidFill>
                      </a:endParaRPr>
                    </a:p>
                    <a:p>
                      <a:pPr marL="0" algn="ctr" defTabSz="457200" rtl="0" eaLnBrk="1" latinLnBrk="0" hangingPunct="1">
                        <a:spcAft>
                          <a:spcPts val="0"/>
                        </a:spcAft>
                      </a:pPr>
                      <a:endParaRPr lang="en-GB" sz="1600" b="1" kern="1200" dirty="0">
                        <a:solidFill>
                          <a:srgbClr val="0070C0"/>
                        </a:solidFill>
                      </a:endParaRPr>
                    </a:p>
                    <a:p>
                      <a:pPr marL="0" algn="ctr" defTabSz="457200" rtl="0" eaLnBrk="1" latinLnBrk="0" hangingPunct="1">
                        <a:spcAft>
                          <a:spcPts val="0"/>
                        </a:spcAft>
                      </a:pPr>
                      <a:r>
                        <a:rPr lang="en-GB" sz="1600" b="1" kern="1200" dirty="0">
                          <a:solidFill>
                            <a:srgbClr val="0070C0"/>
                          </a:solidFill>
                        </a:rPr>
                        <a:t>UK 2011</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GB" sz="1600" b="1" kern="1200" dirty="0">
                        <a:solidFill>
                          <a:srgbClr val="0070C0"/>
                        </a:solidFill>
                      </a:endParaRPr>
                    </a:p>
                    <a:p>
                      <a:pPr marL="0" algn="ctr" defTabSz="457200" rtl="0" eaLnBrk="1" latinLnBrk="0" hangingPunct="1">
                        <a:spcAft>
                          <a:spcPts val="0"/>
                        </a:spcAft>
                      </a:pPr>
                      <a:endParaRPr lang="en-GB" sz="1600" b="1" kern="1200" dirty="0">
                        <a:solidFill>
                          <a:srgbClr val="0070C0"/>
                        </a:solidFill>
                      </a:endParaRPr>
                    </a:p>
                    <a:p>
                      <a:pPr marL="0" algn="ctr" defTabSz="457200" rtl="0" eaLnBrk="1" latinLnBrk="0" hangingPunct="1">
                        <a:spcAft>
                          <a:spcPts val="0"/>
                        </a:spcAft>
                      </a:pPr>
                      <a:r>
                        <a:rPr lang="en-GB" sz="1600" b="1" kern="1200" dirty="0">
                          <a:solidFill>
                            <a:srgbClr val="0070C0"/>
                          </a:solidFill>
                        </a:rPr>
                        <a:t>USA 2010</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extLst>
                  <a:ext uri="{0D108BD9-81ED-4DB2-BD59-A6C34878D82A}">
                    <a16:rowId xmlns:a16="http://schemas.microsoft.com/office/drawing/2014/main" val="10000"/>
                  </a:ext>
                </a:extLst>
              </a:tr>
              <a:tr h="588040">
                <a:tc>
                  <a:txBody>
                    <a:bodyPr/>
                    <a:lstStyle/>
                    <a:p>
                      <a:pPr algn="ctr">
                        <a:spcAft>
                          <a:spcPts val="0"/>
                        </a:spcAft>
                      </a:pPr>
                      <a:r>
                        <a:rPr lang="en-GB" sz="1800" b="1" kern="1200" dirty="0">
                          <a:solidFill>
                            <a:schemeClr val="tx1"/>
                          </a:solidFill>
                          <a:effectLst/>
                          <a:latin typeface="+mn-lt"/>
                          <a:ea typeface="+mn-ea"/>
                          <a:cs typeface="+mn-cs"/>
                        </a:rPr>
                        <a:t>Method</a:t>
                      </a:r>
                    </a:p>
                  </a:txBody>
                  <a:tcPr marL="51435" marR="51435" marT="0" marB="0" anchor="ctr"/>
                </a:tc>
                <a:tc>
                  <a:txBody>
                    <a:bodyPr/>
                    <a:lstStyle/>
                    <a:p>
                      <a:pPr algn="ctr">
                        <a:lnSpc>
                          <a:spcPct val="107000"/>
                        </a:lnSpc>
                        <a:spcAft>
                          <a:spcPts val="0"/>
                        </a:spcAft>
                      </a:pPr>
                      <a:r>
                        <a:rPr lang="en-GB" sz="1800" b="1" kern="1200" dirty="0">
                          <a:solidFill>
                            <a:schemeClr val="tx1"/>
                          </a:solidFill>
                          <a:effectLst/>
                          <a:latin typeface="+mn-lt"/>
                          <a:ea typeface="+mn-ea"/>
                          <a:cs typeface="+mn-cs"/>
                        </a:rPr>
                        <a:t>Traditional </a:t>
                      </a:r>
                    </a:p>
                  </a:txBody>
                  <a:tcPr marL="51435" marR="51435" marT="0" marB="0" anchor="ctr"/>
                </a:tc>
                <a:tc>
                  <a:txBody>
                    <a:bodyPr/>
                    <a:lstStyle/>
                    <a:p>
                      <a:pPr algn="ctr">
                        <a:lnSpc>
                          <a:spcPct val="107000"/>
                        </a:lnSpc>
                        <a:spcAft>
                          <a:spcPts val="0"/>
                        </a:spcAft>
                      </a:pPr>
                      <a:r>
                        <a:rPr lang="en-GB" sz="1800" b="1" kern="1200" dirty="0">
                          <a:solidFill>
                            <a:schemeClr val="tx1"/>
                          </a:solidFill>
                          <a:effectLst/>
                          <a:latin typeface="+mn-lt"/>
                          <a:ea typeface="+mn-ea"/>
                          <a:cs typeface="+mn-cs"/>
                        </a:rPr>
                        <a:t>Register +</a:t>
                      </a:r>
                      <a:r>
                        <a:rPr lang="en-GB" sz="1800" b="1" kern="1200" baseline="0" dirty="0">
                          <a:solidFill>
                            <a:schemeClr val="tx1"/>
                          </a:solidFill>
                          <a:effectLst/>
                          <a:latin typeface="+mn-lt"/>
                          <a:ea typeface="+mn-ea"/>
                          <a:cs typeface="+mn-cs"/>
                        </a:rPr>
                        <a:t> Interview </a:t>
                      </a:r>
                      <a:endParaRPr lang="en-GB" sz="1800" b="1" kern="1200" dirty="0">
                        <a:solidFill>
                          <a:schemeClr val="tx1"/>
                        </a:solidFill>
                        <a:effectLst/>
                        <a:latin typeface="+mn-lt"/>
                        <a:ea typeface="+mn-ea"/>
                        <a:cs typeface="+mn-cs"/>
                      </a:endParaRPr>
                    </a:p>
                  </a:txBody>
                  <a:tcPr marL="51435" marR="51435"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Register +</a:t>
                      </a:r>
                      <a:r>
                        <a:rPr lang="en-GB" sz="1800" b="1" kern="1200" baseline="0" dirty="0">
                          <a:solidFill>
                            <a:schemeClr val="tx1"/>
                          </a:solidFill>
                          <a:effectLst/>
                          <a:latin typeface="+mn-lt"/>
                          <a:ea typeface="+mn-ea"/>
                          <a:cs typeface="+mn-cs"/>
                        </a:rPr>
                        <a:t> Electronic</a:t>
                      </a:r>
                      <a:endParaRPr lang="en-GB" sz="1800" b="1" kern="1200" dirty="0">
                        <a:solidFill>
                          <a:schemeClr val="tx1"/>
                        </a:solidFill>
                        <a:effectLst/>
                        <a:latin typeface="+mn-lt"/>
                        <a:ea typeface="+mn-ea"/>
                        <a:cs typeface="+mn-cs"/>
                      </a:endParaRPr>
                    </a:p>
                  </a:txBody>
                  <a:tcPr marL="51435" marR="51435" marT="0" marB="0" anchor="ctr"/>
                </a:tc>
                <a:tc>
                  <a:txBody>
                    <a:bodyPr/>
                    <a:lstStyle/>
                    <a:p>
                      <a:pPr algn="ctr">
                        <a:lnSpc>
                          <a:spcPct val="107000"/>
                        </a:lnSpc>
                        <a:spcAft>
                          <a:spcPts val="0"/>
                        </a:spcAft>
                      </a:pPr>
                      <a:r>
                        <a:rPr lang="en-GB" sz="1800" b="1" kern="1200" dirty="0">
                          <a:solidFill>
                            <a:schemeClr val="tx1"/>
                          </a:solidFill>
                          <a:effectLst/>
                          <a:latin typeface="+mn-lt"/>
                          <a:ea typeface="+mn-ea"/>
                          <a:cs typeface="+mn-cs"/>
                        </a:rPr>
                        <a:t>Register + by Post  + electronic</a:t>
                      </a:r>
                    </a:p>
                  </a:txBody>
                  <a:tcPr marL="51435" marR="51435" marT="0" marB="0" anchor="ctr"/>
                </a:tc>
                <a:extLst>
                  <a:ext uri="{0D108BD9-81ED-4DB2-BD59-A6C34878D82A}">
                    <a16:rowId xmlns:a16="http://schemas.microsoft.com/office/drawing/2014/main" val="261379410"/>
                  </a:ext>
                </a:extLst>
              </a:tr>
              <a:tr h="447177">
                <a:tc>
                  <a:txBody>
                    <a:bodyPr/>
                    <a:lstStyle/>
                    <a:p>
                      <a:pPr algn="l">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Name of HH Member</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549543">
                <a:tc>
                  <a:txBody>
                    <a:bodyPr/>
                    <a:lstStyle/>
                    <a:p>
                      <a:pPr algn="l">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Relationship to the Head of HH</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916811123"/>
                  </a:ext>
                </a:extLst>
              </a:tr>
              <a:tr h="412200">
                <a:tc>
                  <a:txBody>
                    <a:bodyPr/>
                    <a:lstStyle/>
                    <a:p>
                      <a:pPr algn="l">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Sex</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367507">
                <a:tc>
                  <a:txBody>
                    <a:bodyPr/>
                    <a:lstStyle/>
                    <a:p>
                      <a:pPr algn="l">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Transgender</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367507">
                <a:tc>
                  <a:txBody>
                    <a:bodyPr/>
                    <a:lstStyle/>
                    <a:p>
                      <a:pPr algn="l">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Age</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394598">
                <a:tc>
                  <a:txBody>
                    <a:bodyPr/>
                    <a:lstStyle/>
                    <a:p>
                      <a:pPr algn="l">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Marital Status</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r h="367507">
                <a:tc>
                  <a:txBody>
                    <a:bodyPr/>
                    <a:lstStyle/>
                    <a:p>
                      <a:pPr algn="l">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Religion</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10"/>
                  </a:ext>
                </a:extLst>
              </a:tr>
              <a:tr h="367507">
                <a:tc>
                  <a:txBody>
                    <a:bodyPr/>
                    <a:lstStyle/>
                    <a:p>
                      <a:pPr algn="l">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Type of Disability</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11"/>
                  </a:ext>
                </a:extLst>
              </a:tr>
              <a:tr h="564803">
                <a:tc>
                  <a:txBody>
                    <a:bodyPr/>
                    <a:lstStyle/>
                    <a:p>
                      <a:pPr algn="l">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Mother Tongue</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12"/>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1212494"/>
            <a:ext cx="963130" cy="39963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2352" y="1212494"/>
            <a:ext cx="1134148" cy="3996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4269" y="1221034"/>
            <a:ext cx="1225808" cy="3996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6747" y="1208691"/>
            <a:ext cx="1206489" cy="388915"/>
          </a:xfrm>
          <a:prstGeom prst="rect">
            <a:avLst/>
          </a:prstGeom>
        </p:spPr>
      </p:pic>
      <p:sp>
        <p:nvSpPr>
          <p:cNvPr id="9" name="Rectangle 8"/>
          <p:cNvSpPr/>
          <p:nvPr/>
        </p:nvSpPr>
        <p:spPr>
          <a:xfrm>
            <a:off x="0" y="80748"/>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80000"/>
              </a:lnSpc>
              <a:spcBef>
                <a:spcPct val="0"/>
              </a:spcBef>
            </a:pPr>
            <a:r>
              <a:rPr lang="en-US" sz="2800" b="1" dirty="0"/>
              <a:t>COMPARITIVE STUDIES GLOBAL</a:t>
            </a:r>
            <a:endParaRPr lang="en-US" sz="2800" b="1" dirty="0">
              <a:solidFill>
                <a:schemeClr val="bg1"/>
              </a:solidFill>
            </a:endParaRPr>
          </a:p>
        </p:txBody>
      </p:sp>
      <p:sp>
        <p:nvSpPr>
          <p:cNvPr id="10" name="TextBox 9"/>
          <p:cNvSpPr txBox="1"/>
          <p:nvPr/>
        </p:nvSpPr>
        <p:spPr>
          <a:xfrm>
            <a:off x="0" y="6428202"/>
            <a:ext cx="6553200" cy="353943"/>
          </a:xfrm>
          <a:prstGeom prst="rect">
            <a:avLst/>
          </a:prstGeom>
          <a:noFill/>
        </p:spPr>
        <p:txBody>
          <a:bodyPr wrap="square" rtlCol="0">
            <a:spAutoFit/>
          </a:bodyPr>
          <a:lstStyle/>
          <a:p>
            <a:r>
              <a:rPr lang="en-US" dirty="0"/>
              <a:t>* Detailed questions on disability / functional limitation</a:t>
            </a:r>
          </a:p>
        </p:txBody>
      </p:sp>
      <p:sp>
        <p:nvSpPr>
          <p:cNvPr id="2" name="Footer Placeholder 1">
            <a:extLst>
              <a:ext uri="{FF2B5EF4-FFF2-40B4-BE49-F238E27FC236}">
                <a16:creationId xmlns:a16="http://schemas.microsoft.com/office/drawing/2014/main" id="{E90AA512-3D0F-404D-A691-6C030528FE87}"/>
              </a:ext>
            </a:extLst>
          </p:cNvPr>
          <p:cNvSpPr>
            <a:spLocks noGrp="1"/>
          </p:cNvSpPr>
          <p:nvPr>
            <p:ph type="ftr" sz="quarter" idx="11"/>
          </p:nvPr>
        </p:nvSpPr>
        <p:spPr/>
        <p:txBody>
          <a:bodyPr/>
          <a:lstStyle/>
          <a:p>
            <a:r>
              <a:rPr lang="en-US"/>
              <a:t>Pakistan Bureau of Statistics (PBS)</a:t>
            </a:r>
          </a:p>
        </p:txBody>
      </p:sp>
      <p:sp>
        <p:nvSpPr>
          <p:cNvPr id="8" name="Slide Number Placeholder 7">
            <a:extLst>
              <a:ext uri="{FF2B5EF4-FFF2-40B4-BE49-F238E27FC236}">
                <a16:creationId xmlns:a16="http://schemas.microsoft.com/office/drawing/2014/main" id="{1CAE85B9-1485-48B4-B90A-60698AEBB239}"/>
              </a:ext>
            </a:extLst>
          </p:cNvPr>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389771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58338931"/>
              </p:ext>
            </p:extLst>
          </p:nvPr>
        </p:nvGraphicFramePr>
        <p:xfrm>
          <a:off x="304800" y="1478456"/>
          <a:ext cx="11430001" cy="4193790"/>
        </p:xfrm>
        <a:graphic>
          <a:graphicData uri="http://schemas.openxmlformats.org/drawingml/2006/table">
            <a:tbl>
              <a:tblPr firstRow="1" bandRow="1">
                <a:tableStyleId>{5940675A-B579-460E-94D1-54222C63F5DA}</a:tableStyleId>
              </a:tblPr>
              <a:tblGrid>
                <a:gridCol w="3266441">
                  <a:extLst>
                    <a:ext uri="{9D8B030D-6E8A-4147-A177-3AD203B41FA5}">
                      <a16:colId xmlns:a16="http://schemas.microsoft.com/office/drawing/2014/main" val="20000"/>
                    </a:ext>
                  </a:extLst>
                </a:gridCol>
                <a:gridCol w="2040890">
                  <a:extLst>
                    <a:ext uri="{9D8B030D-6E8A-4147-A177-3AD203B41FA5}">
                      <a16:colId xmlns:a16="http://schemas.microsoft.com/office/drawing/2014/main" val="20005"/>
                    </a:ext>
                  </a:extLst>
                </a:gridCol>
                <a:gridCol w="2040890">
                  <a:extLst>
                    <a:ext uri="{9D8B030D-6E8A-4147-A177-3AD203B41FA5}">
                      <a16:colId xmlns:a16="http://schemas.microsoft.com/office/drawing/2014/main" val="20006"/>
                    </a:ext>
                  </a:extLst>
                </a:gridCol>
                <a:gridCol w="2040890">
                  <a:extLst>
                    <a:ext uri="{9D8B030D-6E8A-4147-A177-3AD203B41FA5}">
                      <a16:colId xmlns:a16="http://schemas.microsoft.com/office/drawing/2014/main" val="20007"/>
                    </a:ext>
                  </a:extLst>
                </a:gridCol>
                <a:gridCol w="2040890">
                  <a:extLst>
                    <a:ext uri="{9D8B030D-6E8A-4147-A177-3AD203B41FA5}">
                      <a16:colId xmlns:a16="http://schemas.microsoft.com/office/drawing/2014/main" val="20008"/>
                    </a:ext>
                  </a:extLst>
                </a:gridCol>
              </a:tblGrid>
              <a:tr h="723835">
                <a:tc>
                  <a:txBody>
                    <a:bodyPr/>
                    <a:lstStyle/>
                    <a:p>
                      <a:pPr marL="0" algn="ctr" defTabSz="457200" rtl="0" eaLnBrk="1" latinLnBrk="0" hangingPunct="1">
                        <a:spcAft>
                          <a:spcPts val="0"/>
                        </a:spcAft>
                      </a:pPr>
                      <a:r>
                        <a:rPr lang="en-US" sz="1800" b="1" kern="1200" dirty="0">
                          <a:solidFill>
                            <a:srgbClr val="0070C0"/>
                          </a:solidFill>
                          <a:latin typeface="+mn-lt"/>
                          <a:ea typeface="+mn-ea"/>
                          <a:cs typeface="+mn-cs"/>
                        </a:rPr>
                        <a:t>INDICATORS</a:t>
                      </a:r>
                      <a:endParaRPr lang="en-GB" sz="18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GB" sz="1800" b="1" kern="1200" dirty="0">
                        <a:solidFill>
                          <a:srgbClr val="0070C0"/>
                        </a:solidFill>
                        <a:latin typeface="+mn-lt"/>
                        <a:ea typeface="+mn-ea"/>
                        <a:cs typeface="+mn-cs"/>
                      </a:endParaRPr>
                    </a:p>
                    <a:p>
                      <a:pPr marL="0" algn="ctr" defTabSz="457200" rtl="0" eaLnBrk="1" latinLnBrk="0" hangingPunct="1">
                        <a:spcAft>
                          <a:spcPts val="0"/>
                        </a:spcAft>
                      </a:pPr>
                      <a:endParaRPr lang="en-GB" sz="1800" b="1" kern="1200" dirty="0">
                        <a:solidFill>
                          <a:srgbClr val="0070C0"/>
                        </a:solidFill>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1800" b="1" kern="1200" dirty="0">
                          <a:solidFill>
                            <a:srgbClr val="0070C0"/>
                          </a:solidFill>
                          <a:latin typeface="+mn-lt"/>
                          <a:ea typeface="+mn-ea"/>
                          <a:cs typeface="+mn-cs"/>
                        </a:rPr>
                        <a:t>PAKISTAN 2017</a:t>
                      </a: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GB" sz="1800" b="1" kern="1200" dirty="0">
                        <a:solidFill>
                          <a:srgbClr val="0070C0"/>
                        </a:solidFill>
                        <a:latin typeface="+mn-lt"/>
                        <a:ea typeface="+mn-ea"/>
                        <a:cs typeface="+mn-cs"/>
                      </a:endParaRPr>
                    </a:p>
                    <a:p>
                      <a:pPr marL="0" algn="ctr" defTabSz="457200" rtl="0" eaLnBrk="1" latinLnBrk="0" hangingPunct="1">
                        <a:spcAft>
                          <a:spcPts val="0"/>
                        </a:spcAft>
                      </a:pPr>
                      <a:endParaRPr lang="en-GB" sz="1800" b="1" kern="1200" dirty="0">
                        <a:solidFill>
                          <a:srgbClr val="0070C0"/>
                        </a:solidFill>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1800" b="1" kern="1200" dirty="0">
                          <a:solidFill>
                            <a:srgbClr val="0070C0"/>
                          </a:solidFill>
                          <a:latin typeface="+mn-lt"/>
                          <a:ea typeface="+mn-ea"/>
                          <a:cs typeface="+mn-cs"/>
                        </a:rPr>
                        <a:t>AUSTRALIA 2011</a:t>
                      </a: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GB" sz="1800" b="1" kern="1200" dirty="0">
                        <a:solidFill>
                          <a:srgbClr val="0070C0"/>
                        </a:solidFill>
                        <a:latin typeface="+mn-lt"/>
                        <a:ea typeface="+mn-ea"/>
                        <a:cs typeface="+mn-cs"/>
                      </a:endParaRPr>
                    </a:p>
                    <a:p>
                      <a:pPr marL="0" algn="ctr" defTabSz="457200" rtl="0" eaLnBrk="1" latinLnBrk="0" hangingPunct="1">
                        <a:spcAft>
                          <a:spcPts val="0"/>
                        </a:spcAft>
                      </a:pPr>
                      <a:endParaRPr lang="en-GB" sz="1800" b="1" kern="1200" dirty="0">
                        <a:solidFill>
                          <a:srgbClr val="0070C0"/>
                        </a:solidFill>
                        <a:latin typeface="+mn-lt"/>
                        <a:ea typeface="+mn-ea"/>
                        <a:cs typeface="+mn-cs"/>
                      </a:endParaRPr>
                    </a:p>
                    <a:p>
                      <a:pPr marL="0" algn="ctr" defTabSz="457200" rtl="0" eaLnBrk="1" latinLnBrk="0" hangingPunct="1">
                        <a:spcAft>
                          <a:spcPts val="0"/>
                        </a:spcAft>
                      </a:pPr>
                      <a:r>
                        <a:rPr lang="en-GB" sz="1800" b="1" kern="1200" dirty="0">
                          <a:solidFill>
                            <a:srgbClr val="0070C0"/>
                          </a:solidFill>
                          <a:latin typeface="+mn-lt"/>
                          <a:ea typeface="+mn-ea"/>
                          <a:cs typeface="+mn-cs"/>
                        </a:rPr>
                        <a:t>UK 2011</a:t>
                      </a: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GB" sz="1800" b="1" kern="1200" dirty="0">
                        <a:solidFill>
                          <a:srgbClr val="0070C0"/>
                        </a:solidFill>
                        <a:latin typeface="+mn-lt"/>
                        <a:ea typeface="+mn-ea"/>
                        <a:cs typeface="+mn-cs"/>
                      </a:endParaRPr>
                    </a:p>
                    <a:p>
                      <a:pPr marL="0" algn="ctr" defTabSz="457200" rtl="0" eaLnBrk="1" latinLnBrk="0" hangingPunct="1">
                        <a:spcAft>
                          <a:spcPts val="0"/>
                        </a:spcAft>
                      </a:pPr>
                      <a:endParaRPr lang="en-GB" sz="1800" b="1" kern="1200" dirty="0">
                        <a:solidFill>
                          <a:srgbClr val="0070C0"/>
                        </a:solidFill>
                        <a:latin typeface="+mn-lt"/>
                        <a:ea typeface="+mn-ea"/>
                        <a:cs typeface="+mn-cs"/>
                      </a:endParaRPr>
                    </a:p>
                    <a:p>
                      <a:pPr marL="0" algn="ctr" defTabSz="457200" rtl="0" eaLnBrk="1" latinLnBrk="0" hangingPunct="1">
                        <a:spcAft>
                          <a:spcPts val="0"/>
                        </a:spcAft>
                      </a:pPr>
                      <a:r>
                        <a:rPr lang="en-GB" sz="1800" b="1" kern="1200" dirty="0">
                          <a:solidFill>
                            <a:srgbClr val="0070C0"/>
                          </a:solidFill>
                          <a:latin typeface="+mn-lt"/>
                          <a:ea typeface="+mn-ea"/>
                          <a:cs typeface="+mn-cs"/>
                        </a:rPr>
                        <a:t>USA 2010</a:t>
                      </a:r>
                    </a:p>
                  </a:txBody>
                  <a:tcPr marL="51435" marR="51435" marT="0" marB="0" anchor="ctr">
                    <a:solidFill>
                      <a:schemeClr val="bg1">
                        <a:lumMod val="85000"/>
                      </a:schemeClr>
                    </a:solidFill>
                  </a:tcPr>
                </a:tc>
                <a:extLst>
                  <a:ext uri="{0D108BD9-81ED-4DB2-BD59-A6C34878D82A}">
                    <a16:rowId xmlns:a16="http://schemas.microsoft.com/office/drawing/2014/main" val="10000"/>
                  </a:ext>
                </a:extLst>
              </a:tr>
              <a:tr h="479094">
                <a:tc>
                  <a:txBody>
                    <a:bodyPr/>
                    <a:lstStyle/>
                    <a:p>
                      <a:pPr>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Nationality</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479094">
                <a:tc>
                  <a:txBody>
                    <a:bodyPr/>
                    <a:lstStyle/>
                    <a:p>
                      <a:pPr>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Literacy</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479094">
                <a:tc>
                  <a:txBody>
                    <a:bodyPr/>
                    <a:lstStyle/>
                    <a:p>
                      <a:pPr>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Level of Education Completed</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479094">
                <a:tc>
                  <a:txBody>
                    <a:bodyPr/>
                    <a:lstStyle/>
                    <a:p>
                      <a:pPr>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Usual activities During last 12 Months</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479094">
                <a:tc>
                  <a:txBody>
                    <a:bodyPr/>
                    <a:lstStyle/>
                    <a:p>
                      <a:pPr>
                        <a:spcAft>
                          <a:spcPts val="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CNIC Holder for age 18 years and above</a:t>
                      </a:r>
                      <a:endParaRPr lang="en-GB"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r h="4790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Race</a:t>
                      </a:r>
                      <a:endParaRPr lang="en-GB" sz="16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lnSpc>
                          <a:spcPct val="107000"/>
                        </a:lnSpc>
                        <a:spcAft>
                          <a:spcPts val="0"/>
                        </a:spcAft>
                      </a:pP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10"/>
                  </a:ext>
                </a:extLst>
              </a:tr>
              <a:tr h="4790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Telephone</a:t>
                      </a:r>
                      <a:r>
                        <a:rPr lang="en-US" sz="1600" b="1" kern="120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6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lnSpc>
                          <a:spcPct val="107000"/>
                        </a:lnSpc>
                        <a:spcAft>
                          <a:spcPts val="0"/>
                        </a:spcAft>
                      </a:pP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Aft>
                          <a:spcPts val="0"/>
                        </a:spcAft>
                      </a:pP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711318826"/>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7562" y="1519323"/>
            <a:ext cx="1115530" cy="39963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3847" y="1519323"/>
            <a:ext cx="1134148" cy="3996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7278" y="1530044"/>
            <a:ext cx="1225808" cy="39963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8420" y="1478456"/>
            <a:ext cx="1043195" cy="388915"/>
          </a:xfrm>
          <a:prstGeom prst="rect">
            <a:avLst/>
          </a:prstGeom>
        </p:spPr>
      </p:pic>
      <p:sp>
        <p:nvSpPr>
          <p:cNvPr id="2" name="Footer Placeholder 1">
            <a:extLst>
              <a:ext uri="{FF2B5EF4-FFF2-40B4-BE49-F238E27FC236}">
                <a16:creationId xmlns:a16="http://schemas.microsoft.com/office/drawing/2014/main" id="{5E2522E5-CABE-42F1-83D5-A421C25AFA48}"/>
              </a:ext>
            </a:extLst>
          </p:cNvPr>
          <p:cNvSpPr>
            <a:spLocks noGrp="1"/>
          </p:cNvSpPr>
          <p:nvPr>
            <p:ph type="ftr" sz="quarter" idx="11"/>
          </p:nvPr>
        </p:nvSpPr>
        <p:spPr/>
        <p:txBody>
          <a:bodyPr/>
          <a:lstStyle/>
          <a:p>
            <a:r>
              <a:rPr lang="en-US"/>
              <a:t>Pakistan Bureau of Statistics (PBS)</a:t>
            </a:r>
          </a:p>
        </p:txBody>
      </p:sp>
      <p:sp>
        <p:nvSpPr>
          <p:cNvPr id="3" name="Slide Number Placeholder 2">
            <a:extLst>
              <a:ext uri="{FF2B5EF4-FFF2-40B4-BE49-F238E27FC236}">
                <a16:creationId xmlns:a16="http://schemas.microsoft.com/office/drawing/2014/main" id="{0AC85AB2-10FD-4823-9160-959C1DBF9CFE}"/>
              </a:ext>
            </a:extLst>
          </p:cNvPr>
          <p:cNvSpPr>
            <a:spLocks noGrp="1"/>
          </p:cNvSpPr>
          <p:nvPr>
            <p:ph type="sldNum" sz="quarter" idx="12"/>
          </p:nvPr>
        </p:nvSpPr>
        <p:spPr/>
        <p:txBody>
          <a:bodyPr/>
          <a:lstStyle/>
          <a:p>
            <a:fld id="{B6F15528-21DE-4FAA-801E-634DDDAF4B2B}" type="slidenum">
              <a:rPr lang="en-US" smtClean="0"/>
              <a:pPr/>
              <a:t>35</a:t>
            </a:fld>
            <a:endParaRPr lang="en-US"/>
          </a:p>
        </p:txBody>
      </p:sp>
      <p:sp>
        <p:nvSpPr>
          <p:cNvPr id="11" name="Rectangle 10"/>
          <p:cNvSpPr/>
          <p:nvPr/>
        </p:nvSpPr>
        <p:spPr>
          <a:xfrm>
            <a:off x="0" y="80748"/>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80000"/>
              </a:lnSpc>
              <a:spcBef>
                <a:spcPct val="0"/>
              </a:spcBef>
            </a:pPr>
            <a:r>
              <a:rPr lang="en-US" sz="2800" b="1" dirty="0"/>
              <a:t>COMPARITIVE STUDIES GLOBAL</a:t>
            </a:r>
            <a:endParaRPr lang="en-US" sz="2800" b="1" dirty="0">
              <a:solidFill>
                <a:schemeClr val="bg1"/>
              </a:solidFill>
            </a:endParaRPr>
          </a:p>
        </p:txBody>
      </p:sp>
    </p:spTree>
    <p:extLst>
      <p:ext uri="{BB962C8B-B14F-4D97-AF65-F5344CB8AC3E}">
        <p14:creationId xmlns:p14="http://schemas.microsoft.com/office/powerpoint/2010/main" val="4129884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23163340"/>
              </p:ext>
            </p:extLst>
          </p:nvPr>
        </p:nvGraphicFramePr>
        <p:xfrm>
          <a:off x="304799" y="1141078"/>
          <a:ext cx="11582400" cy="5232529"/>
        </p:xfrm>
        <a:graphic>
          <a:graphicData uri="http://schemas.openxmlformats.org/drawingml/2006/table">
            <a:tbl>
              <a:tblPr firstRow="1" bandRow="1">
                <a:tableStyleId>{5940675A-B579-460E-94D1-54222C63F5DA}</a:tableStyleId>
              </a:tblPr>
              <a:tblGrid>
                <a:gridCol w="3948924">
                  <a:extLst>
                    <a:ext uri="{9D8B030D-6E8A-4147-A177-3AD203B41FA5}">
                      <a16:colId xmlns:a16="http://schemas.microsoft.com/office/drawing/2014/main" val="20000"/>
                    </a:ext>
                  </a:extLst>
                </a:gridCol>
                <a:gridCol w="1908369">
                  <a:extLst>
                    <a:ext uri="{9D8B030D-6E8A-4147-A177-3AD203B41FA5}">
                      <a16:colId xmlns:a16="http://schemas.microsoft.com/office/drawing/2014/main" val="20005"/>
                    </a:ext>
                  </a:extLst>
                </a:gridCol>
                <a:gridCol w="1908369">
                  <a:extLst>
                    <a:ext uri="{9D8B030D-6E8A-4147-A177-3AD203B41FA5}">
                      <a16:colId xmlns:a16="http://schemas.microsoft.com/office/drawing/2014/main" val="20006"/>
                    </a:ext>
                  </a:extLst>
                </a:gridCol>
                <a:gridCol w="1908369">
                  <a:extLst>
                    <a:ext uri="{9D8B030D-6E8A-4147-A177-3AD203B41FA5}">
                      <a16:colId xmlns:a16="http://schemas.microsoft.com/office/drawing/2014/main" val="20007"/>
                    </a:ext>
                  </a:extLst>
                </a:gridCol>
                <a:gridCol w="1908369">
                  <a:extLst>
                    <a:ext uri="{9D8B030D-6E8A-4147-A177-3AD203B41FA5}">
                      <a16:colId xmlns:a16="http://schemas.microsoft.com/office/drawing/2014/main" val="20008"/>
                    </a:ext>
                  </a:extLst>
                </a:gridCol>
              </a:tblGrid>
              <a:tr h="805828">
                <a:tc>
                  <a:txBody>
                    <a:bodyPr/>
                    <a:lstStyle/>
                    <a:p>
                      <a:pPr marL="0" algn="ctr" defTabSz="457200" rtl="0" eaLnBrk="1" latinLnBrk="0" hangingPunct="1">
                        <a:spcAft>
                          <a:spcPts val="0"/>
                        </a:spcAft>
                      </a:pPr>
                      <a:r>
                        <a:rPr lang="en-US" sz="1600" b="1" kern="1200" dirty="0">
                          <a:solidFill>
                            <a:srgbClr val="0070C0"/>
                          </a:solidFill>
                          <a:latin typeface="+mn-lt"/>
                          <a:ea typeface="+mn-ea"/>
                          <a:cs typeface="+mn-cs"/>
                        </a:rPr>
                        <a:t>INDICATORS</a:t>
                      </a:r>
                      <a:endParaRPr lang="en-GB" sz="1600" b="1" kern="1200" dirty="0">
                        <a:solidFill>
                          <a:srgbClr val="0070C0"/>
                        </a:solidFill>
                        <a:latin typeface="+mn-lt"/>
                        <a:ea typeface="+mn-ea"/>
                        <a:cs typeface="+mn-cs"/>
                      </a:endParaRP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GB" sz="1600" b="1" kern="1200" dirty="0">
                        <a:solidFill>
                          <a:srgbClr val="0070C0"/>
                        </a:solidFill>
                        <a:latin typeface="+mn-lt"/>
                        <a:ea typeface="+mn-ea"/>
                        <a:cs typeface="+mn-cs"/>
                      </a:endParaRPr>
                    </a:p>
                    <a:p>
                      <a:pPr marL="0" algn="ctr" defTabSz="457200" rtl="0" eaLnBrk="1" latinLnBrk="0" hangingPunct="1">
                        <a:spcAft>
                          <a:spcPts val="0"/>
                        </a:spcAft>
                      </a:pPr>
                      <a:endParaRPr lang="en-GB" sz="1600" b="1" kern="1200" dirty="0">
                        <a:solidFill>
                          <a:srgbClr val="0070C0"/>
                        </a:solidFill>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1600" b="1" kern="1200" dirty="0">
                          <a:solidFill>
                            <a:srgbClr val="0070C0"/>
                          </a:solidFill>
                          <a:latin typeface="+mn-lt"/>
                          <a:ea typeface="+mn-ea"/>
                          <a:cs typeface="+mn-cs"/>
                        </a:rPr>
                        <a:t>PAKISTAN 2017</a:t>
                      </a: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GB" sz="1600" b="1" kern="1200" dirty="0">
                        <a:solidFill>
                          <a:srgbClr val="0070C0"/>
                        </a:solidFill>
                        <a:latin typeface="+mn-lt"/>
                        <a:ea typeface="+mn-ea"/>
                        <a:cs typeface="+mn-cs"/>
                      </a:endParaRPr>
                    </a:p>
                    <a:p>
                      <a:pPr marL="0" algn="ctr" defTabSz="457200" rtl="0" eaLnBrk="1" latinLnBrk="0" hangingPunct="1">
                        <a:spcAft>
                          <a:spcPts val="0"/>
                        </a:spcAft>
                      </a:pPr>
                      <a:endParaRPr lang="en-GB" sz="1600" b="1" kern="1200" dirty="0">
                        <a:solidFill>
                          <a:srgbClr val="0070C0"/>
                        </a:solidFill>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1600" b="1" kern="1200" dirty="0">
                          <a:solidFill>
                            <a:srgbClr val="0070C0"/>
                          </a:solidFill>
                          <a:latin typeface="+mn-lt"/>
                          <a:ea typeface="+mn-ea"/>
                          <a:cs typeface="+mn-cs"/>
                        </a:rPr>
                        <a:t>AUSTRALIA 2011</a:t>
                      </a: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GB" sz="1600" b="1" kern="1200" dirty="0">
                        <a:solidFill>
                          <a:srgbClr val="0070C0"/>
                        </a:solidFill>
                        <a:latin typeface="+mn-lt"/>
                        <a:ea typeface="+mn-ea"/>
                        <a:cs typeface="+mn-cs"/>
                      </a:endParaRPr>
                    </a:p>
                    <a:p>
                      <a:pPr marL="0" algn="ctr" defTabSz="457200" rtl="0" eaLnBrk="1" latinLnBrk="0" hangingPunct="1">
                        <a:spcAft>
                          <a:spcPts val="0"/>
                        </a:spcAft>
                      </a:pPr>
                      <a:endParaRPr lang="en-GB" sz="1600" b="1" kern="1200" dirty="0">
                        <a:solidFill>
                          <a:srgbClr val="0070C0"/>
                        </a:solidFill>
                        <a:latin typeface="+mn-lt"/>
                        <a:ea typeface="+mn-ea"/>
                        <a:cs typeface="+mn-cs"/>
                      </a:endParaRPr>
                    </a:p>
                    <a:p>
                      <a:pPr marL="0" algn="ctr" defTabSz="457200" rtl="0" eaLnBrk="1" latinLnBrk="0" hangingPunct="1">
                        <a:spcAft>
                          <a:spcPts val="0"/>
                        </a:spcAft>
                      </a:pPr>
                      <a:r>
                        <a:rPr lang="en-GB" sz="1600" b="1" kern="1200" dirty="0">
                          <a:solidFill>
                            <a:srgbClr val="0070C0"/>
                          </a:solidFill>
                          <a:latin typeface="+mn-lt"/>
                          <a:ea typeface="+mn-ea"/>
                          <a:cs typeface="+mn-cs"/>
                        </a:rPr>
                        <a:t>UK 2011</a:t>
                      </a:r>
                    </a:p>
                  </a:txBody>
                  <a:tcPr marL="51435" marR="51435" marT="0" marB="0" anchor="ctr">
                    <a:solidFill>
                      <a:schemeClr val="bg1">
                        <a:lumMod val="85000"/>
                      </a:schemeClr>
                    </a:solidFill>
                  </a:tcPr>
                </a:tc>
                <a:tc>
                  <a:txBody>
                    <a:bodyPr/>
                    <a:lstStyle/>
                    <a:p>
                      <a:pPr marL="0" algn="ctr" defTabSz="457200" rtl="0" eaLnBrk="1" latinLnBrk="0" hangingPunct="1">
                        <a:spcAft>
                          <a:spcPts val="0"/>
                        </a:spcAft>
                      </a:pPr>
                      <a:endParaRPr lang="en-GB" sz="1600" b="1" kern="1200" dirty="0">
                        <a:solidFill>
                          <a:srgbClr val="0070C0"/>
                        </a:solidFill>
                        <a:latin typeface="+mn-lt"/>
                        <a:ea typeface="+mn-ea"/>
                        <a:cs typeface="+mn-cs"/>
                      </a:endParaRPr>
                    </a:p>
                    <a:p>
                      <a:pPr marL="0" algn="ctr" defTabSz="457200" rtl="0" eaLnBrk="1" latinLnBrk="0" hangingPunct="1">
                        <a:spcAft>
                          <a:spcPts val="0"/>
                        </a:spcAft>
                      </a:pPr>
                      <a:endParaRPr lang="en-GB" sz="1600" b="1" kern="1200" dirty="0">
                        <a:solidFill>
                          <a:srgbClr val="0070C0"/>
                        </a:solidFill>
                        <a:latin typeface="+mn-lt"/>
                        <a:ea typeface="+mn-ea"/>
                        <a:cs typeface="+mn-cs"/>
                      </a:endParaRPr>
                    </a:p>
                    <a:p>
                      <a:pPr marL="0" algn="ctr" defTabSz="457200" rtl="0" eaLnBrk="1" latinLnBrk="0" hangingPunct="1">
                        <a:spcAft>
                          <a:spcPts val="0"/>
                        </a:spcAft>
                      </a:pPr>
                      <a:r>
                        <a:rPr lang="en-GB" sz="1600" b="1" kern="1200" dirty="0">
                          <a:solidFill>
                            <a:srgbClr val="0070C0"/>
                          </a:solidFill>
                          <a:latin typeface="+mn-lt"/>
                          <a:ea typeface="+mn-ea"/>
                          <a:cs typeface="+mn-cs"/>
                        </a:rPr>
                        <a:t>USA 2010</a:t>
                      </a:r>
                    </a:p>
                  </a:txBody>
                  <a:tcPr marL="51435" marR="51435" marT="0" marB="0" anchor="ctr">
                    <a:solidFill>
                      <a:schemeClr val="bg1">
                        <a:lumMod val="85000"/>
                      </a:schemeClr>
                    </a:solidFill>
                  </a:tcPr>
                </a:tc>
                <a:extLst>
                  <a:ext uri="{0D108BD9-81ED-4DB2-BD59-A6C34878D82A}">
                    <a16:rowId xmlns:a16="http://schemas.microsoft.com/office/drawing/2014/main" val="10000"/>
                  </a:ext>
                </a:extLst>
              </a:tr>
              <a:tr h="497697">
                <a:tc>
                  <a:txBody>
                    <a:bodyPr/>
                    <a:lstStyle/>
                    <a:p>
                      <a:pPr algn="l">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Housing Characteristic</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88935">
                <a:tc>
                  <a:txBody>
                    <a:bodyPr/>
                    <a:lstStyle/>
                    <a:p>
                      <a:pPr algn="l">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Tenure</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97697">
                <a:tc>
                  <a:txBody>
                    <a:bodyPr/>
                    <a:lstStyle/>
                    <a:p>
                      <a:pPr algn="l">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Sex of Owner</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97697">
                <a:tc>
                  <a:txBody>
                    <a:bodyPr/>
                    <a:lstStyle/>
                    <a:p>
                      <a:pPr algn="l">
                        <a:spcAft>
                          <a:spcPts val="0"/>
                        </a:spcAft>
                      </a:pPr>
                      <a:r>
                        <a:rPr lang="en-GB" sz="1600" b="1" dirty="0">
                          <a:effectLst/>
                          <a:latin typeface="Times New Roman" panose="02020603050405020304" pitchFamily="18" charset="0"/>
                          <a:ea typeface="Times New Roman" panose="02020603050405020304" pitchFamily="18" charset="0"/>
                        </a:rPr>
                        <a:t>Status</a:t>
                      </a:r>
                      <a:r>
                        <a:rPr lang="en-GB" sz="1600" b="1" baseline="0" dirty="0">
                          <a:effectLst/>
                          <a:latin typeface="Times New Roman" panose="02020603050405020304" pitchFamily="18" charset="0"/>
                          <a:ea typeface="Times New Roman" panose="02020603050405020304" pitchFamily="18" charset="0"/>
                        </a:rPr>
                        <a:t> of House (Owned &amp; Rent)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txBody>
                  <a:tcPr marL="68580" marR="68580" marT="0" marB="0" anchor="ct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88935">
                <a:tc>
                  <a:txBody>
                    <a:bodyPr/>
                    <a:lstStyle/>
                    <a:p>
                      <a:pPr algn="l">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 of Rooms</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88935">
                <a:tc>
                  <a:txBody>
                    <a:bodyPr/>
                    <a:lstStyle/>
                    <a:p>
                      <a:pPr algn="l">
                        <a:spcAft>
                          <a:spcPts val="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Fuel</a:t>
                      </a:r>
                      <a:endParaRPr lang="en-GB"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88935">
                <a:tc>
                  <a:txBody>
                    <a:bodyPr/>
                    <a:lstStyle/>
                    <a:p>
                      <a:pPr algn="l">
                        <a:spcAft>
                          <a:spcPts val="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Kitchen</a:t>
                      </a:r>
                      <a:endParaRPr lang="en-GB"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88935">
                <a:tc>
                  <a:txBody>
                    <a:bodyPr/>
                    <a:lstStyle/>
                    <a:p>
                      <a:pPr algn="l">
                        <a:spcAft>
                          <a:spcPts val="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Bath Room</a:t>
                      </a:r>
                      <a:endParaRPr lang="en-GB"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88935">
                <a:tc>
                  <a:txBody>
                    <a:bodyPr/>
                    <a:lstStyle/>
                    <a:p>
                      <a:pPr algn="l">
                        <a:spcAft>
                          <a:spcPts val="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Latrine</a:t>
                      </a:r>
                      <a:endParaRPr lang="en-GB"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t>
                      </a:r>
                      <a:endParaRPr lang="en-GB" sz="16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143000"/>
            <a:ext cx="1115530" cy="38675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6710" y="1130120"/>
            <a:ext cx="1134148" cy="3996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1439" y="1169191"/>
            <a:ext cx="1225808" cy="39963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2930" y="1153717"/>
            <a:ext cx="1129211" cy="388915"/>
          </a:xfrm>
          <a:prstGeom prst="rect">
            <a:avLst/>
          </a:prstGeom>
        </p:spPr>
      </p:pic>
      <p:sp>
        <p:nvSpPr>
          <p:cNvPr id="11" name="Action Button: Home 10">
            <a:hlinkClick r:id="rId6" action="ppaction://hlinksldjump" highlightClick="1"/>
          </p:cNvPr>
          <p:cNvSpPr/>
          <p:nvPr/>
        </p:nvSpPr>
        <p:spPr>
          <a:xfrm>
            <a:off x="11353800" y="6356356"/>
            <a:ext cx="838200" cy="4843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2B8829D1-6964-4E49-9FD1-1DEEE9F1D3CC}"/>
              </a:ext>
            </a:extLst>
          </p:cNvPr>
          <p:cNvSpPr>
            <a:spLocks noGrp="1"/>
          </p:cNvSpPr>
          <p:nvPr>
            <p:ph type="ftr" sz="quarter" idx="11"/>
          </p:nvPr>
        </p:nvSpPr>
        <p:spPr/>
        <p:txBody>
          <a:bodyPr/>
          <a:lstStyle/>
          <a:p>
            <a:r>
              <a:rPr lang="en-US"/>
              <a:t>Pakistan Bureau of Statistics (PBS)</a:t>
            </a:r>
          </a:p>
        </p:txBody>
      </p:sp>
      <p:sp>
        <p:nvSpPr>
          <p:cNvPr id="3" name="Slide Number Placeholder 2">
            <a:extLst>
              <a:ext uri="{FF2B5EF4-FFF2-40B4-BE49-F238E27FC236}">
                <a16:creationId xmlns:a16="http://schemas.microsoft.com/office/drawing/2014/main" id="{4B21FCD3-336B-4608-919F-31F36A13F3A1}"/>
              </a:ext>
            </a:extLst>
          </p:cNvPr>
          <p:cNvSpPr>
            <a:spLocks noGrp="1"/>
          </p:cNvSpPr>
          <p:nvPr>
            <p:ph type="sldNum" sz="quarter" idx="12"/>
          </p:nvPr>
        </p:nvSpPr>
        <p:spPr/>
        <p:txBody>
          <a:bodyPr/>
          <a:lstStyle/>
          <a:p>
            <a:fld id="{B6F15528-21DE-4FAA-801E-634DDDAF4B2B}" type="slidenum">
              <a:rPr lang="en-US" smtClean="0"/>
              <a:pPr/>
              <a:t>36</a:t>
            </a:fld>
            <a:endParaRPr lang="en-US"/>
          </a:p>
        </p:txBody>
      </p:sp>
      <p:sp>
        <p:nvSpPr>
          <p:cNvPr id="12" name="Rectangle 11"/>
          <p:cNvSpPr/>
          <p:nvPr/>
        </p:nvSpPr>
        <p:spPr>
          <a:xfrm>
            <a:off x="0" y="80748"/>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80000"/>
              </a:lnSpc>
              <a:spcBef>
                <a:spcPct val="0"/>
              </a:spcBef>
            </a:pPr>
            <a:r>
              <a:rPr lang="en-US" sz="2800" b="1" dirty="0"/>
              <a:t>COMPARITIVE STUDIES GLOBAL</a:t>
            </a:r>
            <a:endParaRPr lang="en-US" sz="2800" b="1" dirty="0">
              <a:solidFill>
                <a:schemeClr val="bg1"/>
              </a:solidFill>
            </a:endParaRPr>
          </a:p>
        </p:txBody>
      </p:sp>
    </p:spTree>
    <p:extLst>
      <p:ext uri="{BB962C8B-B14F-4D97-AF65-F5344CB8AC3E}">
        <p14:creationId xmlns:p14="http://schemas.microsoft.com/office/powerpoint/2010/main" val="1010081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7D1A16-3B04-44C0-9ECA-F18A0098B1CB}"/>
              </a:ext>
            </a:extLst>
          </p:cNvPr>
          <p:cNvSpPr>
            <a:spLocks noGrp="1"/>
          </p:cNvSpPr>
          <p:nvPr>
            <p:ph type="sldNum" sz="quarter" idx="12"/>
          </p:nvPr>
        </p:nvSpPr>
        <p:spPr/>
        <p:txBody>
          <a:bodyPr/>
          <a:lstStyle/>
          <a:p>
            <a:fld id="{B6F15528-21DE-4FAA-801E-634DDDAF4B2B}" type="slidenum">
              <a:rPr lang="en-US" smtClean="0"/>
              <a:pPr/>
              <a:t>37</a:t>
            </a:fld>
            <a:endParaRPr lang="en-US"/>
          </a:p>
        </p:txBody>
      </p:sp>
      <p:sp>
        <p:nvSpPr>
          <p:cNvPr id="8" name="AutoShape 4" descr="Vector American Usa Flag, HD Png Download , Transparent Png Image - PNGitem"/>
          <p:cNvSpPr>
            <a:spLocks noChangeAspect="1" noChangeArrowheads="1"/>
          </p:cNvSpPr>
          <p:nvPr/>
        </p:nvSpPr>
        <p:spPr bwMode="auto">
          <a:xfrm>
            <a:off x="2639616" y="2949873"/>
            <a:ext cx="45719"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Vector American Usa Flag, HD Png Download , Transparent Png Image - PNGitem"/>
          <p:cNvSpPr>
            <a:spLocks noChangeAspect="1" noChangeArrowheads="1"/>
          </p:cNvSpPr>
          <p:nvPr/>
        </p:nvSpPr>
        <p:spPr bwMode="auto">
          <a:xfrm>
            <a:off x="8180090" y="3796009"/>
            <a:ext cx="56391" cy="563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Footer Placeholder 2">
            <a:extLst>
              <a:ext uri="{FF2B5EF4-FFF2-40B4-BE49-F238E27FC236}">
                <a16:creationId xmlns:a16="http://schemas.microsoft.com/office/drawing/2014/main" id="{13BB8C01-23C4-405D-8C06-73D75FA6155B}"/>
              </a:ext>
            </a:extLst>
          </p:cNvPr>
          <p:cNvSpPr>
            <a:spLocks noGrp="1"/>
          </p:cNvSpPr>
          <p:nvPr>
            <p:ph type="ftr" sz="quarter" idx="11"/>
          </p:nvPr>
        </p:nvSpPr>
        <p:spPr/>
        <p:txBody>
          <a:bodyPr/>
          <a:lstStyle/>
          <a:p>
            <a:r>
              <a:rPr lang="en-US"/>
              <a:t>Pakistan Bureau of Statistics (PBS)</a:t>
            </a:r>
          </a:p>
        </p:txBody>
      </p:sp>
      <p:graphicFrame>
        <p:nvGraphicFramePr>
          <p:cNvPr id="16" name="Content Placeholder 4">
            <a:extLst>
              <a:ext uri="{FF2B5EF4-FFF2-40B4-BE49-F238E27FC236}">
                <a16:creationId xmlns:a16="http://schemas.microsoft.com/office/drawing/2014/main" id="{B4F17247-BD4F-43ED-94F2-CAA98B4F047E}"/>
              </a:ext>
            </a:extLst>
          </p:cNvPr>
          <p:cNvGraphicFramePr>
            <a:graphicFrameLocks noGrp="1"/>
          </p:cNvGraphicFramePr>
          <p:nvPr>
            <p:ph idx="1"/>
            <p:extLst>
              <p:ext uri="{D42A27DB-BD31-4B8C-83A1-F6EECF244321}">
                <p14:modId xmlns:p14="http://schemas.microsoft.com/office/powerpoint/2010/main" val="1067031839"/>
              </p:ext>
            </p:extLst>
          </p:nvPr>
        </p:nvGraphicFramePr>
        <p:xfrm>
          <a:off x="-1" y="-154882"/>
          <a:ext cx="12192000" cy="6819698"/>
        </p:xfrm>
        <a:graphic>
          <a:graphicData uri="http://schemas.openxmlformats.org/drawingml/2006/table">
            <a:tbl>
              <a:tblPr firstRow="1" firstCol="1" bandRow="1">
                <a:tableStyleId>{5C22544A-7EE6-4342-B048-85BDC9FD1C3A}</a:tableStyleId>
              </a:tblPr>
              <a:tblGrid>
                <a:gridCol w="1376518">
                  <a:extLst>
                    <a:ext uri="{9D8B030D-6E8A-4147-A177-3AD203B41FA5}">
                      <a16:colId xmlns:a16="http://schemas.microsoft.com/office/drawing/2014/main" val="1071485800"/>
                    </a:ext>
                  </a:extLst>
                </a:gridCol>
                <a:gridCol w="3932903">
                  <a:extLst>
                    <a:ext uri="{9D8B030D-6E8A-4147-A177-3AD203B41FA5}">
                      <a16:colId xmlns:a16="http://schemas.microsoft.com/office/drawing/2014/main" val="869510095"/>
                    </a:ext>
                  </a:extLst>
                </a:gridCol>
                <a:gridCol w="3539614">
                  <a:extLst>
                    <a:ext uri="{9D8B030D-6E8A-4147-A177-3AD203B41FA5}">
                      <a16:colId xmlns:a16="http://schemas.microsoft.com/office/drawing/2014/main" val="2070175095"/>
                    </a:ext>
                  </a:extLst>
                </a:gridCol>
                <a:gridCol w="3342965">
                  <a:extLst>
                    <a:ext uri="{9D8B030D-6E8A-4147-A177-3AD203B41FA5}">
                      <a16:colId xmlns:a16="http://schemas.microsoft.com/office/drawing/2014/main" val="940945543"/>
                    </a:ext>
                  </a:extLst>
                </a:gridCol>
              </a:tblGrid>
              <a:tr h="378131">
                <a:tc gridSpan="4">
                  <a:txBody>
                    <a:bodyPr/>
                    <a:lstStyle/>
                    <a:p>
                      <a:pPr marL="0" marR="0" algn="ctr">
                        <a:lnSpc>
                          <a:spcPct val="107000"/>
                        </a:lnSpc>
                        <a:spcBef>
                          <a:spcPts val="0"/>
                        </a:spcBef>
                        <a:spcAft>
                          <a:spcPts val="0"/>
                        </a:spcAft>
                      </a:pPr>
                      <a:r>
                        <a:rPr lang="en-US" sz="1400" b="1" u="sng" dirty="0">
                          <a:solidFill>
                            <a:schemeClr val="bg1"/>
                          </a:solidFill>
                          <a:effectLst/>
                        </a:rPr>
                        <a:t>COMPARISON OF PAKISTAN WITH DEVELOPED COUNTRIES- FIELD OPERATION MECHANISM</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61" marR="59161"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9865568"/>
                  </a:ext>
                </a:extLst>
              </a:tr>
              <a:tr h="329656">
                <a:tc>
                  <a:txBody>
                    <a:bodyPr/>
                    <a:lstStyle/>
                    <a:p>
                      <a:pPr marL="0" marR="0" algn="l">
                        <a:lnSpc>
                          <a:spcPct val="107000"/>
                        </a:lnSpc>
                        <a:spcBef>
                          <a:spcPts val="0"/>
                        </a:spcBef>
                        <a:spcAft>
                          <a:spcPts val="800"/>
                        </a:spcAft>
                      </a:pPr>
                      <a:r>
                        <a:rPr lang="en-US" sz="1400" b="1" dirty="0">
                          <a:effectLst/>
                          <a:latin typeface="+mn-lt"/>
                        </a:rPr>
                        <a:t>Country </a:t>
                      </a:r>
                      <a:endParaRPr lang="en-US" sz="1400" b="1" dirty="0">
                        <a:effectLst/>
                        <a:latin typeface="+mn-lt"/>
                        <a:ea typeface="Calibri" panose="020F0502020204030204" pitchFamily="34" charset="0"/>
                        <a:cs typeface="Times New Roman" panose="02020603050405020304" pitchFamily="18" charset="0"/>
                      </a:endParaRPr>
                    </a:p>
                  </a:txBody>
                  <a:tcPr marL="59161" marR="59161" marT="0" marB="0" anchor="ctr"/>
                </a:tc>
                <a:tc>
                  <a:txBody>
                    <a:bodyPr/>
                    <a:lstStyle/>
                    <a:p>
                      <a:pPr marL="0" marR="0" algn="ctr">
                        <a:lnSpc>
                          <a:spcPct val="107000"/>
                        </a:lnSpc>
                        <a:spcBef>
                          <a:spcPts val="0"/>
                        </a:spcBef>
                        <a:spcAft>
                          <a:spcPts val="800"/>
                        </a:spcAft>
                      </a:pPr>
                      <a:r>
                        <a:rPr lang="en-US" sz="1300" b="1" dirty="0">
                          <a:effectLst/>
                          <a:latin typeface="+mn-lt"/>
                        </a:rPr>
                        <a:t> </a:t>
                      </a:r>
                      <a:r>
                        <a:rPr lang="en-US" sz="1400" b="1" dirty="0">
                          <a:effectLst/>
                          <a:latin typeface="+mn-lt"/>
                        </a:rPr>
                        <a:t>USA  April 2020</a:t>
                      </a:r>
                      <a:endParaRPr lang="en-US" sz="1400" b="1" dirty="0">
                        <a:effectLst/>
                        <a:latin typeface="+mn-lt"/>
                        <a:ea typeface="Calibri" panose="020F0502020204030204" pitchFamily="34" charset="0"/>
                        <a:cs typeface="Times New Roman" panose="02020603050405020304" pitchFamily="18" charset="0"/>
                      </a:endParaRPr>
                    </a:p>
                  </a:txBody>
                  <a:tcPr marL="59161" marR="59161" marT="0" marB="0" anchor="ctr"/>
                </a:tc>
                <a:tc>
                  <a:txBody>
                    <a:bodyPr/>
                    <a:lstStyle/>
                    <a:p>
                      <a:pPr marL="0" marR="0" algn="ctr">
                        <a:lnSpc>
                          <a:spcPct val="107000"/>
                        </a:lnSpc>
                        <a:spcBef>
                          <a:spcPts val="0"/>
                        </a:spcBef>
                        <a:spcAft>
                          <a:spcPts val="800"/>
                        </a:spcAft>
                      </a:pPr>
                      <a:r>
                        <a:rPr lang="en-US" sz="1300" b="1" dirty="0">
                          <a:effectLst/>
                          <a:latin typeface="+mn-lt"/>
                        </a:rPr>
                        <a:t>                            </a:t>
                      </a:r>
                      <a:r>
                        <a:rPr lang="en-US" sz="1400" b="1" dirty="0">
                          <a:effectLst/>
                          <a:latin typeface="+mn-lt"/>
                        </a:rPr>
                        <a:t>UK (2021 Postponed)</a:t>
                      </a:r>
                      <a:endParaRPr lang="en-US" sz="1400" b="1" dirty="0">
                        <a:effectLst/>
                        <a:latin typeface="+mn-lt"/>
                        <a:ea typeface="Calibri" panose="020F0502020204030204" pitchFamily="34" charset="0"/>
                        <a:cs typeface="Times New Roman" panose="02020603050405020304" pitchFamily="18" charset="0"/>
                      </a:endParaRPr>
                    </a:p>
                  </a:txBody>
                  <a:tcPr marL="59161" marR="59161" marT="0" marB="0" anchor="ctr"/>
                </a:tc>
                <a:tc>
                  <a:txBody>
                    <a:bodyPr/>
                    <a:lstStyle/>
                    <a:p>
                      <a:pPr marL="0" marR="0" algn="ctr">
                        <a:lnSpc>
                          <a:spcPct val="107000"/>
                        </a:lnSpc>
                        <a:spcBef>
                          <a:spcPts val="0"/>
                        </a:spcBef>
                        <a:spcAft>
                          <a:spcPts val="800"/>
                        </a:spcAft>
                      </a:pPr>
                      <a:r>
                        <a:rPr lang="en-US" sz="1300" b="1" dirty="0">
                          <a:effectLst/>
                          <a:latin typeface="+mn-lt"/>
                        </a:rPr>
                        <a:t>                      </a:t>
                      </a:r>
                      <a:r>
                        <a:rPr lang="en-US" sz="1400" b="1" dirty="0">
                          <a:effectLst/>
                          <a:latin typeface="+mn-lt"/>
                        </a:rPr>
                        <a:t>Australia, August 2021</a:t>
                      </a:r>
                      <a:endParaRPr lang="en-US" sz="1400" b="1" dirty="0">
                        <a:effectLst/>
                        <a:latin typeface="+mn-lt"/>
                        <a:ea typeface="Calibri" panose="020F0502020204030204" pitchFamily="34" charset="0"/>
                        <a:cs typeface="Times New Roman" panose="02020603050405020304" pitchFamily="18" charset="0"/>
                      </a:endParaRPr>
                    </a:p>
                  </a:txBody>
                  <a:tcPr marL="59161" marR="59161" marT="0" marB="0" anchor="ctr"/>
                </a:tc>
                <a:extLst>
                  <a:ext uri="{0D108BD9-81ED-4DB2-BD59-A6C34878D82A}">
                    <a16:rowId xmlns:a16="http://schemas.microsoft.com/office/drawing/2014/main" val="3154445992"/>
                  </a:ext>
                </a:extLst>
              </a:tr>
              <a:tr h="213550">
                <a:tc>
                  <a:txBody>
                    <a:bodyPr/>
                    <a:lstStyle/>
                    <a:p>
                      <a:pPr marL="0" marR="0" algn="l">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Planning </a:t>
                      </a:r>
                    </a:p>
                  </a:txBody>
                  <a:tcPr marL="59161" marR="59161" marT="0" marB="0" anchor="ctr"/>
                </a:tc>
                <a:tc>
                  <a:txBody>
                    <a:bodyPr/>
                    <a:lstStyle/>
                    <a:p>
                      <a:pPr marL="0" marR="0" algn="ctr">
                        <a:lnSpc>
                          <a:spcPct val="107000"/>
                        </a:lnSpc>
                        <a:spcBef>
                          <a:spcPts val="0"/>
                        </a:spcBef>
                        <a:spcAft>
                          <a:spcPts val="800"/>
                        </a:spcAft>
                      </a:pPr>
                      <a:r>
                        <a:rPr lang="en-US" sz="1300" b="1" dirty="0">
                          <a:effectLst/>
                          <a:latin typeface="+mn-lt"/>
                          <a:ea typeface="Calibri" panose="020F0502020204030204" pitchFamily="34" charset="0"/>
                          <a:cs typeface="Times New Roman" panose="02020603050405020304" pitchFamily="18" charset="0"/>
                        </a:rPr>
                        <a:t>2015-2020</a:t>
                      </a:r>
                    </a:p>
                  </a:txBody>
                  <a:tcPr marL="59161" marR="59161" marT="0" marB="0" anchor="ctr"/>
                </a:tc>
                <a:tc>
                  <a:txBody>
                    <a:bodyPr/>
                    <a:lstStyle/>
                    <a:p>
                      <a:pPr marL="0" marR="0" algn="ctr">
                        <a:lnSpc>
                          <a:spcPct val="107000"/>
                        </a:lnSpc>
                        <a:spcBef>
                          <a:spcPts val="0"/>
                        </a:spcBef>
                        <a:spcAft>
                          <a:spcPts val="800"/>
                        </a:spcAft>
                      </a:pPr>
                      <a:endParaRPr lang="en-US" sz="1300" b="1" dirty="0">
                        <a:effectLst/>
                        <a:latin typeface="+mn-lt"/>
                        <a:ea typeface="Calibri" panose="020F0502020204030204" pitchFamily="34" charset="0"/>
                        <a:cs typeface="Times New Roman" panose="02020603050405020304" pitchFamily="18" charset="0"/>
                      </a:endParaRPr>
                    </a:p>
                  </a:txBody>
                  <a:tcPr marL="59161" marR="59161" marT="0" marB="0" anchor="ctr"/>
                </a:tc>
                <a:tc>
                  <a:txBody>
                    <a:bodyPr/>
                    <a:lstStyle/>
                    <a:p>
                      <a:pPr marL="0" marR="0" algn="ctr">
                        <a:lnSpc>
                          <a:spcPct val="107000"/>
                        </a:lnSpc>
                        <a:spcBef>
                          <a:spcPts val="0"/>
                        </a:spcBef>
                        <a:spcAft>
                          <a:spcPts val="800"/>
                        </a:spcAft>
                      </a:pPr>
                      <a:r>
                        <a:rPr lang="en-US" sz="1300" b="1" dirty="0">
                          <a:effectLst/>
                          <a:latin typeface="+mn-lt"/>
                          <a:ea typeface="Calibri" panose="020F0502020204030204" pitchFamily="34" charset="0"/>
                          <a:cs typeface="Times New Roman" panose="02020603050405020304" pitchFamily="18" charset="0"/>
                        </a:rPr>
                        <a:t>6 years/before releasing 2016 </a:t>
                      </a:r>
                    </a:p>
                  </a:txBody>
                  <a:tcPr marL="59161" marR="59161" marT="0" marB="0" anchor="ctr"/>
                </a:tc>
                <a:extLst>
                  <a:ext uri="{0D108BD9-81ED-4DB2-BD59-A6C34878D82A}">
                    <a16:rowId xmlns:a16="http://schemas.microsoft.com/office/drawing/2014/main" val="1967305877"/>
                  </a:ext>
                </a:extLst>
              </a:tr>
              <a:tr h="268332">
                <a:tc>
                  <a:txBody>
                    <a:bodyPr/>
                    <a:lstStyle/>
                    <a:p>
                      <a:pPr marL="0" marR="0" algn="l">
                        <a:lnSpc>
                          <a:spcPct val="107000"/>
                        </a:lnSpc>
                        <a:spcBef>
                          <a:spcPts val="0"/>
                        </a:spcBef>
                        <a:spcAft>
                          <a:spcPts val="800"/>
                        </a:spcAft>
                      </a:pPr>
                      <a:r>
                        <a:rPr lang="en-US" sz="1400" dirty="0">
                          <a:effectLst/>
                          <a:latin typeface="+mn-lt"/>
                        </a:rPr>
                        <a:t>Frequency </a:t>
                      </a:r>
                      <a:endParaRPr lang="en-US" sz="1400" dirty="0">
                        <a:effectLst/>
                        <a:latin typeface="+mn-lt"/>
                        <a:ea typeface="Calibri" panose="020F0502020204030204" pitchFamily="34" charset="0"/>
                        <a:cs typeface="Times New Roman" panose="02020603050405020304" pitchFamily="18" charset="0"/>
                      </a:endParaRPr>
                    </a:p>
                  </a:txBody>
                  <a:tcPr marL="59161" marR="59161" marT="0" marB="0" anchor="ctr"/>
                </a:tc>
                <a:tc>
                  <a:txBody>
                    <a:bodyPr/>
                    <a:lstStyle/>
                    <a:p>
                      <a:pPr marL="0" marR="0" algn="ctr">
                        <a:lnSpc>
                          <a:spcPts val="1200"/>
                        </a:lnSpc>
                        <a:spcBef>
                          <a:spcPts val="0"/>
                        </a:spcBef>
                        <a:spcAft>
                          <a:spcPts val="800"/>
                        </a:spcAft>
                      </a:pPr>
                      <a:r>
                        <a:rPr lang="en-US" sz="1400" b="1" dirty="0">
                          <a:solidFill>
                            <a:srgbClr val="FF6600"/>
                          </a:solidFill>
                          <a:effectLst/>
                          <a:latin typeface="+mn-lt"/>
                        </a:rPr>
                        <a:t>Ten Years</a:t>
                      </a:r>
                      <a:endParaRPr lang="en-US" sz="1400" b="1" dirty="0">
                        <a:solidFill>
                          <a:srgbClr val="FF6600"/>
                        </a:solidFill>
                        <a:effectLst/>
                        <a:latin typeface="+mn-lt"/>
                        <a:ea typeface="Calibri" panose="020F0502020204030204" pitchFamily="34" charset="0"/>
                        <a:cs typeface="Times New Roman" panose="02020603050405020304" pitchFamily="18" charset="0"/>
                      </a:endParaRPr>
                    </a:p>
                  </a:txBody>
                  <a:tcPr marL="59161" marR="59161" marT="0" marB="0" anchor="ctr"/>
                </a:tc>
                <a:tc>
                  <a:txBody>
                    <a:bodyPr/>
                    <a:lstStyle/>
                    <a:p>
                      <a:pPr marL="0" marR="0" algn="ctr">
                        <a:lnSpc>
                          <a:spcPct val="107000"/>
                        </a:lnSpc>
                        <a:spcBef>
                          <a:spcPts val="0"/>
                        </a:spcBef>
                        <a:spcAft>
                          <a:spcPts val="800"/>
                        </a:spcAft>
                      </a:pPr>
                      <a:r>
                        <a:rPr lang="en-US" sz="1400" b="1" dirty="0">
                          <a:solidFill>
                            <a:srgbClr val="FF6600"/>
                          </a:solidFill>
                          <a:effectLst/>
                          <a:latin typeface="+mn-lt"/>
                        </a:rPr>
                        <a:t>Ten Years</a:t>
                      </a:r>
                      <a:endParaRPr lang="en-US" sz="1400" b="1" dirty="0">
                        <a:solidFill>
                          <a:srgbClr val="FF6600"/>
                        </a:solidFill>
                        <a:effectLst/>
                        <a:latin typeface="+mn-lt"/>
                        <a:ea typeface="Calibri" panose="020F0502020204030204" pitchFamily="34" charset="0"/>
                        <a:cs typeface="Times New Roman" panose="02020603050405020304" pitchFamily="18" charset="0"/>
                      </a:endParaRPr>
                    </a:p>
                  </a:txBody>
                  <a:tcPr marL="59161" marR="59161" marT="0" marB="0" anchor="ctr"/>
                </a:tc>
                <a:tc>
                  <a:txBody>
                    <a:bodyPr/>
                    <a:lstStyle/>
                    <a:p>
                      <a:pPr marL="0" marR="0" algn="ctr">
                        <a:lnSpc>
                          <a:spcPts val="1200"/>
                        </a:lnSpc>
                        <a:spcBef>
                          <a:spcPts val="0"/>
                        </a:spcBef>
                        <a:spcAft>
                          <a:spcPts val="800"/>
                        </a:spcAft>
                      </a:pPr>
                      <a:r>
                        <a:rPr lang="en-US" sz="1400" b="1" dirty="0">
                          <a:solidFill>
                            <a:srgbClr val="FF6600"/>
                          </a:solidFill>
                          <a:effectLst/>
                          <a:latin typeface="+mn-lt"/>
                        </a:rPr>
                        <a:t>5 years</a:t>
                      </a:r>
                      <a:endParaRPr lang="en-US" sz="1400" b="1" dirty="0">
                        <a:solidFill>
                          <a:srgbClr val="FF6600"/>
                        </a:solidFill>
                        <a:effectLst/>
                        <a:latin typeface="+mn-lt"/>
                        <a:ea typeface="Calibri" panose="020F0502020204030204" pitchFamily="34" charset="0"/>
                        <a:cs typeface="Times New Roman" panose="02020603050405020304" pitchFamily="18" charset="0"/>
                      </a:endParaRPr>
                    </a:p>
                  </a:txBody>
                  <a:tcPr marL="59161" marR="59161" marT="0" marB="0" anchor="ctr"/>
                </a:tc>
                <a:extLst>
                  <a:ext uri="{0D108BD9-81ED-4DB2-BD59-A6C34878D82A}">
                    <a16:rowId xmlns:a16="http://schemas.microsoft.com/office/drawing/2014/main" val="2452598064"/>
                  </a:ext>
                </a:extLst>
              </a:tr>
              <a:tr h="754449">
                <a:tc>
                  <a:txBody>
                    <a:bodyPr/>
                    <a:lstStyle/>
                    <a:p>
                      <a:pPr marL="0" marR="0" algn="l">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Method </a:t>
                      </a:r>
                    </a:p>
                  </a:txBody>
                  <a:tcPr marL="59161" marR="59161" marT="0" marB="0" anchor="ctr"/>
                </a:tc>
                <a:tc>
                  <a:txBody>
                    <a:bodyPr/>
                    <a:lstStyle/>
                    <a:p>
                      <a:pPr marL="0" marR="0" algn="l">
                        <a:lnSpc>
                          <a:spcPts val="1200"/>
                        </a:lnSpc>
                        <a:spcBef>
                          <a:spcPts val="0"/>
                        </a:spcBef>
                        <a:spcAft>
                          <a:spcPts val="800"/>
                        </a:spcAft>
                      </a:pPr>
                      <a:r>
                        <a:rPr lang="en-US" sz="1400" dirty="0">
                          <a:latin typeface="+mn-lt"/>
                        </a:rPr>
                        <a:t>2020 census uses satellite and GPS imagery to identify those areas where housing is changing, and assigns workers to verify those addresses in person. </a:t>
                      </a:r>
                      <a:endParaRPr lang="en-US" sz="1400" dirty="0">
                        <a:effectLst/>
                        <a:latin typeface="+mn-lt"/>
                        <a:ea typeface="Calibri" panose="020F0502020204030204" pitchFamily="34" charset="0"/>
                        <a:cs typeface="Times New Roman" panose="02020603050405020304" pitchFamily="18" charset="0"/>
                      </a:endParaRPr>
                    </a:p>
                  </a:txBody>
                  <a:tcPr marL="59161" marR="59161" marT="0" marB="0" anchor="ctr"/>
                </a:tc>
                <a:tc>
                  <a:txBody>
                    <a:bodyPr/>
                    <a:lstStyle/>
                    <a:p>
                      <a:pPr marL="0" marR="0" algn="l">
                        <a:lnSpc>
                          <a:spcPct val="107000"/>
                        </a:lnSpc>
                        <a:spcBef>
                          <a:spcPts val="0"/>
                        </a:spcBef>
                        <a:spcAft>
                          <a:spcPts val="800"/>
                        </a:spcAft>
                      </a:pPr>
                      <a:r>
                        <a:rPr lang="en-US" sz="1400" kern="1200" dirty="0">
                          <a:solidFill>
                            <a:schemeClr val="dk1"/>
                          </a:solidFill>
                          <a:effectLst/>
                          <a:latin typeface="+mn-lt"/>
                          <a:ea typeface="+mn-ea"/>
                          <a:cs typeface="+mn-cs"/>
                        </a:rPr>
                        <a:t>an invitation to complete the </a:t>
                      </a:r>
                      <a:r>
                        <a:rPr lang="en-US" sz="1400" b="1" kern="1200" dirty="0">
                          <a:solidFill>
                            <a:srgbClr val="FF6600"/>
                          </a:solidFill>
                          <a:effectLst/>
                          <a:latin typeface="+mn-lt"/>
                          <a:ea typeface="+mn-ea"/>
                          <a:cs typeface="+mn-cs"/>
                        </a:rPr>
                        <a:t>form online</a:t>
                      </a:r>
                      <a:r>
                        <a:rPr lang="en-US" sz="1400" kern="1200" dirty="0">
                          <a:solidFill>
                            <a:srgbClr val="FF6600"/>
                          </a:solidFill>
                          <a:effectLst/>
                          <a:latin typeface="+mn-lt"/>
                          <a:ea typeface="+mn-ea"/>
                          <a:cs typeface="+mn-cs"/>
                        </a:rPr>
                        <a:t>, </a:t>
                      </a:r>
                      <a:r>
                        <a:rPr lang="en-US" sz="1400" kern="1200" dirty="0">
                          <a:solidFill>
                            <a:schemeClr val="dk1"/>
                          </a:solidFill>
                          <a:effectLst/>
                          <a:latin typeface="+mn-lt"/>
                          <a:ea typeface="+mn-ea"/>
                          <a:cs typeface="+mn-cs"/>
                        </a:rPr>
                        <a:t>providing a unique access </a:t>
                      </a:r>
                      <a:r>
                        <a:rPr lang="en-US" sz="1400" b="1" kern="1200" dirty="0">
                          <a:solidFill>
                            <a:srgbClr val="FF6600"/>
                          </a:solidFill>
                          <a:effectLst/>
                          <a:latin typeface="+mn-lt"/>
                          <a:ea typeface="+mn-ea"/>
                          <a:cs typeface="+mn-cs"/>
                        </a:rPr>
                        <a:t>code (UAC) and website address.</a:t>
                      </a:r>
                      <a:endParaRPr lang="en-US" sz="1400" b="1" dirty="0">
                        <a:solidFill>
                          <a:srgbClr val="FF6600"/>
                        </a:solidFill>
                        <a:effectLst/>
                        <a:latin typeface="+mn-lt"/>
                        <a:ea typeface="Calibri" panose="020F0502020204030204" pitchFamily="34" charset="0"/>
                        <a:cs typeface="Times New Roman" panose="02020603050405020304" pitchFamily="18" charset="0"/>
                      </a:endParaRPr>
                    </a:p>
                  </a:txBody>
                  <a:tcPr marL="59161" marR="59161" marT="0" marB="0" anchor="ctr"/>
                </a:tc>
                <a:tc>
                  <a:txBody>
                    <a:bodyPr/>
                    <a:lstStyle/>
                    <a:p>
                      <a:pPr marL="0" marR="0" algn="just">
                        <a:lnSpc>
                          <a:spcPts val="12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Letter will be posted with unique id code to household. </a:t>
                      </a:r>
                      <a:r>
                        <a:rPr lang="en-US" sz="1400" kern="1200" dirty="0">
                          <a:solidFill>
                            <a:schemeClr val="dk1"/>
                          </a:solidFill>
                          <a:effectLst/>
                          <a:latin typeface="+mn-lt"/>
                          <a:ea typeface="+mn-ea"/>
                          <a:cs typeface="+mn-cs"/>
                        </a:rPr>
                        <a:t>People will visit the Census website, enter their Census online code, create a password, and then start the Census</a:t>
                      </a:r>
                      <a:endParaRPr lang="en-US" sz="1400" dirty="0">
                        <a:effectLst/>
                        <a:latin typeface="+mn-lt"/>
                        <a:ea typeface="Calibri" panose="020F0502020204030204" pitchFamily="34" charset="0"/>
                        <a:cs typeface="Times New Roman" panose="02020603050405020304" pitchFamily="18" charset="0"/>
                      </a:endParaRPr>
                    </a:p>
                  </a:txBody>
                  <a:tcPr marL="59161" marR="59161" marT="0" marB="0" anchor="ctr"/>
                </a:tc>
                <a:extLst>
                  <a:ext uri="{0D108BD9-81ED-4DB2-BD59-A6C34878D82A}">
                    <a16:rowId xmlns:a16="http://schemas.microsoft.com/office/drawing/2014/main" val="1895533163"/>
                  </a:ext>
                </a:extLst>
              </a:tr>
              <a:tr h="230496">
                <a:tc>
                  <a:txBody>
                    <a:bodyPr/>
                    <a:lstStyle/>
                    <a:p>
                      <a:pPr marL="0" marR="0" algn="l">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Type </a:t>
                      </a:r>
                    </a:p>
                  </a:txBody>
                  <a:tcPr marL="59161" marR="59161" marT="0" marB="0" anchor="ctr"/>
                </a:tc>
                <a:tc>
                  <a:txBody>
                    <a:bodyPr/>
                    <a:lstStyle/>
                    <a:p>
                      <a:pPr marL="0" marR="0" algn="ctr">
                        <a:lnSpc>
                          <a:spcPts val="1200"/>
                        </a:lnSpc>
                        <a:spcBef>
                          <a:spcPts val="0"/>
                        </a:spcBef>
                        <a:spcAft>
                          <a:spcPts val="800"/>
                        </a:spcAft>
                      </a:pPr>
                      <a:r>
                        <a:rPr lang="en-US" sz="1400" b="1" dirty="0">
                          <a:solidFill>
                            <a:srgbClr val="FF6600"/>
                          </a:solidFill>
                          <a:latin typeface="+mn-lt"/>
                        </a:rPr>
                        <a:t>Online , paper</a:t>
                      </a:r>
                      <a:endParaRPr lang="en-US" sz="1400" b="1" dirty="0">
                        <a:solidFill>
                          <a:srgbClr val="FF6600"/>
                        </a:solidFill>
                        <a:effectLst/>
                        <a:latin typeface="+mn-lt"/>
                        <a:ea typeface="Calibri" panose="020F0502020204030204" pitchFamily="34" charset="0"/>
                        <a:cs typeface="Times New Roman" panose="02020603050405020304" pitchFamily="18" charset="0"/>
                      </a:endParaRPr>
                    </a:p>
                  </a:txBody>
                  <a:tcPr marL="59161" marR="5916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400" b="1" dirty="0">
                          <a:solidFill>
                            <a:srgbClr val="FF6600"/>
                          </a:solidFill>
                          <a:latin typeface="+mn-lt"/>
                        </a:rPr>
                        <a:t>Online , paper</a:t>
                      </a:r>
                      <a:endParaRPr lang="en-US" sz="1400" b="1" dirty="0">
                        <a:solidFill>
                          <a:srgbClr val="FF6600"/>
                        </a:solidFill>
                        <a:effectLst/>
                        <a:latin typeface="+mn-lt"/>
                        <a:ea typeface="Calibri" panose="020F0502020204030204" pitchFamily="34" charset="0"/>
                        <a:cs typeface="Times New Roman" panose="02020603050405020304" pitchFamily="18" charset="0"/>
                      </a:endParaRPr>
                    </a:p>
                  </a:txBody>
                  <a:tcPr marL="59161" marR="59161" marT="0" marB="0" anchor="ct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lang="en-US" sz="1400" b="1" dirty="0">
                          <a:solidFill>
                            <a:srgbClr val="FF6600"/>
                          </a:solidFill>
                          <a:latin typeface="+mn-lt"/>
                        </a:rPr>
                        <a:t>Online , paper</a:t>
                      </a:r>
                      <a:endParaRPr lang="en-US" sz="1400" b="1" dirty="0">
                        <a:solidFill>
                          <a:srgbClr val="FF6600"/>
                        </a:solidFill>
                        <a:effectLst/>
                        <a:latin typeface="+mn-lt"/>
                        <a:ea typeface="Calibri" panose="020F0502020204030204" pitchFamily="34" charset="0"/>
                        <a:cs typeface="Times New Roman" panose="02020603050405020304" pitchFamily="18" charset="0"/>
                      </a:endParaRPr>
                    </a:p>
                  </a:txBody>
                  <a:tcPr marL="59161" marR="59161" marT="0" marB="0" anchor="ctr"/>
                </a:tc>
                <a:extLst>
                  <a:ext uri="{0D108BD9-81ED-4DB2-BD59-A6C34878D82A}">
                    <a16:rowId xmlns:a16="http://schemas.microsoft.com/office/drawing/2014/main" val="4055797138"/>
                  </a:ext>
                </a:extLst>
              </a:tr>
              <a:tr h="903610">
                <a:tc>
                  <a:txBody>
                    <a:bodyPr/>
                    <a:lstStyle/>
                    <a:p>
                      <a:pPr marL="0" marR="0" algn="l">
                        <a:lnSpc>
                          <a:spcPct val="107000"/>
                        </a:lnSpc>
                        <a:spcBef>
                          <a:spcPts val="0"/>
                        </a:spcBef>
                        <a:spcAft>
                          <a:spcPts val="800"/>
                        </a:spcAft>
                      </a:pPr>
                      <a:r>
                        <a:rPr lang="en-US" sz="1400" dirty="0">
                          <a:effectLst/>
                          <a:latin typeface="+mn-lt"/>
                        </a:rPr>
                        <a:t>Field Work </a:t>
                      </a:r>
                      <a:endParaRPr lang="en-US" sz="1400" dirty="0">
                        <a:effectLst/>
                        <a:latin typeface="+mn-lt"/>
                        <a:ea typeface="Calibri" panose="020F0502020204030204" pitchFamily="34" charset="0"/>
                        <a:cs typeface="Times New Roman" panose="02020603050405020304" pitchFamily="18" charset="0"/>
                      </a:endParaRPr>
                    </a:p>
                  </a:txBody>
                  <a:tcPr marL="59161" marR="59161" marT="0" marB="0" anchor="ctr"/>
                </a:tc>
                <a:tc>
                  <a:txBody>
                    <a:bodyPr/>
                    <a:lstStyle/>
                    <a:p>
                      <a:pPr marL="0" marR="0" algn="l">
                        <a:lnSpc>
                          <a:spcPts val="1200"/>
                        </a:lnSpc>
                        <a:spcBef>
                          <a:spcPts val="0"/>
                        </a:spcBef>
                        <a:spcAft>
                          <a:spcPts val="800"/>
                        </a:spcAft>
                      </a:pPr>
                      <a:r>
                        <a:rPr lang="en-US" sz="1400" b="0" dirty="0">
                          <a:effectLst/>
                          <a:latin typeface="+mn-lt"/>
                          <a:ea typeface="Calibri" panose="020F0502020204030204" pitchFamily="34" charset="0"/>
                          <a:cs typeface="Times New Roman" panose="02020603050405020304" pitchFamily="18" charset="0"/>
                        </a:rPr>
                        <a:t>Internet based, </a:t>
                      </a:r>
                    </a:p>
                    <a:p>
                      <a:pPr marL="0" marR="0" algn="l">
                        <a:lnSpc>
                          <a:spcPts val="1200"/>
                        </a:lnSpc>
                        <a:spcBef>
                          <a:spcPts val="0"/>
                        </a:spcBef>
                        <a:spcAft>
                          <a:spcPts val="800"/>
                        </a:spcAft>
                      </a:pPr>
                      <a:r>
                        <a:rPr lang="en-US" sz="1400" b="0" dirty="0">
                          <a:effectLst/>
                          <a:latin typeface="+mn-lt"/>
                          <a:ea typeface="Calibri" panose="020F0502020204030204" pitchFamily="34" charset="0"/>
                          <a:cs typeface="Times New Roman" panose="02020603050405020304" pitchFamily="18" charset="0"/>
                        </a:rPr>
                        <a:t>For non response and areas with</a:t>
                      </a:r>
                      <a:r>
                        <a:rPr lang="en-US" sz="1400" b="0" dirty="0">
                          <a:latin typeface="+mn-lt"/>
                        </a:rPr>
                        <a:t>o</a:t>
                      </a:r>
                      <a:r>
                        <a:rPr lang="en-US" sz="1400" b="0" dirty="0">
                          <a:effectLst/>
                          <a:latin typeface="+mn-lt"/>
                          <a:ea typeface="Calibri" panose="020F0502020204030204" pitchFamily="34" charset="0"/>
                          <a:cs typeface="Times New Roman" panose="02020603050405020304" pitchFamily="18" charset="0"/>
                        </a:rPr>
                        <a:t>ut internet access paper based questionnaire were sent </a:t>
                      </a:r>
                    </a:p>
                  </a:txBody>
                  <a:tcPr marL="59161" marR="59161" marT="0" marB="0" anchor="ctr"/>
                </a:tc>
                <a:tc>
                  <a:txBody>
                    <a:bodyPr/>
                    <a:lstStyle/>
                    <a:p>
                      <a:pPr marL="0" marR="0" algn="l">
                        <a:lnSpc>
                          <a:spcPts val="1200"/>
                        </a:lnSpc>
                        <a:spcBef>
                          <a:spcPts val="0"/>
                        </a:spcBef>
                        <a:spcAft>
                          <a:spcPts val="800"/>
                        </a:spcAft>
                      </a:pPr>
                      <a:r>
                        <a:rPr lang="en-US" sz="1400" kern="1200" dirty="0">
                          <a:solidFill>
                            <a:schemeClr val="dk1"/>
                          </a:solidFill>
                          <a:effectLst/>
                          <a:latin typeface="+mn-lt"/>
                          <a:ea typeface="+mn-ea"/>
                          <a:cs typeface="+mn-cs"/>
                        </a:rPr>
                        <a:t>face-to-face assistance, a contact center that will provide guidance and help via telephone and digital services such as web chat and social media, census questionnaires in Braille and British Sign Language, and targeted supporting materials</a:t>
                      </a:r>
                      <a:endParaRPr lang="en-US" sz="1400" dirty="0">
                        <a:effectLst/>
                        <a:latin typeface="+mn-lt"/>
                        <a:ea typeface="Calibri" panose="020F0502020204030204" pitchFamily="34" charset="0"/>
                        <a:cs typeface="Times New Roman" panose="02020603050405020304" pitchFamily="18" charset="0"/>
                      </a:endParaRPr>
                    </a:p>
                  </a:txBody>
                  <a:tcPr marL="59161" marR="59161" marT="0" marB="0" anchor="ctr"/>
                </a:tc>
                <a:tc>
                  <a:txBody>
                    <a:bodyPr/>
                    <a:lstStyle/>
                    <a:p>
                      <a:pPr marL="0" marR="0" algn="just">
                        <a:lnSpc>
                          <a:spcPts val="1200"/>
                        </a:lnSpc>
                        <a:spcBef>
                          <a:spcPts val="0"/>
                        </a:spcBef>
                        <a:spcAft>
                          <a:spcPts val="800"/>
                        </a:spcAft>
                      </a:pPr>
                      <a:r>
                        <a:rPr lang="en-US" sz="1400" kern="1200" dirty="0">
                          <a:solidFill>
                            <a:schemeClr val="dk1"/>
                          </a:solidFill>
                          <a:effectLst/>
                          <a:latin typeface="+mn-lt"/>
                          <a:ea typeface="+mn-ea"/>
                          <a:cs typeface="+mn-cs"/>
                        </a:rPr>
                        <a:t>people complete online and telephone help services, community networks and through personal assistance by our field staff where required.</a:t>
                      </a:r>
                      <a:endParaRPr lang="en-US" sz="1400" dirty="0">
                        <a:effectLst/>
                        <a:latin typeface="+mn-lt"/>
                        <a:ea typeface="Calibri" panose="020F0502020204030204" pitchFamily="34" charset="0"/>
                        <a:cs typeface="Times New Roman" panose="02020603050405020304" pitchFamily="18" charset="0"/>
                      </a:endParaRPr>
                    </a:p>
                  </a:txBody>
                  <a:tcPr marL="59161" marR="59161" marT="0" marB="0" anchor="ctr"/>
                </a:tc>
                <a:extLst>
                  <a:ext uri="{0D108BD9-81ED-4DB2-BD59-A6C34878D82A}">
                    <a16:rowId xmlns:a16="http://schemas.microsoft.com/office/drawing/2014/main" val="3586485798"/>
                  </a:ext>
                </a:extLst>
              </a:tr>
              <a:tr h="704728">
                <a:tc>
                  <a:txBody>
                    <a:bodyPr/>
                    <a:lstStyle/>
                    <a:p>
                      <a:pPr marL="0" marR="0" algn="l">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Staff </a:t>
                      </a:r>
                    </a:p>
                  </a:txBody>
                  <a:tcPr marL="59161" marR="59161" marT="0" marB="0" anchor="ctr"/>
                </a:tc>
                <a:tc>
                  <a:txBody>
                    <a:bodyPr/>
                    <a:lstStyle/>
                    <a:p>
                      <a:pPr marL="0" marR="0" algn="l">
                        <a:lnSpc>
                          <a:spcPts val="12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Hired temporary and part time w</a:t>
                      </a:r>
                      <a:r>
                        <a:rPr lang="en-US" sz="1400" dirty="0">
                          <a:latin typeface="+mn-lt"/>
                        </a:rPr>
                        <a:t>o</a:t>
                      </a:r>
                      <a:r>
                        <a:rPr lang="en-US" sz="1400" dirty="0">
                          <a:effectLst/>
                          <a:latin typeface="+mn-lt"/>
                          <a:ea typeface="Calibri" panose="020F0502020204030204" pitchFamily="34" charset="0"/>
                          <a:cs typeface="Times New Roman" panose="02020603050405020304" pitchFamily="18" charset="0"/>
                        </a:rPr>
                        <a:t>rkers</a:t>
                      </a:r>
                    </a:p>
                    <a:p>
                      <a:pPr marL="0" marR="0" algn="l">
                        <a:lnSpc>
                          <a:spcPts val="1200"/>
                        </a:lnSpc>
                        <a:spcBef>
                          <a:spcPts val="0"/>
                        </a:spcBef>
                        <a:spcAft>
                          <a:spcPts val="800"/>
                        </a:spcAft>
                      </a:pPr>
                      <a:r>
                        <a:rPr lang="en-US" sz="1400" kern="1200" dirty="0">
                          <a:solidFill>
                            <a:schemeClr val="dk1"/>
                          </a:solidFill>
                          <a:effectLst/>
                          <a:latin typeface="+mn-lt"/>
                          <a:ea typeface="+mn-ea"/>
                          <a:cs typeface="+mn-cs"/>
                        </a:rPr>
                        <a:t>Retirees, College students job less. People looking for a second job. flexible working hours include days/ evenings/ weekends. </a:t>
                      </a:r>
                      <a:r>
                        <a:rPr lang="en-US" sz="1400" dirty="0">
                          <a:effectLst/>
                          <a:latin typeface="+mn-lt"/>
                          <a:ea typeface="Calibri" panose="020F0502020204030204" pitchFamily="34" charset="0"/>
                          <a:cs typeface="Times New Roman" panose="02020603050405020304" pitchFamily="18" charset="0"/>
                        </a:rPr>
                        <a:t> </a:t>
                      </a:r>
                    </a:p>
                  </a:txBody>
                  <a:tcPr marL="59161" marR="59161" marT="0" marB="0" anchor="ctr"/>
                </a:tc>
                <a:tc>
                  <a:txBody>
                    <a:bodyPr/>
                    <a:lstStyle/>
                    <a:p>
                      <a:pPr marL="0" marR="0" algn="l">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Any one can register online and</a:t>
                      </a:r>
                      <a:r>
                        <a:rPr lang="en-US" sz="1400" baseline="0" dirty="0">
                          <a:effectLst/>
                          <a:latin typeface="+mn-lt"/>
                          <a:ea typeface="Calibri" panose="020F0502020204030204" pitchFamily="34" charset="0"/>
                          <a:cs typeface="Times New Roman" panose="02020603050405020304" pitchFamily="18" charset="0"/>
                        </a:rPr>
                        <a:t> training</a:t>
                      </a:r>
                      <a:endParaRPr lang="en-US" sz="1400" dirty="0">
                        <a:effectLst/>
                        <a:latin typeface="+mn-lt"/>
                        <a:ea typeface="Calibri" panose="020F0502020204030204" pitchFamily="34" charset="0"/>
                        <a:cs typeface="Times New Roman" panose="02020603050405020304" pitchFamily="18" charset="0"/>
                      </a:endParaRPr>
                    </a:p>
                  </a:txBody>
                  <a:tcPr marL="59161" marR="59161" marT="0" marB="0" anchor="ctr"/>
                </a:tc>
                <a:tc>
                  <a:txBody>
                    <a:bodyPr/>
                    <a:lstStyle/>
                    <a:p>
                      <a:pPr marL="0" marR="0" algn="l">
                        <a:lnSpc>
                          <a:spcPts val="12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Hiring 30,000 field staff, online registration and training</a:t>
                      </a:r>
                    </a:p>
                  </a:txBody>
                  <a:tcPr marL="59161" marR="59161" marT="0" marB="0" anchor="ctr"/>
                </a:tc>
                <a:extLst>
                  <a:ext uri="{0D108BD9-81ED-4DB2-BD59-A6C34878D82A}">
                    <a16:rowId xmlns:a16="http://schemas.microsoft.com/office/drawing/2014/main" val="3469913230"/>
                  </a:ext>
                </a:extLst>
              </a:tr>
              <a:tr h="1699140">
                <a:tc>
                  <a:txBody>
                    <a:bodyPr/>
                    <a:lstStyle/>
                    <a:p>
                      <a:pPr marL="0" marR="0" algn="l">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Techn</a:t>
                      </a:r>
                      <a:r>
                        <a:rPr lang="en-US" sz="1400" dirty="0">
                          <a:latin typeface="+mn-lt"/>
                        </a:rPr>
                        <a:t>olo</a:t>
                      </a:r>
                      <a:r>
                        <a:rPr lang="en-US" sz="1400" dirty="0">
                          <a:effectLst/>
                          <a:latin typeface="+mn-lt"/>
                          <a:ea typeface="Calibri" panose="020F0502020204030204" pitchFamily="34" charset="0"/>
                          <a:cs typeface="Times New Roman" panose="02020603050405020304" pitchFamily="18" charset="0"/>
                        </a:rPr>
                        <a:t>gy </a:t>
                      </a:r>
                    </a:p>
                  </a:txBody>
                  <a:tcPr marL="59161" marR="59161" marT="0" marB="0" anchor="ctr"/>
                </a:tc>
                <a:tc>
                  <a:txBody>
                    <a:bodyPr/>
                    <a:lstStyle/>
                    <a:p>
                      <a:pPr marL="0" marR="0" algn="l">
                        <a:lnSpc>
                          <a:spcPts val="1200"/>
                        </a:lnSpc>
                        <a:spcBef>
                          <a:spcPts val="0"/>
                        </a:spcBef>
                        <a:spcAft>
                          <a:spcPts val="800"/>
                        </a:spcAft>
                      </a:pPr>
                      <a:r>
                        <a:rPr lang="en-US" sz="1400" dirty="0">
                          <a:latin typeface="+mn-lt"/>
                        </a:rPr>
                        <a:t>Census takers use secure smartphones, navigations, communication</a:t>
                      </a:r>
                    </a:p>
                    <a:p>
                      <a:pPr marL="0" marR="0" algn="l">
                        <a:lnSpc>
                          <a:spcPts val="1200"/>
                        </a:lnSpc>
                        <a:spcBef>
                          <a:spcPts val="0"/>
                        </a:spcBef>
                        <a:spcAft>
                          <a:spcPts val="800"/>
                        </a:spcAft>
                      </a:pPr>
                      <a:r>
                        <a:rPr lang="en-US" sz="1400" dirty="0">
                          <a:latin typeface="+mn-lt"/>
                        </a:rPr>
                        <a:t>Special software is designed to optimize assignments, streamline management, flag issues immediately, and reduce unnecessary follow-up visits.</a:t>
                      </a:r>
                    </a:p>
                    <a:p>
                      <a:pPr marL="0" marR="0" algn="l">
                        <a:lnSpc>
                          <a:spcPts val="1200"/>
                        </a:lnSpc>
                        <a:spcBef>
                          <a:spcPts val="0"/>
                        </a:spcBef>
                        <a:spcAft>
                          <a:spcPts val="800"/>
                        </a:spcAft>
                      </a:pPr>
                      <a:r>
                        <a:rPr lang="en-US" sz="1400" kern="1200" dirty="0">
                          <a:solidFill>
                            <a:schemeClr val="dk1"/>
                          </a:solidFill>
                          <a:effectLst/>
                          <a:latin typeface="+mn-lt"/>
                          <a:ea typeface="+mn-ea"/>
                          <a:cs typeface="+mn-cs"/>
                        </a:rPr>
                        <a:t>Response Processing applies computer-based person matching software to avoid multiple responses for the same person across census records</a:t>
                      </a:r>
                      <a:endParaRPr lang="en-US" sz="1400" dirty="0">
                        <a:effectLst/>
                        <a:latin typeface="+mn-lt"/>
                        <a:ea typeface="Calibri" panose="020F0502020204030204" pitchFamily="34" charset="0"/>
                        <a:cs typeface="Times New Roman" panose="02020603050405020304" pitchFamily="18" charset="0"/>
                      </a:endParaRPr>
                    </a:p>
                  </a:txBody>
                  <a:tcPr marL="59161" marR="59161" marT="0" marB="0" anchor="ctr"/>
                </a:tc>
                <a:tc>
                  <a:txBody>
                    <a:bodyPr/>
                    <a:lstStyle/>
                    <a:p>
                      <a:pPr marL="0" marR="0" algn="l">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Online application, Dashboards</a:t>
                      </a:r>
                    </a:p>
                  </a:txBody>
                  <a:tcPr marL="59161" marR="59161" marT="0" marB="0" anchor="ctr"/>
                </a:tc>
                <a:tc>
                  <a:txBody>
                    <a:bodyPr/>
                    <a:lstStyle/>
                    <a:p>
                      <a:pPr marL="0" marR="0" algn="l">
                        <a:lnSpc>
                          <a:spcPts val="1200"/>
                        </a:lnSpc>
                        <a:spcBef>
                          <a:spcPts val="0"/>
                        </a:spcBef>
                        <a:spcAft>
                          <a:spcPts val="800"/>
                        </a:spcAft>
                      </a:pPr>
                      <a:r>
                        <a:rPr lang="en-US" sz="1400" b="0" dirty="0">
                          <a:effectLst/>
                          <a:latin typeface="+mn-lt"/>
                          <a:ea typeface="Calibri" panose="020F0502020204030204" pitchFamily="34" charset="0"/>
                          <a:cs typeface="Times New Roman" panose="02020603050405020304" pitchFamily="18" charset="0"/>
                        </a:rPr>
                        <a:t>OCT 2020 pretest 0.1 million  household</a:t>
                      </a:r>
                    </a:p>
                    <a:p>
                      <a:pPr marL="0" marR="0" lvl="0" indent="0" algn="l" defTabSz="914400" rtl="0" eaLnBrk="1" fontAlgn="auto" latinLnBrk="0" hangingPunct="1">
                        <a:lnSpc>
                          <a:spcPts val="1200"/>
                        </a:lnSpc>
                        <a:spcBef>
                          <a:spcPts val="0"/>
                        </a:spcBef>
                        <a:spcAft>
                          <a:spcPts val="800"/>
                        </a:spcAft>
                        <a:buClrTx/>
                        <a:buSzTx/>
                        <a:buFontTx/>
                        <a:buNone/>
                        <a:tabLst/>
                        <a:defRPr/>
                      </a:pPr>
                      <a:r>
                        <a:rPr lang="en-US" sz="1400" b="0" kern="1200" dirty="0">
                          <a:solidFill>
                            <a:schemeClr val="dk1"/>
                          </a:solidFill>
                          <a:effectLst/>
                          <a:latin typeface="+mn-lt"/>
                          <a:ea typeface="+mn-ea"/>
                          <a:cs typeface="+mn-cs"/>
                        </a:rPr>
                        <a:t>A separate Data Operations Centre will process the information collected from all digital and paper Census forms.</a:t>
                      </a:r>
                    </a:p>
                    <a:p>
                      <a:pPr marL="0" marR="0" algn="ctr">
                        <a:lnSpc>
                          <a:spcPts val="1200"/>
                        </a:lnSpc>
                        <a:spcBef>
                          <a:spcPts val="0"/>
                        </a:spcBef>
                        <a:spcAft>
                          <a:spcPts val="800"/>
                        </a:spcAft>
                      </a:pPr>
                      <a:endParaRPr lang="en-US" sz="1400" dirty="0">
                        <a:effectLst/>
                        <a:latin typeface="+mn-lt"/>
                        <a:ea typeface="Calibri" panose="020F0502020204030204" pitchFamily="34" charset="0"/>
                        <a:cs typeface="Times New Roman" panose="02020603050405020304" pitchFamily="18" charset="0"/>
                      </a:endParaRPr>
                    </a:p>
                  </a:txBody>
                  <a:tcPr marL="59161" marR="59161" marT="0" marB="0" anchor="ctr"/>
                </a:tc>
                <a:extLst>
                  <a:ext uri="{0D108BD9-81ED-4DB2-BD59-A6C34878D82A}">
                    <a16:rowId xmlns:a16="http://schemas.microsoft.com/office/drawing/2014/main" val="156099884"/>
                  </a:ext>
                </a:extLst>
              </a:tr>
              <a:tr h="1251655">
                <a:tc>
                  <a:txBody>
                    <a:bodyPr/>
                    <a:lstStyle/>
                    <a:p>
                      <a:pPr marL="0" marR="0" algn="l">
                        <a:lnSpc>
                          <a:spcPct val="107000"/>
                        </a:lnSpc>
                        <a:spcBef>
                          <a:spcPts val="0"/>
                        </a:spcBef>
                        <a:spcAft>
                          <a:spcPts val="800"/>
                        </a:spcAft>
                      </a:pPr>
                      <a:r>
                        <a:rPr lang="en-US" sz="1400" dirty="0">
                          <a:solidFill>
                            <a:schemeClr val="bg1"/>
                          </a:solidFill>
                          <a:effectLst/>
                          <a:latin typeface="+mn-lt"/>
                          <a:ea typeface="Calibri" panose="020F0502020204030204" pitchFamily="34" charset="0"/>
                          <a:cs typeface="Times New Roman" panose="02020603050405020304" pitchFamily="18" charset="0"/>
                        </a:rPr>
                        <a:t>Eva</a:t>
                      </a:r>
                      <a:r>
                        <a:rPr lang="en-US" sz="1400" dirty="0">
                          <a:solidFill>
                            <a:schemeClr val="bg1"/>
                          </a:solidFill>
                          <a:latin typeface="+mn-lt"/>
                        </a:rPr>
                        <a:t>l</a:t>
                      </a:r>
                      <a:r>
                        <a:rPr lang="en-US" sz="1400" dirty="0">
                          <a:solidFill>
                            <a:schemeClr val="bg1"/>
                          </a:solidFill>
                          <a:effectLst/>
                          <a:latin typeface="+mn-lt"/>
                          <a:ea typeface="Calibri" panose="020F0502020204030204" pitchFamily="34" charset="0"/>
                          <a:cs typeface="Times New Roman" panose="02020603050405020304" pitchFamily="18" charset="0"/>
                        </a:rPr>
                        <a:t>uati</a:t>
                      </a:r>
                      <a:r>
                        <a:rPr lang="en-US" sz="1400" kern="1200" dirty="0">
                          <a:solidFill>
                            <a:schemeClr val="bg1"/>
                          </a:solidFill>
                          <a:effectLst/>
                          <a:latin typeface="+mn-lt"/>
                          <a:ea typeface="+mn-ea"/>
                          <a:cs typeface="+mn-cs"/>
                        </a:rPr>
                        <a:t>o</a:t>
                      </a:r>
                      <a:r>
                        <a:rPr lang="en-US" sz="1400" dirty="0">
                          <a:solidFill>
                            <a:schemeClr val="bg1"/>
                          </a:solidFill>
                          <a:effectLst/>
                          <a:latin typeface="+mn-lt"/>
                          <a:ea typeface="Calibri" panose="020F0502020204030204" pitchFamily="34" charset="0"/>
                          <a:cs typeface="Times New Roman" panose="02020603050405020304" pitchFamily="18" charset="0"/>
                        </a:rPr>
                        <a:t>n</a:t>
                      </a:r>
                      <a:r>
                        <a:rPr lang="en-US" sz="1400" dirty="0">
                          <a:effectLst/>
                          <a:latin typeface="+mn-lt"/>
                          <a:ea typeface="Calibri" panose="020F0502020204030204" pitchFamily="34" charset="0"/>
                          <a:cs typeface="Times New Roman" panose="02020603050405020304" pitchFamily="18" charset="0"/>
                        </a:rPr>
                        <a:t> </a:t>
                      </a:r>
                    </a:p>
                  </a:txBody>
                  <a:tcPr marL="59161" marR="59161" marT="0" marB="0" anchor="ctr"/>
                </a:tc>
                <a:tc>
                  <a:txBody>
                    <a:bodyPr/>
                    <a:lstStyle/>
                    <a:p>
                      <a:pPr marL="0" marR="0" indent="0" algn="l">
                        <a:lnSpc>
                          <a:spcPts val="1200"/>
                        </a:lnSpc>
                        <a:spcBef>
                          <a:spcPts val="0"/>
                        </a:spcBef>
                        <a:spcAft>
                          <a:spcPts val="800"/>
                        </a:spcAft>
                        <a:buFont typeface="Arial" panose="020B0604020202020204" pitchFamily="34" charset="0"/>
                        <a:buNone/>
                      </a:pPr>
                      <a:r>
                        <a:rPr lang="en-US" sz="1400" b="1" dirty="0">
                          <a:solidFill>
                            <a:srgbClr val="FF6600"/>
                          </a:solidFill>
                          <a:effectLst/>
                          <a:latin typeface="+mn-lt"/>
                          <a:ea typeface="Calibri" panose="020F0502020204030204" pitchFamily="34" charset="0"/>
                          <a:cs typeface="Times New Roman" panose="02020603050405020304" pitchFamily="18" charset="0"/>
                        </a:rPr>
                        <a:t>Post enumeration Survey, results wi</a:t>
                      </a:r>
                      <a:r>
                        <a:rPr lang="en-US" sz="1400" b="1" dirty="0">
                          <a:solidFill>
                            <a:srgbClr val="FF6600"/>
                          </a:solidFill>
                        </a:rPr>
                        <a:t>ll be release in Nov 2021</a:t>
                      </a:r>
                      <a:endParaRPr lang="en-US" sz="1400" b="1" dirty="0">
                        <a:solidFill>
                          <a:srgbClr val="FF6600"/>
                        </a:solidFill>
                        <a:effectLst/>
                        <a:latin typeface="+mn-lt"/>
                        <a:cs typeface="Times New Roman" panose="02020603050405020304" pitchFamily="18" charset="0"/>
                      </a:endParaRPr>
                    </a:p>
                    <a:p>
                      <a:pPr marL="0" marR="0" indent="0" algn="l">
                        <a:lnSpc>
                          <a:spcPts val="1200"/>
                        </a:lnSpc>
                        <a:spcBef>
                          <a:spcPts val="0"/>
                        </a:spcBef>
                        <a:spcAft>
                          <a:spcPts val="800"/>
                        </a:spcAft>
                        <a:buFont typeface="Arial" panose="020B0604020202020204" pitchFamily="34" charset="0"/>
                        <a:buNone/>
                      </a:pPr>
                      <a:r>
                        <a:rPr lang="en-US" sz="1400" dirty="0"/>
                        <a:t>Working with outside experts to evaluate data quality.</a:t>
                      </a:r>
                    </a:p>
                    <a:p>
                      <a:pPr marL="0" indent="0">
                        <a:lnSpc>
                          <a:spcPts val="1200"/>
                        </a:lnSpc>
                        <a:buFont typeface="Arial" panose="020B0604020202020204" pitchFamily="34" charset="0"/>
                        <a:buNone/>
                      </a:pPr>
                      <a:r>
                        <a:rPr lang="en-US" sz="1400" dirty="0"/>
                        <a:t>Comparing the 2020 Census results to other population totals.</a:t>
                      </a:r>
                    </a:p>
                    <a:p>
                      <a:pPr marL="0" indent="0">
                        <a:lnSpc>
                          <a:spcPts val="1200"/>
                        </a:lnSpc>
                        <a:buFont typeface="Arial" panose="020B0604020202020204" pitchFamily="34" charset="0"/>
                        <a:buNone/>
                      </a:pPr>
                      <a:r>
                        <a:rPr lang="en-US" sz="1400" b="1" u="sng" dirty="0">
                          <a:solidFill>
                            <a:srgbClr val="FF6600"/>
                          </a:solidFill>
                        </a:rPr>
                        <a:t>Est. sample size= 10 050 blocks  </a:t>
                      </a:r>
                    </a:p>
                  </a:txBody>
                  <a:tcPr marL="59161" marR="59161" marT="0" marB="0" anchor="ctr"/>
                </a:tc>
                <a:tc>
                  <a:txBody>
                    <a:bodyPr/>
                    <a:lstStyle/>
                    <a:p>
                      <a:pPr marL="0" marR="0" algn="l">
                        <a:lnSpc>
                          <a:spcPts val="1200"/>
                        </a:lnSpc>
                        <a:spcBef>
                          <a:spcPts val="0"/>
                        </a:spcBef>
                        <a:spcAft>
                          <a:spcPts val="800"/>
                        </a:spcAft>
                      </a:pPr>
                      <a:r>
                        <a:rPr lang="en-US" sz="1400" dirty="0"/>
                        <a:t>inside and outside the ONS to provide assurance that methods and processes will produce robust results.</a:t>
                      </a:r>
                      <a:endParaRPr lang="en-US" sz="1400" dirty="0">
                        <a:effectLst/>
                        <a:latin typeface="+mn-lt"/>
                        <a:ea typeface="Calibri" panose="020F0502020204030204" pitchFamily="34" charset="0"/>
                        <a:cs typeface="Times New Roman" panose="02020603050405020304" pitchFamily="18" charset="0"/>
                      </a:endParaRPr>
                    </a:p>
                  </a:txBody>
                  <a:tcPr marL="59161" marR="59161" marT="0" marB="0" anchor="ctr"/>
                </a:tc>
                <a:tc>
                  <a:txBody>
                    <a:bodyPr/>
                    <a:lstStyle/>
                    <a:p>
                      <a:pPr marL="0" marR="0" algn="l">
                        <a:lnSpc>
                          <a:spcPts val="12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Post enumeration Survey</a:t>
                      </a:r>
                    </a:p>
                    <a:p>
                      <a:pPr marL="0" marR="0" algn="l" defTabSz="914400" rtl="0" eaLnBrk="1" latinLnBrk="0" hangingPunct="1">
                        <a:lnSpc>
                          <a:spcPts val="1200"/>
                        </a:lnSpc>
                        <a:spcBef>
                          <a:spcPts val="0"/>
                        </a:spcBef>
                        <a:spcAft>
                          <a:spcPts val="800"/>
                        </a:spcAft>
                      </a:pPr>
                      <a:r>
                        <a:rPr lang="en-US" sz="1400" kern="1200" dirty="0">
                          <a:solidFill>
                            <a:schemeClr val="dk1"/>
                          </a:solidFill>
                          <a:effectLst/>
                          <a:latin typeface="+mn-lt"/>
                          <a:ea typeface="Calibri" panose="020F0502020204030204" pitchFamily="34" charset="0"/>
                          <a:cs typeface="Times New Roman" panose="02020603050405020304" pitchFamily="18" charset="0"/>
                        </a:rPr>
                        <a:t>Demographic Analysis</a:t>
                      </a:r>
                    </a:p>
                    <a:p>
                      <a:pPr marL="0" marR="0" algn="l" defTabSz="914400" rtl="0" eaLnBrk="1" latinLnBrk="0" hangingPunct="1">
                        <a:lnSpc>
                          <a:spcPts val="1200"/>
                        </a:lnSpc>
                        <a:spcBef>
                          <a:spcPts val="0"/>
                        </a:spcBef>
                        <a:spcAft>
                          <a:spcPts val="800"/>
                        </a:spcAft>
                      </a:pPr>
                      <a:r>
                        <a:rPr lang="en-US" sz="1400" u="sng" kern="1200" dirty="0">
                          <a:solidFill>
                            <a:schemeClr val="dk1"/>
                          </a:solidFill>
                          <a:effectLst/>
                          <a:latin typeface="+mn-lt"/>
                          <a:ea typeface="Calibri" panose="020F0502020204030204" pitchFamily="34" charset="0"/>
                          <a:cs typeface="Times New Roman" panose="02020603050405020304" pitchFamily="18" charset="0"/>
                        </a:rPr>
                        <a:t>PES sample size 2011= 40,000 households</a:t>
                      </a:r>
                    </a:p>
                  </a:txBody>
                  <a:tcPr marL="59161" marR="59161" marT="0" marB="0" anchor="ctr"/>
                </a:tc>
                <a:extLst>
                  <a:ext uri="{0D108BD9-81ED-4DB2-BD59-A6C34878D82A}">
                    <a16:rowId xmlns:a16="http://schemas.microsoft.com/office/drawing/2014/main" val="3822961182"/>
                  </a:ext>
                </a:extLst>
              </a:tr>
            </a:tbl>
          </a:graphicData>
        </a:graphic>
      </p:graphicFrame>
      <p:pic>
        <p:nvPicPr>
          <p:cNvPr id="17" name="Picture 2" descr="United Kingdom Flag Png Transparent Images - Uk Flag Png Icon Clipart | Uk  flag, United kingdom flag, Png icon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528" t="11876" r="14785" b="11306"/>
          <a:stretch/>
        </p:blipFill>
        <p:spPr bwMode="auto">
          <a:xfrm>
            <a:off x="6248400" y="279135"/>
            <a:ext cx="496904" cy="3069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Vector American Usa Flag, HD Png Download , Transparent Png Image - PNGit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6683" y="232028"/>
            <a:ext cx="491057" cy="3540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Australia Flag Map Png, Transparent Png - ki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8800" y="264350"/>
            <a:ext cx="506309" cy="361898"/>
          </a:xfrm>
          <a:prstGeom prst="rect">
            <a:avLst/>
          </a:prstGeom>
          <a:noFill/>
          <a:extLst>
            <a:ext uri="{909E8E84-426E-40DD-AFC4-6F175D3DCCD1}">
              <a14:hiddenFill xmlns:a14="http://schemas.microsoft.com/office/drawing/2010/main">
                <a:solidFill>
                  <a:srgbClr val="FFFFFF"/>
                </a:solidFill>
              </a14:hiddenFill>
            </a:ext>
          </a:extLst>
        </p:spPr>
      </p:pic>
      <p:sp>
        <p:nvSpPr>
          <p:cNvPr id="12" name="Action Button: Home 14">
            <a:hlinkClick r:id="rId5" action="ppaction://hlinksldjump" highlightClick="1"/>
            <a:extLst>
              <a:ext uri="{FF2B5EF4-FFF2-40B4-BE49-F238E27FC236}">
                <a16:creationId xmlns:a16="http://schemas.microsoft.com/office/drawing/2014/main" id="{E3917701-6A22-43B7-9FEA-B3C89668E76A}"/>
              </a:ext>
            </a:extLst>
          </p:cNvPr>
          <p:cNvSpPr/>
          <p:nvPr/>
        </p:nvSpPr>
        <p:spPr>
          <a:xfrm>
            <a:off x="11595100" y="5486400"/>
            <a:ext cx="615287" cy="4843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61286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anchor="b"/>
          <a:lstStyle/>
          <a:p>
            <a:pPr algn="r" eaLnBrk="1" hangingPunct="1">
              <a:defRPr/>
            </a:pPr>
            <a:endParaRPr lang="en-US" sz="1200" dirty="0">
              <a:effectLst>
                <a:outerShdw blurRad="38100" dist="38100" dir="2700000" algn="tl">
                  <a:srgbClr val="FFFFFF"/>
                </a:outerShdw>
              </a:effectLst>
              <a:latin typeface="Tahoma" pitchFamily="34" charset="0"/>
            </a:endParaRPr>
          </a:p>
        </p:txBody>
      </p:sp>
      <p:sp>
        <p:nvSpPr>
          <p:cNvPr id="5" name="Rectangle 4"/>
          <p:cNvSpPr/>
          <p:nvPr/>
        </p:nvSpPr>
        <p:spPr>
          <a:xfrm>
            <a:off x="0" y="-1"/>
            <a:ext cx="12192000" cy="717565"/>
          </a:xfrm>
          <a:prstGeom prst="rect">
            <a:avLst/>
          </a:prstGeom>
          <a:solidFill>
            <a:schemeClr val="accent1"/>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defRPr/>
            </a:pPr>
            <a:r>
              <a:rPr lang="en-US" sz="2400" b="1" dirty="0">
                <a:solidFill>
                  <a:schemeClr val="bg1"/>
                </a:solidFill>
              </a:rPr>
              <a:t>FIELD OPERATION MECHANISM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06200" y="46712"/>
            <a:ext cx="524065" cy="67085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859635193"/>
              </p:ext>
            </p:extLst>
          </p:nvPr>
        </p:nvGraphicFramePr>
        <p:xfrm>
          <a:off x="0" y="777925"/>
          <a:ext cx="12192001" cy="6308698"/>
        </p:xfrm>
        <a:graphic>
          <a:graphicData uri="http://schemas.openxmlformats.org/drawingml/2006/table">
            <a:tbl>
              <a:tblPr firstRow="1" bandRow="1">
                <a:tableStyleId>{69CF1AB2-1976-4502-BF36-3FF5EA218861}</a:tableStyleId>
              </a:tblPr>
              <a:tblGrid>
                <a:gridCol w="1191910">
                  <a:extLst>
                    <a:ext uri="{9D8B030D-6E8A-4147-A177-3AD203B41FA5}">
                      <a16:colId xmlns:a16="http://schemas.microsoft.com/office/drawing/2014/main" val="20000"/>
                    </a:ext>
                  </a:extLst>
                </a:gridCol>
                <a:gridCol w="719928">
                  <a:extLst>
                    <a:ext uri="{9D8B030D-6E8A-4147-A177-3AD203B41FA5}">
                      <a16:colId xmlns:a16="http://schemas.microsoft.com/office/drawing/2014/main" val="20001"/>
                    </a:ext>
                  </a:extLst>
                </a:gridCol>
                <a:gridCol w="1212362">
                  <a:extLst>
                    <a:ext uri="{9D8B030D-6E8A-4147-A177-3AD203B41FA5}">
                      <a16:colId xmlns:a16="http://schemas.microsoft.com/office/drawing/2014/main" val="20002"/>
                    </a:ext>
                  </a:extLst>
                </a:gridCol>
                <a:gridCol w="947421">
                  <a:extLst>
                    <a:ext uri="{9D8B030D-6E8A-4147-A177-3AD203B41FA5}">
                      <a16:colId xmlns:a16="http://schemas.microsoft.com/office/drawing/2014/main" val="20003"/>
                    </a:ext>
                  </a:extLst>
                </a:gridCol>
                <a:gridCol w="822775">
                  <a:extLst>
                    <a:ext uri="{9D8B030D-6E8A-4147-A177-3AD203B41FA5}">
                      <a16:colId xmlns:a16="http://schemas.microsoft.com/office/drawing/2014/main" val="20004"/>
                    </a:ext>
                  </a:extLst>
                </a:gridCol>
                <a:gridCol w="1131315">
                  <a:extLst>
                    <a:ext uri="{9D8B030D-6E8A-4147-A177-3AD203B41FA5}">
                      <a16:colId xmlns:a16="http://schemas.microsoft.com/office/drawing/2014/main" val="20005"/>
                    </a:ext>
                  </a:extLst>
                </a:gridCol>
                <a:gridCol w="1234162">
                  <a:extLst>
                    <a:ext uri="{9D8B030D-6E8A-4147-A177-3AD203B41FA5}">
                      <a16:colId xmlns:a16="http://schemas.microsoft.com/office/drawing/2014/main" val="20006"/>
                    </a:ext>
                  </a:extLst>
                </a:gridCol>
                <a:gridCol w="925622">
                  <a:extLst>
                    <a:ext uri="{9D8B030D-6E8A-4147-A177-3AD203B41FA5}">
                      <a16:colId xmlns:a16="http://schemas.microsoft.com/office/drawing/2014/main" val="20007"/>
                    </a:ext>
                  </a:extLst>
                </a:gridCol>
                <a:gridCol w="1234162">
                  <a:extLst>
                    <a:ext uri="{9D8B030D-6E8A-4147-A177-3AD203B41FA5}">
                      <a16:colId xmlns:a16="http://schemas.microsoft.com/office/drawing/2014/main" val="20008"/>
                    </a:ext>
                  </a:extLst>
                </a:gridCol>
                <a:gridCol w="617080">
                  <a:extLst>
                    <a:ext uri="{9D8B030D-6E8A-4147-A177-3AD203B41FA5}">
                      <a16:colId xmlns:a16="http://schemas.microsoft.com/office/drawing/2014/main" val="20009"/>
                    </a:ext>
                  </a:extLst>
                </a:gridCol>
                <a:gridCol w="719928">
                  <a:extLst>
                    <a:ext uri="{9D8B030D-6E8A-4147-A177-3AD203B41FA5}">
                      <a16:colId xmlns:a16="http://schemas.microsoft.com/office/drawing/2014/main" val="20010"/>
                    </a:ext>
                  </a:extLst>
                </a:gridCol>
                <a:gridCol w="719928">
                  <a:extLst>
                    <a:ext uri="{9D8B030D-6E8A-4147-A177-3AD203B41FA5}">
                      <a16:colId xmlns:a16="http://schemas.microsoft.com/office/drawing/2014/main" val="20011"/>
                    </a:ext>
                  </a:extLst>
                </a:gridCol>
                <a:gridCol w="715408">
                  <a:extLst>
                    <a:ext uri="{9D8B030D-6E8A-4147-A177-3AD203B41FA5}">
                      <a16:colId xmlns:a16="http://schemas.microsoft.com/office/drawing/2014/main" val="20012"/>
                    </a:ext>
                  </a:extLst>
                </a:gridCol>
              </a:tblGrid>
              <a:tr h="933901">
                <a:tc>
                  <a:txBody>
                    <a:bodyPr/>
                    <a:lstStyle/>
                    <a:p>
                      <a:pPr marL="0" marR="0" algn="ctr">
                        <a:lnSpc>
                          <a:spcPct val="100000"/>
                        </a:lnSpc>
                        <a:spcBef>
                          <a:spcPts val="0"/>
                        </a:spcBef>
                        <a:spcAft>
                          <a:spcPts val="1000"/>
                        </a:spcAft>
                      </a:pPr>
                      <a:r>
                        <a:rPr lang="en-US" sz="1400" dirty="0">
                          <a:effectLst/>
                          <a:latin typeface="+mn-lt"/>
                        </a:rPr>
                        <a:t>Country Name</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indent="0" algn="ctr">
                        <a:lnSpc>
                          <a:spcPct val="100000"/>
                        </a:lnSpc>
                        <a:spcBef>
                          <a:spcPts val="0"/>
                        </a:spcBef>
                        <a:spcAft>
                          <a:spcPts val="1000"/>
                        </a:spcAft>
                      </a:pPr>
                      <a:r>
                        <a:rPr lang="en-US" sz="1400" dirty="0">
                          <a:effectLst/>
                          <a:latin typeface="+mn-lt"/>
                          <a:ea typeface="Calibri" panose="020F0502020204030204" pitchFamily="34" charset="0"/>
                          <a:cs typeface="Times New Roman" panose="02020603050405020304" pitchFamily="18" charset="0"/>
                        </a:rPr>
                        <a:t>Planning</a:t>
                      </a: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rPr>
                        <a:t>Frame Hierarchy</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rPr>
                        <a:t>No of block in frame</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rPr>
                        <a:t>No of household in block (on Average)</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rPr>
                        <a:t>Block</a:t>
                      </a:r>
                      <a:r>
                        <a:rPr lang="en-US" sz="1400" baseline="0" dirty="0">
                          <a:effectLst/>
                          <a:latin typeface="+mn-lt"/>
                        </a:rPr>
                        <a:t> formation and updation of </a:t>
                      </a:r>
                      <a:r>
                        <a:rPr lang="en-US" sz="1400" dirty="0">
                          <a:effectLst/>
                          <a:latin typeface="+mn-lt"/>
                        </a:rPr>
                        <a:t>Maps</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rPr>
                        <a:t>Training Methodology</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rPr>
                        <a:t>Total no of trainers</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rPr>
                        <a:t>Hiring of Field Staff</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rPr>
                        <a:t>Total no of field staff</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ea typeface="Calibri" panose="020F0502020204030204" pitchFamily="34" charset="0"/>
                          <a:cs typeface="Times New Roman" panose="02020603050405020304" pitchFamily="18" charset="0"/>
                        </a:rPr>
                        <a:t>Method</a:t>
                      </a:r>
                      <a:r>
                        <a:rPr lang="en-US" sz="1400" baseline="0" dirty="0">
                          <a:effectLst/>
                          <a:latin typeface="+mn-lt"/>
                          <a:ea typeface="Calibri" panose="020F0502020204030204" pitchFamily="34" charset="0"/>
                          <a:cs typeface="Times New Roman" panose="02020603050405020304" pitchFamily="18" charset="0"/>
                        </a:rPr>
                        <a:t> of Enumeration</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indent="0" algn="ctr">
                        <a:lnSpc>
                          <a:spcPct val="100000"/>
                        </a:lnSpc>
                        <a:spcBef>
                          <a:spcPts val="0"/>
                        </a:spcBef>
                        <a:spcAft>
                          <a:spcPts val="1000"/>
                        </a:spcAft>
                      </a:pPr>
                      <a:r>
                        <a:rPr lang="en-US" sz="1400" dirty="0">
                          <a:effectLst/>
                          <a:latin typeface="+mn-lt"/>
                          <a:ea typeface="Calibri" panose="020F0502020204030204" pitchFamily="34" charset="0"/>
                          <a:cs typeface="Times New Roman" panose="02020603050405020304" pitchFamily="18" charset="0"/>
                        </a:rPr>
                        <a:t>Publicity </a:t>
                      </a: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ea typeface="Calibri" panose="020F0502020204030204" pitchFamily="34" charset="0"/>
                          <a:cs typeface="Times New Roman" panose="02020603050405020304" pitchFamily="18" charset="0"/>
                        </a:rPr>
                        <a:t>Pre testing and PES</a:t>
                      </a:r>
                    </a:p>
                  </a:txBody>
                  <a:tcPr marL="28566" marR="28566" marT="14283" marB="14283"/>
                </a:tc>
                <a:extLst>
                  <a:ext uri="{0D108BD9-81ED-4DB2-BD59-A6C34878D82A}">
                    <a16:rowId xmlns:a16="http://schemas.microsoft.com/office/drawing/2014/main" val="10000"/>
                  </a:ext>
                </a:extLst>
              </a:tr>
              <a:tr h="2241509">
                <a:tc>
                  <a:txBody>
                    <a:bodyPr/>
                    <a:lstStyle/>
                    <a:p>
                      <a:pPr marL="0" marR="0">
                        <a:lnSpc>
                          <a:spcPct val="100000"/>
                        </a:lnSpc>
                        <a:spcBef>
                          <a:spcPts val="0"/>
                        </a:spcBef>
                        <a:spcAft>
                          <a:spcPts val="1000"/>
                        </a:spcAft>
                      </a:pPr>
                      <a:r>
                        <a:rPr lang="en-US" sz="1600" b="1" dirty="0">
                          <a:effectLst/>
                          <a:latin typeface="+mn-lt"/>
                        </a:rPr>
                        <a:t>Pakistan-2017</a:t>
                      </a:r>
                      <a:endParaRPr lang="en-US" sz="1600" b="1"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nSpc>
                          <a:spcPct val="100000"/>
                        </a:lnSpc>
                        <a:spcBef>
                          <a:spcPts val="0"/>
                        </a:spcBef>
                        <a:spcAft>
                          <a:spcPts val="1000"/>
                        </a:spcAft>
                      </a:pPr>
                      <a:r>
                        <a:rPr lang="en-US" sz="1500" dirty="0">
                          <a:effectLst/>
                          <a:latin typeface="+mn-lt"/>
                          <a:ea typeface="Calibri" panose="020F0502020204030204" pitchFamily="34" charset="0"/>
                          <a:cs typeface="Times New Roman" panose="02020603050405020304" pitchFamily="18" charset="0"/>
                        </a:rPr>
                        <a:t>Since 2008</a:t>
                      </a:r>
                    </a:p>
                  </a:txBody>
                  <a:tcPr marL="28566" marR="28566" marT="14283" marB="14283" anchor="ctr"/>
                </a:tc>
                <a:tc>
                  <a:txBody>
                    <a:bodyPr/>
                    <a:lstStyle/>
                    <a:p>
                      <a:pPr marL="0" marR="0">
                        <a:lnSpc>
                          <a:spcPct val="100000"/>
                        </a:lnSpc>
                        <a:spcBef>
                          <a:spcPts val="0"/>
                        </a:spcBef>
                        <a:spcAft>
                          <a:spcPts val="1000"/>
                        </a:spcAft>
                      </a:pPr>
                      <a:r>
                        <a:rPr lang="en-US" sz="1500" dirty="0">
                          <a:effectLst/>
                          <a:latin typeface="+mn-lt"/>
                        </a:rPr>
                        <a:t>Province,</a:t>
                      </a:r>
                      <a:r>
                        <a:rPr lang="en-US" sz="1500" baseline="0" dirty="0">
                          <a:effectLst/>
                          <a:latin typeface="+mn-lt"/>
                        </a:rPr>
                        <a:t> </a:t>
                      </a:r>
                      <a:r>
                        <a:rPr lang="en-US" sz="1500" dirty="0">
                          <a:effectLst/>
                          <a:latin typeface="+mn-lt"/>
                        </a:rPr>
                        <a:t>Division</a:t>
                      </a:r>
                    </a:p>
                    <a:p>
                      <a:pPr marL="0" marR="0">
                        <a:lnSpc>
                          <a:spcPct val="100000"/>
                        </a:lnSpc>
                        <a:spcBef>
                          <a:spcPts val="0"/>
                        </a:spcBef>
                        <a:spcAft>
                          <a:spcPts val="1000"/>
                        </a:spcAft>
                      </a:pPr>
                      <a:r>
                        <a:rPr lang="en-US" sz="1500" dirty="0">
                          <a:effectLst/>
                          <a:latin typeface="+mn-lt"/>
                        </a:rPr>
                        <a:t>Admin District,</a:t>
                      </a:r>
                      <a:r>
                        <a:rPr lang="en-US" sz="1500" baseline="0" dirty="0">
                          <a:effectLst/>
                          <a:latin typeface="+mn-lt"/>
                        </a:rPr>
                        <a:t> </a:t>
                      </a:r>
                      <a:r>
                        <a:rPr lang="en-US" sz="1500" dirty="0">
                          <a:effectLst/>
                          <a:latin typeface="+mn-lt"/>
                        </a:rPr>
                        <a:t>Census District/Tehsil, Charge, Circle, Block </a:t>
                      </a:r>
                      <a:endParaRPr lang="en-US" sz="1500" dirty="0">
                        <a:effectLst/>
                        <a:latin typeface="+mn-lt"/>
                        <a:ea typeface="Calibri" panose="020F0502020204030204" pitchFamily="34" charset="0"/>
                        <a:cs typeface="Times New Roman" panose="02020603050405020304" pitchFamily="18" charset="0"/>
                      </a:endParaRPr>
                    </a:p>
                  </a:txBody>
                  <a:tcPr marL="28566" marR="28566" marT="14283" marB="14283" anchor="ctr"/>
                </a:tc>
                <a:tc>
                  <a:txBody>
                    <a:bodyPr/>
                    <a:lstStyle/>
                    <a:p>
                      <a:pPr marL="0" marR="0">
                        <a:lnSpc>
                          <a:spcPct val="100000"/>
                        </a:lnSpc>
                        <a:spcBef>
                          <a:spcPts val="0"/>
                        </a:spcBef>
                        <a:spcAft>
                          <a:spcPts val="1000"/>
                        </a:spcAft>
                      </a:pPr>
                      <a:r>
                        <a:rPr lang="en-US" sz="1500" b="1" dirty="0">
                          <a:effectLst/>
                          <a:latin typeface="+mn-lt"/>
                        </a:rPr>
                        <a:t>1,68,943</a:t>
                      </a:r>
                      <a:endParaRPr lang="en-US" sz="1500" b="1" dirty="0">
                        <a:effectLst/>
                        <a:latin typeface="+mn-lt"/>
                        <a:ea typeface="Calibri" panose="020F0502020204030204" pitchFamily="34" charset="0"/>
                        <a:cs typeface="Times New Roman" panose="02020603050405020304" pitchFamily="18" charset="0"/>
                      </a:endParaRPr>
                    </a:p>
                  </a:txBody>
                  <a:tcPr marL="28566" marR="28566" marT="14283" marB="14283" anchor="ctr"/>
                </a:tc>
                <a:tc>
                  <a:txBody>
                    <a:bodyPr/>
                    <a:lstStyle/>
                    <a:p>
                      <a:pPr marL="0" marR="0">
                        <a:lnSpc>
                          <a:spcPct val="100000"/>
                        </a:lnSpc>
                        <a:spcBef>
                          <a:spcPts val="0"/>
                        </a:spcBef>
                        <a:spcAft>
                          <a:spcPts val="1000"/>
                        </a:spcAft>
                      </a:pPr>
                      <a:r>
                        <a:rPr lang="en-US" sz="1500" b="1" dirty="0">
                          <a:effectLst/>
                          <a:latin typeface="+mn-lt"/>
                        </a:rPr>
                        <a:t>250-300</a:t>
                      </a:r>
                      <a:endParaRPr lang="en-US" sz="1500" b="1" dirty="0">
                        <a:effectLst/>
                        <a:latin typeface="+mn-lt"/>
                        <a:ea typeface="Calibri" panose="020F0502020204030204" pitchFamily="34" charset="0"/>
                        <a:cs typeface="Times New Roman" panose="02020603050405020304" pitchFamily="18" charset="0"/>
                      </a:endParaRPr>
                    </a:p>
                  </a:txBody>
                  <a:tcPr marL="28566" marR="28566" marT="14283" marB="14283" anchor="ctr"/>
                </a:tc>
                <a:tc>
                  <a:txBody>
                    <a:bodyPr/>
                    <a:lstStyle/>
                    <a:p>
                      <a:pPr marL="0" marR="0">
                        <a:lnSpc>
                          <a:spcPct val="100000"/>
                        </a:lnSpc>
                        <a:spcBef>
                          <a:spcPts val="0"/>
                        </a:spcBef>
                        <a:spcAft>
                          <a:spcPts val="1000"/>
                        </a:spcAft>
                      </a:pPr>
                      <a:r>
                        <a:rPr lang="en-US" sz="1500" dirty="0">
                          <a:effectLst/>
                          <a:latin typeface="+mn-lt"/>
                        </a:rPr>
                        <a:t>Digital</a:t>
                      </a:r>
                      <a:r>
                        <a:rPr lang="en-US" sz="1500" baseline="0" dirty="0">
                          <a:effectLst/>
                          <a:latin typeface="+mn-lt"/>
                        </a:rPr>
                        <a:t> and manual </a:t>
                      </a:r>
                      <a:r>
                        <a:rPr lang="en-US" sz="1500" dirty="0">
                          <a:effectLst/>
                          <a:latin typeface="+mn-lt"/>
                        </a:rPr>
                        <a:t>Map of every Census blocks was prepared and provided to enumerator for field activities </a:t>
                      </a:r>
                      <a:endParaRPr lang="en-US" sz="1500" dirty="0">
                        <a:effectLst/>
                        <a:latin typeface="+mn-lt"/>
                        <a:ea typeface="Calibri" panose="020F0502020204030204" pitchFamily="34" charset="0"/>
                        <a:cs typeface="Times New Roman" panose="02020603050405020304" pitchFamily="18" charset="0"/>
                      </a:endParaRPr>
                    </a:p>
                  </a:txBody>
                  <a:tcPr marL="28566" marR="28566" marT="14283" marB="14283" anchor="ctr"/>
                </a:tc>
                <a:tc>
                  <a:txBody>
                    <a:bodyPr/>
                    <a:lstStyle/>
                    <a:p>
                      <a:pPr marL="0" marR="0">
                        <a:lnSpc>
                          <a:spcPct val="100000"/>
                        </a:lnSpc>
                        <a:spcBef>
                          <a:spcPts val="0"/>
                        </a:spcBef>
                        <a:spcAft>
                          <a:spcPts val="1000"/>
                        </a:spcAft>
                      </a:pPr>
                      <a:r>
                        <a:rPr lang="en-US" sz="1500" dirty="0">
                          <a:effectLst/>
                          <a:latin typeface="+mn-lt"/>
                        </a:rPr>
                        <a:t>5</a:t>
                      </a:r>
                      <a:r>
                        <a:rPr lang="en-US" sz="1500" baseline="0" dirty="0">
                          <a:effectLst/>
                          <a:latin typeface="+mn-lt"/>
                        </a:rPr>
                        <a:t> days training for </a:t>
                      </a:r>
                      <a:r>
                        <a:rPr lang="en-US" sz="1500" dirty="0">
                          <a:effectLst/>
                          <a:latin typeface="+mn-lt"/>
                        </a:rPr>
                        <a:t>Master trainers and Field Staff were trained using Boards and charts </a:t>
                      </a:r>
                      <a:endParaRPr lang="en-US" sz="1500" dirty="0">
                        <a:effectLst/>
                        <a:latin typeface="+mn-lt"/>
                        <a:ea typeface="Calibri" panose="020F0502020204030204" pitchFamily="34" charset="0"/>
                        <a:cs typeface="Times New Roman" panose="02020603050405020304" pitchFamily="18" charset="0"/>
                      </a:endParaRPr>
                    </a:p>
                  </a:txBody>
                  <a:tcPr marL="28566" marR="28566" marT="14283" marB="14283" anchor="ctr"/>
                </a:tc>
                <a:tc>
                  <a:txBody>
                    <a:bodyPr/>
                    <a:lstStyle/>
                    <a:p>
                      <a:pPr marL="0" marR="0">
                        <a:lnSpc>
                          <a:spcPct val="100000"/>
                        </a:lnSpc>
                        <a:spcBef>
                          <a:spcPts val="0"/>
                        </a:spcBef>
                        <a:spcAft>
                          <a:spcPts val="1000"/>
                        </a:spcAft>
                      </a:pPr>
                      <a:r>
                        <a:rPr lang="en-US" sz="1500" dirty="0">
                          <a:effectLst/>
                          <a:latin typeface="+mn-lt"/>
                        </a:rPr>
                        <a:t>Master Trainers – 65</a:t>
                      </a:r>
                    </a:p>
                    <a:p>
                      <a:pPr marL="0" marR="0">
                        <a:lnSpc>
                          <a:spcPct val="100000"/>
                        </a:lnSpc>
                        <a:spcBef>
                          <a:spcPts val="0"/>
                        </a:spcBef>
                        <a:spcAft>
                          <a:spcPts val="1000"/>
                        </a:spcAft>
                      </a:pPr>
                      <a:r>
                        <a:rPr lang="en-US" sz="1500" dirty="0">
                          <a:effectLst/>
                          <a:latin typeface="+mn-lt"/>
                        </a:rPr>
                        <a:t>Trainers – 700</a:t>
                      </a:r>
                      <a:endParaRPr lang="en-US" sz="1500" dirty="0">
                        <a:effectLst/>
                        <a:latin typeface="+mn-lt"/>
                        <a:ea typeface="Calibri" panose="020F0502020204030204" pitchFamily="34" charset="0"/>
                        <a:cs typeface="Times New Roman" panose="02020603050405020304" pitchFamily="18" charset="0"/>
                      </a:endParaRPr>
                    </a:p>
                  </a:txBody>
                  <a:tcPr marL="28566" marR="28566" marT="14283" marB="14283" anchor="ctr"/>
                </a:tc>
                <a:tc>
                  <a:txBody>
                    <a:bodyPr/>
                    <a:lstStyle/>
                    <a:p>
                      <a:pPr marL="0" marR="0">
                        <a:lnSpc>
                          <a:spcPct val="100000"/>
                        </a:lnSpc>
                        <a:spcBef>
                          <a:spcPts val="0"/>
                        </a:spcBef>
                        <a:spcAft>
                          <a:spcPts val="1000"/>
                        </a:spcAft>
                      </a:pPr>
                      <a:r>
                        <a:rPr lang="en-US" sz="1500" dirty="0">
                          <a:effectLst/>
                          <a:latin typeface="+mn-lt"/>
                        </a:rPr>
                        <a:t>Census District Officers- ACs</a:t>
                      </a:r>
                    </a:p>
                    <a:p>
                      <a:pPr marL="0" marR="0">
                        <a:lnSpc>
                          <a:spcPct val="100000"/>
                        </a:lnSpc>
                        <a:spcBef>
                          <a:spcPts val="0"/>
                        </a:spcBef>
                        <a:spcAft>
                          <a:spcPts val="1000"/>
                        </a:spcAft>
                      </a:pPr>
                      <a:r>
                        <a:rPr lang="en-US" sz="1500" dirty="0">
                          <a:effectLst/>
                          <a:latin typeface="+mn-lt"/>
                        </a:rPr>
                        <a:t>Charge Supt. – </a:t>
                      </a:r>
                      <a:r>
                        <a:rPr lang="en-US" sz="1500" dirty="0" err="1">
                          <a:effectLst/>
                          <a:latin typeface="+mn-lt"/>
                        </a:rPr>
                        <a:t>Patwaris</a:t>
                      </a:r>
                      <a:r>
                        <a:rPr lang="en-US" sz="1500" dirty="0">
                          <a:effectLst/>
                          <a:latin typeface="+mn-lt"/>
                        </a:rPr>
                        <a:t>/teachers, Circle Supervisor- Teachers  Enumerators – Teachers </a:t>
                      </a:r>
                      <a:endParaRPr lang="en-US" sz="1500" dirty="0">
                        <a:effectLst/>
                        <a:latin typeface="+mn-lt"/>
                        <a:ea typeface="Calibri" panose="020F0502020204030204" pitchFamily="34" charset="0"/>
                        <a:cs typeface="Times New Roman" panose="02020603050405020304" pitchFamily="18" charset="0"/>
                      </a:endParaRPr>
                    </a:p>
                  </a:txBody>
                  <a:tcPr marL="28566" marR="28566" marT="14283" marB="14283" anchor="ctr"/>
                </a:tc>
                <a:tc>
                  <a:txBody>
                    <a:bodyPr/>
                    <a:lstStyle/>
                    <a:p>
                      <a:pPr marL="0" marR="0" algn="ctr">
                        <a:lnSpc>
                          <a:spcPct val="100000"/>
                        </a:lnSpc>
                        <a:spcBef>
                          <a:spcPts val="0"/>
                        </a:spcBef>
                        <a:spcAft>
                          <a:spcPts val="1000"/>
                        </a:spcAft>
                      </a:pPr>
                      <a:r>
                        <a:rPr lang="en-US" sz="1500" b="1" dirty="0">
                          <a:effectLst/>
                          <a:latin typeface="+mn-lt"/>
                        </a:rPr>
                        <a:t>120,000</a:t>
                      </a:r>
                      <a:endParaRPr lang="en-US" sz="1500" b="1" dirty="0">
                        <a:effectLst/>
                        <a:latin typeface="+mn-lt"/>
                        <a:ea typeface="Calibri" panose="020F0502020204030204" pitchFamily="34" charset="0"/>
                        <a:cs typeface="Times New Roman" panose="02020603050405020304" pitchFamily="18" charset="0"/>
                      </a:endParaRPr>
                    </a:p>
                  </a:txBody>
                  <a:tcPr marL="28566" marR="28566" marT="14283" marB="14283" vert="vert270" anchor="ctr"/>
                </a:tc>
                <a:tc>
                  <a:txBody>
                    <a:bodyPr/>
                    <a:lstStyle/>
                    <a:p>
                      <a:pPr marL="0" marR="0">
                        <a:lnSpc>
                          <a:spcPct val="100000"/>
                        </a:lnSpc>
                        <a:spcBef>
                          <a:spcPts val="0"/>
                        </a:spcBef>
                        <a:spcAft>
                          <a:spcPts val="1000"/>
                        </a:spcAft>
                      </a:pPr>
                      <a:r>
                        <a:rPr lang="en-US" sz="1500" dirty="0">
                          <a:effectLst/>
                          <a:latin typeface="+mn-lt"/>
                          <a:ea typeface="Calibri" panose="020F0502020204030204" pitchFamily="34" charset="0"/>
                          <a:cs typeface="Times New Roman" panose="02020603050405020304" pitchFamily="18" charset="0"/>
                        </a:rPr>
                        <a:t>De jure</a:t>
                      </a:r>
                    </a:p>
                    <a:p>
                      <a:pPr marL="0" marR="0">
                        <a:lnSpc>
                          <a:spcPct val="100000"/>
                        </a:lnSpc>
                        <a:spcBef>
                          <a:spcPts val="0"/>
                        </a:spcBef>
                        <a:spcAft>
                          <a:spcPts val="1000"/>
                        </a:spcAft>
                      </a:pPr>
                      <a:r>
                        <a:rPr lang="en-US" sz="1500" dirty="0">
                          <a:effectLst/>
                          <a:latin typeface="+mn-lt"/>
                          <a:ea typeface="Calibri" panose="020F0502020204030204" pitchFamily="34" charset="0"/>
                          <a:cs typeface="Times New Roman" panose="02020603050405020304" pitchFamily="18" charset="0"/>
                        </a:rPr>
                        <a:t>De facto for homeless population</a:t>
                      </a:r>
                    </a:p>
                  </a:txBody>
                  <a:tcPr marL="28566" marR="28566" marT="14283" marB="14283" anchor="ctr"/>
                </a:tc>
                <a:tc>
                  <a:txBody>
                    <a:bodyPr/>
                    <a:lstStyle/>
                    <a:p>
                      <a:pPr marL="0" marR="0">
                        <a:lnSpc>
                          <a:spcPct val="100000"/>
                        </a:lnSpc>
                        <a:spcBef>
                          <a:spcPts val="0"/>
                        </a:spcBef>
                        <a:spcAft>
                          <a:spcPts val="1000"/>
                        </a:spcAft>
                      </a:pPr>
                      <a:r>
                        <a:rPr lang="en-US" sz="1500" dirty="0">
                          <a:effectLst/>
                          <a:latin typeface="+mn-lt"/>
                          <a:ea typeface="Calibri" panose="020F0502020204030204" pitchFamily="34" charset="0"/>
                          <a:cs typeface="Times New Roman" panose="02020603050405020304" pitchFamily="18" charset="0"/>
                        </a:rPr>
                        <a:t>Electronic media</a:t>
                      </a:r>
                    </a:p>
                  </a:txBody>
                  <a:tcPr marL="28566" marR="28566" marT="14283" marB="14283" anchor="ctr"/>
                </a:tc>
                <a:tc>
                  <a:txBody>
                    <a:bodyPr/>
                    <a:lstStyle/>
                    <a:p>
                      <a:pPr marL="0" marR="0">
                        <a:lnSpc>
                          <a:spcPct val="100000"/>
                        </a:lnSpc>
                        <a:spcBef>
                          <a:spcPts val="0"/>
                        </a:spcBef>
                        <a:spcAft>
                          <a:spcPts val="1000"/>
                        </a:spcAft>
                      </a:pPr>
                      <a:r>
                        <a:rPr lang="en-US" sz="1500" dirty="0">
                          <a:effectLst/>
                          <a:latin typeface="+mn-lt"/>
                          <a:ea typeface="Calibri" panose="020F0502020204030204" pitchFamily="34" charset="0"/>
                          <a:cs typeface="Times New Roman" panose="02020603050405020304" pitchFamily="18" charset="0"/>
                        </a:rPr>
                        <a:t>-</a:t>
                      </a:r>
                    </a:p>
                  </a:txBody>
                  <a:tcPr marL="28566" marR="28566" marT="14283" marB="14283" anchor="ctr"/>
                </a:tc>
                <a:extLst>
                  <a:ext uri="{0D108BD9-81ED-4DB2-BD59-A6C34878D82A}">
                    <a16:rowId xmlns:a16="http://schemas.microsoft.com/office/drawing/2014/main" val="10001"/>
                  </a:ext>
                </a:extLst>
              </a:tr>
              <a:tr h="2171922">
                <a:tc>
                  <a:txBody>
                    <a:bodyPr/>
                    <a:lstStyle/>
                    <a:p>
                      <a:pPr marL="0" marR="0">
                        <a:lnSpc>
                          <a:spcPct val="100000"/>
                        </a:lnSpc>
                        <a:spcBef>
                          <a:spcPts val="0"/>
                        </a:spcBef>
                        <a:spcAft>
                          <a:spcPts val="1000"/>
                        </a:spcAft>
                      </a:pPr>
                      <a:r>
                        <a:rPr lang="en-US" sz="1600" b="1" dirty="0">
                          <a:effectLst/>
                          <a:latin typeface="+mn-lt"/>
                        </a:rPr>
                        <a:t>India- 2021</a:t>
                      </a:r>
                    </a:p>
                    <a:p>
                      <a:pPr marL="0" marR="0">
                        <a:lnSpc>
                          <a:spcPct val="100000"/>
                        </a:lnSpc>
                        <a:spcBef>
                          <a:spcPts val="0"/>
                        </a:spcBef>
                        <a:spcAft>
                          <a:spcPts val="1000"/>
                        </a:spcAft>
                      </a:pPr>
                      <a:endParaRPr lang="en-US" sz="12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nSpc>
                          <a:spcPct val="100000"/>
                        </a:lnSpc>
                        <a:spcBef>
                          <a:spcPts val="0"/>
                        </a:spcBef>
                        <a:spcAft>
                          <a:spcPts val="1000"/>
                        </a:spcAft>
                      </a:pPr>
                      <a:r>
                        <a:rPr lang="en-US" sz="1500" dirty="0">
                          <a:effectLst/>
                          <a:latin typeface="+mn-lt"/>
                        </a:rPr>
                        <a:t>2 years</a:t>
                      </a:r>
                    </a:p>
                  </a:txBody>
                  <a:tcPr marL="28566" marR="28566" marT="14283" marB="14283" anchor="ctr"/>
                </a:tc>
                <a:tc>
                  <a:txBody>
                    <a:bodyPr/>
                    <a:lstStyle/>
                    <a:p>
                      <a:pPr marL="0" marR="0">
                        <a:lnSpc>
                          <a:spcPct val="100000"/>
                        </a:lnSpc>
                        <a:spcBef>
                          <a:spcPts val="0"/>
                        </a:spcBef>
                        <a:spcAft>
                          <a:spcPts val="1000"/>
                        </a:spcAft>
                      </a:pPr>
                      <a:r>
                        <a:rPr lang="en-US" sz="1500" dirty="0">
                          <a:effectLst/>
                          <a:latin typeface="+mn-lt"/>
                        </a:rPr>
                        <a:t>State, District, </a:t>
                      </a:r>
                    </a:p>
                    <a:p>
                      <a:pPr marL="0" marR="0">
                        <a:lnSpc>
                          <a:spcPct val="100000"/>
                        </a:lnSpc>
                        <a:spcBef>
                          <a:spcPts val="0"/>
                        </a:spcBef>
                        <a:spcAft>
                          <a:spcPts val="1000"/>
                        </a:spcAft>
                      </a:pPr>
                      <a:r>
                        <a:rPr lang="en-US" sz="1500" dirty="0">
                          <a:effectLst/>
                          <a:latin typeface="+mn-lt"/>
                        </a:rPr>
                        <a:t>Sub district (tehsil </a:t>
                      </a:r>
                      <a:r>
                        <a:rPr lang="en-US" sz="1500" dirty="0" err="1">
                          <a:effectLst/>
                          <a:latin typeface="+mn-lt"/>
                        </a:rPr>
                        <a:t>taulks</a:t>
                      </a:r>
                      <a:r>
                        <a:rPr lang="en-US" sz="1500" baseline="0" dirty="0">
                          <a:effectLst/>
                          <a:latin typeface="+mn-lt"/>
                        </a:rPr>
                        <a:t> </a:t>
                      </a:r>
                      <a:r>
                        <a:rPr lang="en-US" sz="1500" dirty="0">
                          <a:effectLst/>
                          <a:latin typeface="+mn-lt"/>
                        </a:rPr>
                        <a:t>/blocks),Urban Town ,Village</a:t>
                      </a:r>
                    </a:p>
                    <a:p>
                      <a:pPr marL="0" marR="0">
                        <a:lnSpc>
                          <a:spcPct val="100000"/>
                        </a:lnSpc>
                        <a:spcBef>
                          <a:spcPts val="0"/>
                        </a:spcBef>
                        <a:spcAft>
                          <a:spcPts val="1000"/>
                        </a:spcAft>
                      </a:pPr>
                      <a:r>
                        <a:rPr lang="en-US" sz="1500" b="1" dirty="0">
                          <a:effectLst/>
                          <a:latin typeface="+mn-lt"/>
                        </a:rPr>
                        <a:t>Updated frame from 2017</a:t>
                      </a:r>
                      <a:r>
                        <a:rPr lang="en-US" sz="1500" b="1" baseline="0" dirty="0">
                          <a:effectLst/>
                          <a:latin typeface="+mn-lt"/>
                        </a:rPr>
                        <a:t> to 2019</a:t>
                      </a:r>
                      <a:endParaRPr lang="en-US" sz="1500" b="1" dirty="0">
                        <a:effectLst/>
                        <a:latin typeface="+mn-lt"/>
                      </a:endParaRPr>
                    </a:p>
                  </a:txBody>
                  <a:tcPr marL="28566" marR="28566" marT="14283" marB="14283" anchor="ctr"/>
                </a:tc>
                <a:tc>
                  <a:txBody>
                    <a:bodyPr/>
                    <a:lstStyle/>
                    <a:p>
                      <a:pPr marL="0" marR="0">
                        <a:lnSpc>
                          <a:spcPct val="100000"/>
                        </a:lnSpc>
                        <a:spcBef>
                          <a:spcPts val="0"/>
                        </a:spcBef>
                        <a:spcAft>
                          <a:spcPts val="1000"/>
                        </a:spcAft>
                      </a:pPr>
                      <a:r>
                        <a:rPr lang="en-US" sz="1500" b="1" dirty="0">
                          <a:effectLst/>
                          <a:latin typeface="+mn-lt"/>
                        </a:rPr>
                        <a:t>2,500,000</a:t>
                      </a:r>
                      <a:endParaRPr lang="en-US" sz="1500" b="1" dirty="0">
                        <a:effectLst/>
                        <a:latin typeface="+mn-lt"/>
                        <a:ea typeface="Calibri" panose="020F0502020204030204" pitchFamily="34" charset="0"/>
                        <a:cs typeface="Times New Roman" panose="02020603050405020304" pitchFamily="18" charset="0"/>
                      </a:endParaRPr>
                    </a:p>
                  </a:txBody>
                  <a:tcPr marL="28566" marR="28566" marT="14283" marB="14283" anchor="ctr"/>
                </a:tc>
                <a:tc>
                  <a:txBody>
                    <a:bodyPr/>
                    <a:lstStyle/>
                    <a:p>
                      <a:pPr marL="0" marR="0" algn="ctr" defTabSz="914400" rtl="0" eaLnBrk="1" latinLnBrk="0" hangingPunct="1">
                        <a:lnSpc>
                          <a:spcPct val="100000"/>
                        </a:lnSpc>
                        <a:spcBef>
                          <a:spcPts val="0"/>
                        </a:spcBef>
                        <a:spcAft>
                          <a:spcPts val="1000"/>
                        </a:spcAft>
                      </a:pPr>
                      <a:r>
                        <a:rPr lang="en-US" sz="1500" b="1" kern="1200" dirty="0">
                          <a:solidFill>
                            <a:schemeClr val="dk1"/>
                          </a:solidFill>
                          <a:effectLst/>
                          <a:latin typeface="+mn-lt"/>
                          <a:ea typeface="+mn-ea"/>
                          <a:cs typeface="+mn-cs"/>
                        </a:rPr>
                        <a:t>100</a:t>
                      </a:r>
                    </a:p>
                  </a:txBody>
                  <a:tcPr marL="28566" marR="28566" marT="14283" marB="14283" anchor="ctr">
                    <a:solidFill>
                      <a:schemeClr val="bg1"/>
                    </a:solidFill>
                  </a:tcPr>
                </a:tc>
                <a:tc>
                  <a:txBody>
                    <a:bodyPr/>
                    <a:lstStyle/>
                    <a:p>
                      <a:pPr marL="0" marR="0">
                        <a:lnSpc>
                          <a:spcPct val="100000"/>
                        </a:lnSpc>
                        <a:spcBef>
                          <a:spcPts val="0"/>
                        </a:spcBef>
                        <a:spcAft>
                          <a:spcPts val="1000"/>
                        </a:spcAft>
                      </a:pPr>
                      <a:r>
                        <a:rPr lang="en-US" sz="1500" dirty="0">
                          <a:effectLst/>
                          <a:latin typeface="+mn-lt"/>
                        </a:rPr>
                        <a:t>Digitized maps for all blocks</a:t>
                      </a:r>
                    </a:p>
                    <a:p>
                      <a:pPr marL="0" marR="0">
                        <a:lnSpc>
                          <a:spcPct val="100000"/>
                        </a:lnSpc>
                        <a:spcBef>
                          <a:spcPts val="0"/>
                        </a:spcBef>
                        <a:spcAft>
                          <a:spcPts val="1000"/>
                        </a:spcAft>
                      </a:pPr>
                      <a:r>
                        <a:rPr lang="en-US" sz="1500" dirty="0">
                          <a:effectLst/>
                          <a:latin typeface="+mn-lt"/>
                        </a:rPr>
                        <a:t>Blocks Boundaries formation/</a:t>
                      </a:r>
                      <a:r>
                        <a:rPr lang="en-US" sz="1500" baseline="0" dirty="0">
                          <a:effectLst/>
                          <a:latin typeface="+mn-lt"/>
                        </a:rPr>
                        <a:t> frame updation </a:t>
                      </a:r>
                      <a:r>
                        <a:rPr lang="en-US" sz="1500" dirty="0">
                          <a:effectLst/>
                          <a:latin typeface="+mn-lt"/>
                        </a:rPr>
                        <a:t>complete</a:t>
                      </a:r>
                      <a:r>
                        <a:rPr lang="en-US" sz="1500" baseline="0" dirty="0">
                          <a:effectLst/>
                          <a:latin typeface="+mn-lt"/>
                        </a:rPr>
                        <a:t>d one year before the census</a:t>
                      </a:r>
                      <a:r>
                        <a:rPr lang="en-US" sz="1500" dirty="0">
                          <a:effectLst/>
                          <a:latin typeface="+mn-lt"/>
                        </a:rPr>
                        <a:t> </a:t>
                      </a:r>
                      <a:endParaRPr lang="en-US" sz="1500" dirty="0">
                        <a:effectLst/>
                        <a:latin typeface="+mn-lt"/>
                        <a:ea typeface="Calibri" panose="020F0502020204030204" pitchFamily="34" charset="0"/>
                        <a:cs typeface="Times New Roman" panose="02020603050405020304" pitchFamily="18" charset="0"/>
                      </a:endParaRPr>
                    </a:p>
                  </a:txBody>
                  <a:tcPr marL="28566" marR="28566" marT="14283" marB="14283" anchor="ctr"/>
                </a:tc>
                <a:tc>
                  <a:txBody>
                    <a:bodyPr/>
                    <a:lstStyle/>
                    <a:p>
                      <a:pPr marL="0" marR="0">
                        <a:lnSpc>
                          <a:spcPct val="100000"/>
                        </a:lnSpc>
                        <a:spcBef>
                          <a:spcPts val="0"/>
                        </a:spcBef>
                        <a:spcAft>
                          <a:spcPts val="1000"/>
                        </a:spcAft>
                      </a:pPr>
                      <a:r>
                        <a:rPr lang="en-US" sz="1500" dirty="0">
                          <a:effectLst/>
                          <a:latin typeface="+mn-lt"/>
                          <a:ea typeface="Calibri" panose="020F0502020204030204" pitchFamily="34" charset="0"/>
                          <a:cs typeface="Times New Roman" panose="02020603050405020304" pitchFamily="18" charset="0"/>
                        </a:rPr>
                        <a:t>Modern</a:t>
                      </a:r>
                      <a:r>
                        <a:rPr lang="en-US" sz="1500" baseline="0" dirty="0">
                          <a:effectLst/>
                          <a:latin typeface="+mn-lt"/>
                          <a:ea typeface="Calibri" panose="020F0502020204030204" pitchFamily="34" charset="0"/>
                          <a:cs typeface="Times New Roman" panose="02020603050405020304" pitchFamily="18" charset="0"/>
                        </a:rPr>
                        <a:t> Methods </a:t>
                      </a:r>
                    </a:p>
                    <a:p>
                      <a:pPr marL="0" marR="0">
                        <a:lnSpc>
                          <a:spcPct val="100000"/>
                        </a:lnSpc>
                        <a:spcBef>
                          <a:spcPts val="0"/>
                        </a:spcBef>
                        <a:spcAft>
                          <a:spcPts val="1000"/>
                        </a:spcAft>
                      </a:pPr>
                      <a:r>
                        <a:rPr lang="en-US" sz="1500" baseline="0" dirty="0">
                          <a:effectLst/>
                          <a:latin typeface="+mn-lt"/>
                          <a:ea typeface="Calibri" panose="020F0502020204030204" pitchFamily="34" charset="0"/>
                          <a:cs typeface="Times New Roman" panose="02020603050405020304" pitchFamily="18" charset="0"/>
                        </a:rPr>
                        <a:t>E-learning</a:t>
                      </a:r>
                    </a:p>
                    <a:p>
                      <a:pPr marL="0" marR="0">
                        <a:lnSpc>
                          <a:spcPct val="100000"/>
                        </a:lnSpc>
                        <a:spcBef>
                          <a:spcPts val="0"/>
                        </a:spcBef>
                        <a:spcAft>
                          <a:spcPts val="1000"/>
                        </a:spcAft>
                      </a:pPr>
                      <a:r>
                        <a:rPr lang="en-US" sz="1500" baseline="0" dirty="0">
                          <a:effectLst/>
                          <a:latin typeface="+mn-lt"/>
                          <a:ea typeface="Calibri" panose="020F0502020204030204" pitchFamily="34" charset="0"/>
                          <a:cs typeface="Times New Roman" panose="02020603050405020304" pitchFamily="18" charset="0"/>
                        </a:rPr>
                        <a:t>Classroom method</a:t>
                      </a:r>
                    </a:p>
                    <a:p>
                      <a:pPr marL="0" marR="0">
                        <a:lnSpc>
                          <a:spcPct val="100000"/>
                        </a:lnSpc>
                        <a:spcBef>
                          <a:spcPts val="0"/>
                        </a:spcBef>
                        <a:spcAft>
                          <a:spcPts val="1000"/>
                        </a:spcAft>
                      </a:pPr>
                      <a:r>
                        <a:rPr lang="en-US" sz="1500" baseline="0" dirty="0">
                          <a:effectLst/>
                          <a:latin typeface="+mn-lt"/>
                          <a:ea typeface="Calibri" panose="020F0502020204030204" pitchFamily="34" charset="0"/>
                          <a:cs typeface="Times New Roman" panose="02020603050405020304" pitchFamily="18" charset="0"/>
                        </a:rPr>
                        <a:t>Audio-video methods</a:t>
                      </a:r>
                    </a:p>
                    <a:p>
                      <a:pPr marL="0" marR="0">
                        <a:lnSpc>
                          <a:spcPct val="100000"/>
                        </a:lnSpc>
                        <a:spcBef>
                          <a:spcPts val="0"/>
                        </a:spcBef>
                        <a:spcAft>
                          <a:spcPts val="1000"/>
                        </a:spcAft>
                      </a:pPr>
                      <a:endParaRPr lang="en-US" sz="1500" dirty="0">
                        <a:effectLst/>
                        <a:latin typeface="+mn-lt"/>
                        <a:ea typeface="Calibri" panose="020F0502020204030204" pitchFamily="34" charset="0"/>
                        <a:cs typeface="Times New Roman" panose="02020603050405020304" pitchFamily="18" charset="0"/>
                      </a:endParaRPr>
                    </a:p>
                  </a:txBody>
                  <a:tcPr marL="28566" marR="28566" marT="14283" marB="14283" anchor="ctr"/>
                </a:tc>
                <a:tc>
                  <a:txBody>
                    <a:bodyPr/>
                    <a:lstStyle/>
                    <a:p>
                      <a:pPr marL="0" marR="0">
                        <a:lnSpc>
                          <a:spcPct val="100000"/>
                        </a:lnSpc>
                        <a:spcBef>
                          <a:spcPts val="0"/>
                        </a:spcBef>
                        <a:spcAft>
                          <a:spcPts val="1000"/>
                        </a:spcAft>
                      </a:pPr>
                      <a:r>
                        <a:rPr lang="en-US" sz="1500" dirty="0">
                          <a:effectLst/>
                          <a:latin typeface="+mn-lt"/>
                        </a:rPr>
                        <a:t>100 National Trainer, 1800 master trainers,  43500 field trainers</a:t>
                      </a:r>
                    </a:p>
                    <a:p>
                      <a:pPr marL="0" marR="0">
                        <a:lnSpc>
                          <a:spcPct val="100000"/>
                        </a:lnSpc>
                        <a:spcBef>
                          <a:spcPts val="0"/>
                        </a:spcBef>
                        <a:spcAft>
                          <a:spcPts val="1000"/>
                        </a:spcAft>
                      </a:pPr>
                      <a:r>
                        <a:rPr lang="en-US" sz="1500" dirty="0">
                          <a:effectLst/>
                          <a:latin typeface="+mn-lt"/>
                          <a:ea typeface="Calibri" panose="020F0502020204030204" pitchFamily="34" charset="0"/>
                          <a:cs typeface="Times New Roman" panose="02020603050405020304" pitchFamily="18" charset="0"/>
                        </a:rPr>
                        <a:t>(Teachers)</a:t>
                      </a:r>
                    </a:p>
                  </a:txBody>
                  <a:tcPr marL="28566" marR="28566" marT="14283" marB="14283" anchor="ctr"/>
                </a:tc>
                <a:tc>
                  <a:txBody>
                    <a:bodyPr/>
                    <a:lstStyle/>
                    <a:p>
                      <a:pPr>
                        <a:lnSpc>
                          <a:spcPct val="100000"/>
                        </a:lnSpc>
                      </a:pPr>
                      <a:r>
                        <a:rPr lang="en-US" sz="1500" dirty="0">
                          <a:effectLst/>
                          <a:latin typeface="+mn-lt"/>
                        </a:rPr>
                        <a:t>Teachers </a:t>
                      </a:r>
                    </a:p>
                  </a:txBody>
                  <a:tcPr marL="28566" marR="28566" marT="14283" marB="14283" anchor="ctr"/>
                </a:tc>
                <a:tc>
                  <a:txBody>
                    <a:bodyPr/>
                    <a:lstStyle/>
                    <a:p>
                      <a:pPr marL="0" marR="0" algn="ctr" defTabSz="872922" rtl="0" eaLnBrk="1" latinLnBrk="0" hangingPunct="1">
                        <a:lnSpc>
                          <a:spcPct val="100000"/>
                        </a:lnSpc>
                        <a:spcBef>
                          <a:spcPts val="0"/>
                        </a:spcBef>
                        <a:spcAft>
                          <a:spcPts val="1000"/>
                        </a:spcAft>
                      </a:pPr>
                      <a:r>
                        <a:rPr lang="en-US" sz="1600" b="1" kern="1200" dirty="0">
                          <a:solidFill>
                            <a:schemeClr val="dk1"/>
                          </a:solidFill>
                          <a:effectLst/>
                          <a:latin typeface="+mn-lt"/>
                          <a:ea typeface="+mn-ea"/>
                          <a:cs typeface="+mn-cs"/>
                        </a:rPr>
                        <a:t>3,300,000</a:t>
                      </a:r>
                    </a:p>
                  </a:txBody>
                  <a:tcPr marL="28566" marR="28566" marT="14283" marB="14283" vert="vert270" anchor="ctr"/>
                </a:tc>
                <a:tc>
                  <a:txBody>
                    <a:bodyPr/>
                    <a:lstStyle/>
                    <a:p>
                      <a:pPr marL="0" marR="0">
                        <a:lnSpc>
                          <a:spcPct val="100000"/>
                        </a:lnSpc>
                        <a:spcBef>
                          <a:spcPts val="0"/>
                        </a:spcBef>
                        <a:spcAft>
                          <a:spcPts val="1000"/>
                        </a:spcAft>
                      </a:pPr>
                      <a:r>
                        <a:rPr lang="en-US" sz="1500" dirty="0">
                          <a:effectLst/>
                          <a:latin typeface="+mn-lt"/>
                          <a:ea typeface="Calibri" panose="020F0502020204030204" pitchFamily="34" charset="0"/>
                          <a:cs typeface="Times New Roman" panose="02020603050405020304" pitchFamily="18" charset="0"/>
                        </a:rPr>
                        <a:t>De jure</a:t>
                      </a:r>
                    </a:p>
                  </a:txBody>
                  <a:tcPr marL="28566" marR="28566" marT="14283" marB="14283" anchor="ctr"/>
                </a:tc>
                <a:tc>
                  <a:txBody>
                    <a:bodyPr/>
                    <a:lstStyle/>
                    <a:p>
                      <a:pPr marL="0" marR="0">
                        <a:lnSpc>
                          <a:spcPct val="100000"/>
                        </a:lnSpc>
                        <a:spcBef>
                          <a:spcPts val="0"/>
                        </a:spcBef>
                        <a:spcAft>
                          <a:spcPts val="1000"/>
                        </a:spcAft>
                      </a:pPr>
                      <a:r>
                        <a:rPr lang="en-US" sz="1500" dirty="0">
                          <a:effectLst/>
                          <a:latin typeface="+mn-lt"/>
                          <a:ea typeface="Calibri" panose="020F0502020204030204" pitchFamily="34" charset="0"/>
                          <a:cs typeface="Times New Roman" panose="02020603050405020304" pitchFamily="18" charset="0"/>
                        </a:rPr>
                        <a:t>At National</a:t>
                      </a:r>
                      <a:r>
                        <a:rPr lang="en-US" sz="1500" baseline="0" dirty="0">
                          <a:effectLst/>
                          <a:latin typeface="+mn-lt"/>
                          <a:ea typeface="Calibri" panose="020F0502020204030204" pitchFamily="34" charset="0"/>
                          <a:cs typeface="Times New Roman" panose="02020603050405020304" pitchFamily="18" charset="0"/>
                        </a:rPr>
                        <a:t> level and local level, electronic /print media, Poster, pamphlets</a:t>
                      </a:r>
                    </a:p>
                  </a:txBody>
                  <a:tcPr marL="28566" marR="28566" marT="14283" marB="14283" anchor="ctr"/>
                </a:tc>
                <a:tc>
                  <a:txBody>
                    <a:bodyPr/>
                    <a:lstStyle/>
                    <a:p>
                      <a:pPr marL="0" marR="0">
                        <a:lnSpc>
                          <a:spcPct val="100000"/>
                        </a:lnSpc>
                        <a:spcBef>
                          <a:spcPts val="0"/>
                        </a:spcBef>
                        <a:spcAft>
                          <a:spcPts val="1000"/>
                        </a:spcAft>
                      </a:pPr>
                      <a:r>
                        <a:rPr lang="en-US" sz="1500" baseline="0" dirty="0">
                          <a:effectLst/>
                          <a:latin typeface="+mn-lt"/>
                          <a:ea typeface="Calibri" panose="020F0502020204030204" pitchFamily="34" charset="0"/>
                          <a:cs typeface="Times New Roman" panose="02020603050405020304" pitchFamily="18" charset="0"/>
                        </a:rPr>
                        <a:t>Planned pre testing and PES</a:t>
                      </a:r>
                    </a:p>
                    <a:p>
                      <a:pPr marL="0" marR="0">
                        <a:lnSpc>
                          <a:spcPct val="100000"/>
                        </a:lnSpc>
                        <a:spcBef>
                          <a:spcPts val="0"/>
                        </a:spcBef>
                        <a:spcAft>
                          <a:spcPts val="1000"/>
                        </a:spcAft>
                      </a:pPr>
                      <a:r>
                        <a:rPr lang="en-US" sz="1500" b="1" u="sng" baseline="0" dirty="0">
                          <a:effectLst/>
                          <a:latin typeface="+mn-lt"/>
                          <a:ea typeface="Calibri" panose="020F0502020204030204" pitchFamily="34" charset="0"/>
                          <a:cs typeface="Times New Roman" panose="02020603050405020304" pitchFamily="18" charset="0"/>
                        </a:rPr>
                        <a:t>Est. PES sample= 4000 blocks</a:t>
                      </a:r>
                    </a:p>
                  </a:txBody>
                  <a:tcPr marL="28566" marR="28566" marT="14283" marB="14283" anchor="ctr"/>
                </a:tc>
                <a:extLst>
                  <a:ext uri="{0D108BD9-81ED-4DB2-BD59-A6C34878D82A}">
                    <a16:rowId xmlns:a16="http://schemas.microsoft.com/office/drawing/2014/main" val="10002"/>
                  </a:ext>
                </a:extLst>
              </a:tr>
            </a:tbl>
          </a:graphicData>
        </a:graphic>
      </p:graphicFrame>
      <p:pic>
        <p:nvPicPr>
          <p:cNvPr id="1026" name="Picture 2" descr="Pakistan Flag Png By Mtc Tutorials - Pakistani Flag In Png, Transparent Png  - kin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479" t="9593" r="3011" b="6890"/>
          <a:stretch/>
        </p:blipFill>
        <p:spPr bwMode="auto">
          <a:xfrm>
            <a:off x="67220" y="2516077"/>
            <a:ext cx="846117"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ndia flag 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512" r="11737" b="2361"/>
          <a:stretch/>
        </p:blipFill>
        <p:spPr bwMode="auto">
          <a:xfrm>
            <a:off x="90962" y="5562600"/>
            <a:ext cx="798634" cy="76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6420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anchor="b"/>
          <a:lstStyle/>
          <a:p>
            <a:pPr algn="r" eaLnBrk="1" hangingPunct="1">
              <a:defRPr/>
            </a:pPr>
            <a:endParaRPr lang="en-US" sz="1200" dirty="0">
              <a:effectLst>
                <a:outerShdw blurRad="38100" dist="38100" dir="2700000" algn="tl">
                  <a:srgbClr val="FFFFFF"/>
                </a:outerShdw>
              </a:effectLst>
              <a:latin typeface="Tahoma" pitchFamily="34" charset="0"/>
            </a:endParaRPr>
          </a:p>
        </p:txBody>
      </p:sp>
      <p:sp>
        <p:nvSpPr>
          <p:cNvPr id="5" name="Rectangle 4"/>
          <p:cNvSpPr/>
          <p:nvPr/>
        </p:nvSpPr>
        <p:spPr>
          <a:xfrm>
            <a:off x="0" y="136544"/>
            <a:ext cx="12191999" cy="838200"/>
          </a:xfrm>
          <a:prstGeom prst="rect">
            <a:avLst/>
          </a:prstGeom>
          <a:solidFill>
            <a:schemeClr val="accent1"/>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defRPr/>
            </a:pPr>
            <a:r>
              <a:rPr lang="en-US" sz="2400" b="1" dirty="0">
                <a:solidFill>
                  <a:schemeClr val="bg1"/>
                </a:solidFill>
              </a:rPr>
              <a:t>FIELD OPERATION MECHANISM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06200" y="224098"/>
            <a:ext cx="524065" cy="67085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400818411"/>
              </p:ext>
            </p:extLst>
          </p:nvPr>
        </p:nvGraphicFramePr>
        <p:xfrm>
          <a:off x="93565" y="1219200"/>
          <a:ext cx="12192000" cy="7058506"/>
        </p:xfrm>
        <a:graphic>
          <a:graphicData uri="http://schemas.openxmlformats.org/drawingml/2006/table">
            <a:tbl>
              <a:tblPr firstRow="1" bandRow="1">
                <a:tableStyleId>{69CF1AB2-1976-4502-BF36-3FF5EA218861}</a:tableStyleId>
              </a:tblPr>
              <a:tblGrid>
                <a:gridCol w="1125635">
                  <a:extLst>
                    <a:ext uri="{9D8B030D-6E8A-4147-A177-3AD203B41FA5}">
                      <a16:colId xmlns:a16="http://schemas.microsoft.com/office/drawing/2014/main" val="20000"/>
                    </a:ext>
                  </a:extLst>
                </a:gridCol>
                <a:gridCol w="711943">
                  <a:extLst>
                    <a:ext uri="{9D8B030D-6E8A-4147-A177-3AD203B41FA5}">
                      <a16:colId xmlns:a16="http://schemas.microsoft.com/office/drawing/2014/main" val="20001"/>
                    </a:ext>
                  </a:extLst>
                </a:gridCol>
                <a:gridCol w="1143654">
                  <a:extLst>
                    <a:ext uri="{9D8B030D-6E8A-4147-A177-3AD203B41FA5}">
                      <a16:colId xmlns:a16="http://schemas.microsoft.com/office/drawing/2014/main" val="20002"/>
                    </a:ext>
                  </a:extLst>
                </a:gridCol>
                <a:gridCol w="727780">
                  <a:extLst>
                    <a:ext uri="{9D8B030D-6E8A-4147-A177-3AD203B41FA5}">
                      <a16:colId xmlns:a16="http://schemas.microsoft.com/office/drawing/2014/main" val="20003"/>
                    </a:ext>
                  </a:extLst>
                </a:gridCol>
                <a:gridCol w="831749">
                  <a:extLst>
                    <a:ext uri="{9D8B030D-6E8A-4147-A177-3AD203B41FA5}">
                      <a16:colId xmlns:a16="http://schemas.microsoft.com/office/drawing/2014/main" val="20004"/>
                    </a:ext>
                  </a:extLst>
                </a:gridCol>
                <a:gridCol w="1039686">
                  <a:extLst>
                    <a:ext uri="{9D8B030D-6E8A-4147-A177-3AD203B41FA5}">
                      <a16:colId xmlns:a16="http://schemas.microsoft.com/office/drawing/2014/main" val="20005"/>
                    </a:ext>
                  </a:extLst>
                </a:gridCol>
                <a:gridCol w="1143654">
                  <a:extLst>
                    <a:ext uri="{9D8B030D-6E8A-4147-A177-3AD203B41FA5}">
                      <a16:colId xmlns:a16="http://schemas.microsoft.com/office/drawing/2014/main" val="20006"/>
                    </a:ext>
                  </a:extLst>
                </a:gridCol>
                <a:gridCol w="935717">
                  <a:extLst>
                    <a:ext uri="{9D8B030D-6E8A-4147-A177-3AD203B41FA5}">
                      <a16:colId xmlns:a16="http://schemas.microsoft.com/office/drawing/2014/main" val="20007"/>
                    </a:ext>
                  </a:extLst>
                </a:gridCol>
                <a:gridCol w="831749">
                  <a:extLst>
                    <a:ext uri="{9D8B030D-6E8A-4147-A177-3AD203B41FA5}">
                      <a16:colId xmlns:a16="http://schemas.microsoft.com/office/drawing/2014/main" val="20008"/>
                    </a:ext>
                  </a:extLst>
                </a:gridCol>
                <a:gridCol w="727780">
                  <a:extLst>
                    <a:ext uri="{9D8B030D-6E8A-4147-A177-3AD203B41FA5}">
                      <a16:colId xmlns:a16="http://schemas.microsoft.com/office/drawing/2014/main" val="20009"/>
                    </a:ext>
                  </a:extLst>
                </a:gridCol>
                <a:gridCol w="831749">
                  <a:extLst>
                    <a:ext uri="{9D8B030D-6E8A-4147-A177-3AD203B41FA5}">
                      <a16:colId xmlns:a16="http://schemas.microsoft.com/office/drawing/2014/main" val="20010"/>
                    </a:ext>
                  </a:extLst>
                </a:gridCol>
                <a:gridCol w="1351591">
                  <a:extLst>
                    <a:ext uri="{9D8B030D-6E8A-4147-A177-3AD203B41FA5}">
                      <a16:colId xmlns:a16="http://schemas.microsoft.com/office/drawing/2014/main" val="20011"/>
                    </a:ext>
                  </a:extLst>
                </a:gridCol>
                <a:gridCol w="789313">
                  <a:extLst>
                    <a:ext uri="{9D8B030D-6E8A-4147-A177-3AD203B41FA5}">
                      <a16:colId xmlns:a16="http://schemas.microsoft.com/office/drawing/2014/main" val="20012"/>
                    </a:ext>
                  </a:extLst>
                </a:gridCol>
              </a:tblGrid>
              <a:tr h="924341">
                <a:tc>
                  <a:txBody>
                    <a:bodyPr/>
                    <a:lstStyle/>
                    <a:p>
                      <a:pPr marL="0" marR="0" algn="ctr">
                        <a:lnSpc>
                          <a:spcPct val="100000"/>
                        </a:lnSpc>
                        <a:spcBef>
                          <a:spcPts val="0"/>
                        </a:spcBef>
                        <a:spcAft>
                          <a:spcPts val="1000"/>
                        </a:spcAft>
                      </a:pPr>
                      <a:r>
                        <a:rPr lang="en-US" sz="1400" dirty="0">
                          <a:effectLst/>
                          <a:latin typeface="+mn-lt"/>
                        </a:rPr>
                        <a:t>Country Name</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en-US" sz="1400" dirty="0">
                          <a:effectLst/>
                          <a:latin typeface="+mn-lt"/>
                          <a:ea typeface="Calibri" panose="020F0502020204030204" pitchFamily="34" charset="0"/>
                          <a:cs typeface="Times New Roman" panose="02020603050405020304" pitchFamily="18" charset="0"/>
                        </a:rPr>
                        <a:t>Planning</a:t>
                      </a:r>
                    </a:p>
                    <a:p>
                      <a:pPr marL="0" marR="0" algn="ctr">
                        <a:lnSpc>
                          <a:spcPct val="100000"/>
                        </a:lnSpc>
                        <a:spcBef>
                          <a:spcPts val="0"/>
                        </a:spcBef>
                        <a:spcAft>
                          <a:spcPts val="1000"/>
                        </a:spcAft>
                      </a:pP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rPr>
                        <a:t>Frame Hierarchy</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rPr>
                        <a:t>No of block in frame</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rPr>
                        <a:t>No of household in block (on Average)</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rPr>
                        <a:t>Block</a:t>
                      </a:r>
                      <a:r>
                        <a:rPr lang="en-US" sz="1400" baseline="0" dirty="0">
                          <a:effectLst/>
                          <a:latin typeface="+mn-lt"/>
                        </a:rPr>
                        <a:t> formation and updation of </a:t>
                      </a:r>
                      <a:r>
                        <a:rPr lang="en-US" sz="1400" dirty="0">
                          <a:effectLst/>
                          <a:latin typeface="+mn-lt"/>
                        </a:rPr>
                        <a:t>Maps</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rPr>
                        <a:t>Training Methodology</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rPr>
                        <a:t>Total no of trainers</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rPr>
                        <a:t>Hiring of Field Staff</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rPr>
                        <a:t>Total no of field staff</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ea typeface="Calibri" panose="020F0502020204030204" pitchFamily="34" charset="0"/>
                          <a:cs typeface="Times New Roman" panose="02020603050405020304" pitchFamily="18" charset="0"/>
                        </a:rPr>
                        <a:t>Method</a:t>
                      </a:r>
                      <a:r>
                        <a:rPr lang="en-US" sz="1400" baseline="0" dirty="0">
                          <a:effectLst/>
                          <a:latin typeface="+mn-lt"/>
                          <a:ea typeface="Calibri" panose="020F0502020204030204" pitchFamily="34" charset="0"/>
                          <a:cs typeface="Times New Roman" panose="02020603050405020304" pitchFamily="18" charset="0"/>
                        </a:rPr>
                        <a:t> of Enumeration</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400" dirty="0">
                          <a:effectLst/>
                          <a:latin typeface="+mn-lt"/>
                          <a:ea typeface="Calibri" panose="020F0502020204030204" pitchFamily="34" charset="0"/>
                          <a:cs typeface="Times New Roman" panose="02020603050405020304" pitchFamily="18" charset="0"/>
                        </a:rPr>
                        <a:t>Publicity </a:t>
                      </a:r>
                    </a:p>
                  </a:txBody>
                  <a:tcPr marL="28566" marR="28566" marT="14283" marB="14283"/>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en-US" sz="1400" dirty="0">
                          <a:effectLst/>
                          <a:latin typeface="+mn-lt"/>
                          <a:ea typeface="Calibri" panose="020F0502020204030204" pitchFamily="34" charset="0"/>
                          <a:cs typeface="Times New Roman" panose="02020603050405020304" pitchFamily="18" charset="0"/>
                        </a:rPr>
                        <a:t>Pre testing and PES</a:t>
                      </a:r>
                    </a:p>
                    <a:p>
                      <a:pPr marL="0" marR="0" algn="ctr">
                        <a:lnSpc>
                          <a:spcPct val="100000"/>
                        </a:lnSpc>
                        <a:spcBef>
                          <a:spcPts val="0"/>
                        </a:spcBef>
                        <a:spcAft>
                          <a:spcPts val="1000"/>
                        </a:spcAft>
                      </a:pP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extLst>
                  <a:ext uri="{0D108BD9-81ED-4DB2-BD59-A6C34878D82A}">
                    <a16:rowId xmlns:a16="http://schemas.microsoft.com/office/drawing/2014/main" val="10000"/>
                  </a:ext>
                </a:extLst>
              </a:tr>
              <a:tr h="3286109">
                <a:tc>
                  <a:txBody>
                    <a:bodyPr/>
                    <a:lstStyle/>
                    <a:p>
                      <a:pPr marL="0" marR="0">
                        <a:lnSpc>
                          <a:spcPct val="115000"/>
                        </a:lnSpc>
                        <a:spcBef>
                          <a:spcPts val="0"/>
                        </a:spcBef>
                        <a:spcAft>
                          <a:spcPts val="1000"/>
                        </a:spcAft>
                      </a:pPr>
                      <a:endParaRPr lang="en-US" sz="1600" b="1" dirty="0">
                        <a:effectLst/>
                        <a:latin typeface="+mn-lt"/>
                      </a:endParaRPr>
                    </a:p>
                    <a:p>
                      <a:pPr marL="0" marR="0">
                        <a:lnSpc>
                          <a:spcPct val="115000"/>
                        </a:lnSpc>
                        <a:spcBef>
                          <a:spcPts val="0"/>
                        </a:spcBef>
                        <a:spcAft>
                          <a:spcPts val="1000"/>
                        </a:spcAft>
                      </a:pPr>
                      <a:r>
                        <a:rPr lang="en-US" sz="1600" b="1" dirty="0">
                          <a:effectLst/>
                          <a:latin typeface="+mn-lt"/>
                        </a:rPr>
                        <a:t>Bangladesh 2021</a:t>
                      </a:r>
                    </a:p>
                    <a:p>
                      <a:pPr marL="0" marR="0">
                        <a:lnSpc>
                          <a:spcPct val="115000"/>
                        </a:lnSpc>
                        <a:spcBef>
                          <a:spcPts val="0"/>
                        </a:spcBef>
                        <a:spcAft>
                          <a:spcPts val="1000"/>
                        </a:spcAft>
                      </a:pP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nSpc>
                          <a:spcPct val="115000"/>
                        </a:lnSpc>
                        <a:spcBef>
                          <a:spcPts val="0"/>
                        </a:spcBef>
                        <a:spcAft>
                          <a:spcPts val="1000"/>
                        </a:spcAft>
                      </a:pPr>
                      <a:r>
                        <a:rPr lang="en-US" sz="1400" dirty="0">
                          <a:effectLst/>
                          <a:latin typeface="+mn-lt"/>
                          <a:ea typeface="Calibri" panose="020F0502020204030204" pitchFamily="34" charset="0"/>
                          <a:cs typeface="Times New Roman" panose="02020603050405020304" pitchFamily="18" charset="0"/>
                        </a:rPr>
                        <a:t>2 years</a:t>
                      </a:r>
                    </a:p>
                  </a:txBody>
                  <a:tcPr marL="28566" marR="28566" marT="14283" marB="14283" anchor="ctr"/>
                </a:tc>
                <a:tc>
                  <a:txBody>
                    <a:bodyPr/>
                    <a:lstStyle/>
                    <a:p>
                      <a:pPr marL="0" marR="0">
                        <a:lnSpc>
                          <a:spcPct val="115000"/>
                        </a:lnSpc>
                        <a:spcBef>
                          <a:spcPts val="0"/>
                        </a:spcBef>
                        <a:spcAft>
                          <a:spcPts val="1000"/>
                        </a:spcAft>
                      </a:pPr>
                      <a:r>
                        <a:rPr lang="en-US" sz="1400" dirty="0">
                          <a:effectLst/>
                          <a:latin typeface="+mn-lt"/>
                        </a:rPr>
                        <a:t>Division</a:t>
                      </a:r>
                    </a:p>
                    <a:p>
                      <a:pPr marL="0" marR="0">
                        <a:lnSpc>
                          <a:spcPct val="115000"/>
                        </a:lnSpc>
                        <a:spcBef>
                          <a:spcPts val="0"/>
                        </a:spcBef>
                        <a:spcAft>
                          <a:spcPts val="1000"/>
                        </a:spcAft>
                      </a:pPr>
                      <a:r>
                        <a:rPr lang="en-US" sz="1400" dirty="0">
                          <a:effectLst/>
                          <a:latin typeface="+mn-lt"/>
                        </a:rPr>
                        <a:t>District</a:t>
                      </a:r>
                    </a:p>
                    <a:p>
                      <a:pPr marL="0" marR="0">
                        <a:lnSpc>
                          <a:spcPct val="115000"/>
                        </a:lnSpc>
                        <a:spcBef>
                          <a:spcPts val="0"/>
                        </a:spcBef>
                        <a:spcAft>
                          <a:spcPts val="1000"/>
                        </a:spcAft>
                      </a:pPr>
                      <a:r>
                        <a:rPr lang="en-US" sz="1400" dirty="0" err="1">
                          <a:effectLst/>
                          <a:latin typeface="+mn-lt"/>
                        </a:rPr>
                        <a:t>Zila</a:t>
                      </a:r>
                      <a:r>
                        <a:rPr lang="en-US" sz="1400" dirty="0">
                          <a:effectLst/>
                          <a:latin typeface="+mn-lt"/>
                        </a:rPr>
                        <a:t>(sub-district)</a:t>
                      </a:r>
                    </a:p>
                    <a:p>
                      <a:pPr marL="0" marR="0">
                        <a:lnSpc>
                          <a:spcPct val="115000"/>
                        </a:lnSpc>
                        <a:spcBef>
                          <a:spcPts val="0"/>
                        </a:spcBef>
                        <a:spcAft>
                          <a:spcPts val="1000"/>
                        </a:spcAft>
                      </a:pPr>
                      <a:r>
                        <a:rPr lang="en-US" sz="1400" dirty="0">
                          <a:effectLst/>
                          <a:latin typeface="+mn-lt"/>
                        </a:rPr>
                        <a:t>Union/</a:t>
                      </a:r>
                      <a:r>
                        <a:rPr lang="en-US" sz="1400" dirty="0" err="1">
                          <a:effectLst/>
                          <a:latin typeface="+mn-lt"/>
                        </a:rPr>
                        <a:t>Mouza</a:t>
                      </a:r>
                      <a:r>
                        <a:rPr lang="en-US" sz="1400" dirty="0">
                          <a:effectLst/>
                          <a:latin typeface="+mn-lt"/>
                        </a:rPr>
                        <a:t>,</a:t>
                      </a:r>
                    </a:p>
                    <a:p>
                      <a:pPr marL="0" marR="0">
                        <a:lnSpc>
                          <a:spcPct val="115000"/>
                        </a:lnSpc>
                        <a:spcBef>
                          <a:spcPts val="0"/>
                        </a:spcBef>
                        <a:spcAft>
                          <a:spcPts val="1000"/>
                        </a:spcAft>
                      </a:pPr>
                      <a:r>
                        <a:rPr lang="en-US" sz="1400" dirty="0">
                          <a:effectLst/>
                          <a:latin typeface="+mn-lt"/>
                        </a:rPr>
                        <a:t>village</a:t>
                      </a:r>
                    </a:p>
                    <a:p>
                      <a:pPr marL="0" marR="0">
                        <a:lnSpc>
                          <a:spcPct val="115000"/>
                        </a:lnSpc>
                        <a:spcBef>
                          <a:spcPts val="0"/>
                        </a:spcBef>
                        <a:spcAft>
                          <a:spcPts val="1000"/>
                        </a:spcAft>
                      </a:pPr>
                      <a:r>
                        <a:rPr lang="en-US" sz="1400" dirty="0">
                          <a:effectLst/>
                          <a:latin typeface="+mn-lt"/>
                        </a:rPr>
                        <a:t>ward</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nchor="ctr"/>
                </a:tc>
                <a:tc>
                  <a:txBody>
                    <a:bodyPr/>
                    <a:lstStyle/>
                    <a:p>
                      <a:pPr marL="0" marR="0">
                        <a:lnSpc>
                          <a:spcPct val="115000"/>
                        </a:lnSpc>
                        <a:spcBef>
                          <a:spcPts val="0"/>
                        </a:spcBef>
                        <a:spcAft>
                          <a:spcPts val="1000"/>
                        </a:spcAft>
                      </a:pPr>
                      <a:r>
                        <a:rPr lang="en-US" sz="1400" b="1" dirty="0">
                          <a:effectLst/>
                          <a:latin typeface="+mn-lt"/>
                        </a:rPr>
                        <a:t>4,00,000</a:t>
                      </a:r>
                      <a:endParaRPr lang="en-US" sz="1400" b="1" dirty="0">
                        <a:effectLst/>
                        <a:latin typeface="+mn-lt"/>
                        <a:ea typeface="Calibri" panose="020F0502020204030204" pitchFamily="34" charset="0"/>
                        <a:cs typeface="Times New Roman" panose="02020603050405020304" pitchFamily="18" charset="0"/>
                      </a:endParaRPr>
                    </a:p>
                  </a:txBody>
                  <a:tcPr marL="28566" marR="28566" marT="14283" marB="14283" anchor="ctr"/>
                </a:tc>
                <a:tc>
                  <a:txBody>
                    <a:bodyPr/>
                    <a:lstStyle/>
                    <a:p>
                      <a:pPr marL="0" marR="0" algn="ctr">
                        <a:lnSpc>
                          <a:spcPct val="115000"/>
                        </a:lnSpc>
                        <a:spcBef>
                          <a:spcPts val="0"/>
                        </a:spcBef>
                        <a:spcAft>
                          <a:spcPts val="1000"/>
                        </a:spcAft>
                      </a:pPr>
                      <a:r>
                        <a:rPr lang="en-US" sz="1400" b="1" dirty="0">
                          <a:effectLst/>
                          <a:latin typeface="+mn-lt"/>
                        </a:rPr>
                        <a:t>120</a:t>
                      </a:r>
                      <a:endParaRPr lang="en-US" sz="1400" b="1" dirty="0">
                        <a:effectLst/>
                        <a:latin typeface="+mn-lt"/>
                        <a:ea typeface="Calibri" panose="020F0502020204030204" pitchFamily="34" charset="0"/>
                        <a:cs typeface="Times New Roman" panose="02020603050405020304" pitchFamily="18" charset="0"/>
                      </a:endParaRPr>
                    </a:p>
                  </a:txBody>
                  <a:tcPr marL="28566" marR="28566" marT="14283" marB="14283" anchor="ctr"/>
                </a:tc>
                <a:tc>
                  <a:txBody>
                    <a:bodyPr/>
                    <a:lstStyle/>
                    <a:p>
                      <a:pPr marL="0" marR="0">
                        <a:lnSpc>
                          <a:spcPct val="115000"/>
                        </a:lnSpc>
                        <a:spcBef>
                          <a:spcPts val="0"/>
                        </a:spcBef>
                        <a:spcAft>
                          <a:spcPts val="1000"/>
                        </a:spcAft>
                      </a:pPr>
                      <a:r>
                        <a:rPr lang="en-US" sz="1400" dirty="0">
                          <a:effectLst/>
                          <a:latin typeface="+mn-lt"/>
                        </a:rPr>
                        <a:t>Updated</a:t>
                      </a:r>
                      <a:r>
                        <a:rPr lang="en-US" sz="1400" baseline="0" dirty="0">
                          <a:effectLst/>
                          <a:latin typeface="+mn-lt"/>
                        </a:rPr>
                        <a:t> </a:t>
                      </a:r>
                      <a:r>
                        <a:rPr lang="en-US" sz="1400" dirty="0">
                          <a:effectLst/>
                          <a:latin typeface="+mn-lt"/>
                        </a:rPr>
                        <a:t>maps by enumerators physically.</a:t>
                      </a:r>
                    </a:p>
                    <a:p>
                      <a:pPr marL="0" marR="0">
                        <a:lnSpc>
                          <a:spcPct val="115000"/>
                        </a:lnSpc>
                        <a:spcBef>
                          <a:spcPts val="0"/>
                        </a:spcBef>
                        <a:spcAft>
                          <a:spcPts val="1000"/>
                        </a:spcAft>
                      </a:pPr>
                      <a:r>
                        <a:rPr lang="en-US" sz="1400" dirty="0">
                          <a:effectLst/>
                          <a:latin typeface="+mn-lt"/>
                          <a:ea typeface="Calibri" panose="020F0502020204030204" pitchFamily="34" charset="0"/>
                          <a:cs typeface="Times New Roman" panose="02020603050405020304" pitchFamily="18" charset="0"/>
                        </a:rPr>
                        <a:t>Delimitation of 296718 blocks before census</a:t>
                      </a:r>
                    </a:p>
                  </a:txBody>
                  <a:tcPr marL="28566" marR="28566" marT="14283" marB="14283" anchor="ctr"/>
                </a:tc>
                <a:tc>
                  <a:txBody>
                    <a:bodyPr/>
                    <a:lstStyle/>
                    <a:p>
                      <a:pPr marL="0" marR="0">
                        <a:lnSpc>
                          <a:spcPct val="115000"/>
                        </a:lnSpc>
                        <a:spcBef>
                          <a:spcPts val="0"/>
                        </a:spcBef>
                        <a:spcAft>
                          <a:spcPts val="1000"/>
                        </a:spcAft>
                      </a:pPr>
                      <a:r>
                        <a:rPr lang="en-US" sz="1400" dirty="0">
                          <a:effectLst/>
                          <a:latin typeface="+mn-lt"/>
                        </a:rPr>
                        <a:t>Modern devices</a:t>
                      </a:r>
                    </a:p>
                    <a:p>
                      <a:pPr marL="0" marR="0">
                        <a:lnSpc>
                          <a:spcPct val="115000"/>
                        </a:lnSpc>
                        <a:spcBef>
                          <a:spcPts val="0"/>
                        </a:spcBef>
                        <a:spcAft>
                          <a:spcPts val="1000"/>
                        </a:spcAft>
                      </a:pPr>
                      <a:r>
                        <a:rPr lang="en-US" sz="1400" dirty="0">
                          <a:effectLst/>
                          <a:latin typeface="+mn-lt"/>
                        </a:rPr>
                        <a:t>Audio/visual format with practical examples</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nchor="ctr"/>
                </a:tc>
                <a:tc>
                  <a:txBody>
                    <a:bodyPr/>
                    <a:lstStyle/>
                    <a:p>
                      <a:pPr>
                        <a:lnSpc>
                          <a:spcPct val="115000"/>
                        </a:lnSpc>
                      </a:pPr>
                      <a:r>
                        <a:rPr lang="en-US" sz="1400" dirty="0">
                          <a:effectLst/>
                          <a:latin typeface="+mn-lt"/>
                        </a:rPr>
                        <a:t>4000 in </a:t>
                      </a:r>
                    </a:p>
                    <a:p>
                      <a:pPr>
                        <a:lnSpc>
                          <a:spcPct val="115000"/>
                        </a:lnSpc>
                      </a:pPr>
                      <a:r>
                        <a:rPr lang="en-US" sz="1400" dirty="0">
                          <a:effectLst/>
                          <a:latin typeface="+mn-lt"/>
                        </a:rPr>
                        <a:t>3 batches was proposed in February, 2021</a:t>
                      </a:r>
                    </a:p>
                  </a:txBody>
                  <a:tcPr marL="28566" marR="28566" marT="14283" marB="14283" anchor="ctr"/>
                </a:tc>
                <a:tc>
                  <a:txBody>
                    <a:bodyPr/>
                    <a:lstStyle/>
                    <a:p>
                      <a:pPr>
                        <a:lnSpc>
                          <a:spcPct val="115000"/>
                        </a:lnSpc>
                      </a:pPr>
                      <a:r>
                        <a:rPr lang="en-US" sz="1400" dirty="0">
                          <a:effectLst/>
                          <a:latin typeface="+mn-lt"/>
                        </a:rPr>
                        <a:t>Female encouraged</a:t>
                      </a:r>
                      <a:r>
                        <a:rPr lang="en-US" sz="1400" baseline="0" dirty="0">
                          <a:effectLst/>
                          <a:latin typeface="+mn-lt"/>
                        </a:rPr>
                        <a:t> to hire</a:t>
                      </a:r>
                    </a:p>
                    <a:p>
                      <a:pPr>
                        <a:lnSpc>
                          <a:spcPct val="115000"/>
                        </a:lnSpc>
                      </a:pPr>
                      <a:endParaRPr lang="en-US" sz="1400" baseline="0" dirty="0">
                        <a:effectLst/>
                        <a:latin typeface="+mn-lt"/>
                      </a:endParaRPr>
                    </a:p>
                    <a:p>
                      <a:pPr>
                        <a:lnSpc>
                          <a:spcPct val="115000"/>
                        </a:lnSpc>
                      </a:pPr>
                      <a:r>
                        <a:rPr lang="en-US" sz="1400" dirty="0">
                          <a:effectLst/>
                          <a:latin typeface="+mn-lt"/>
                        </a:rPr>
                        <a:t>Teachers hired</a:t>
                      </a:r>
                    </a:p>
                  </a:txBody>
                  <a:tcPr marL="28566" marR="28566" marT="14283" marB="14283" anchor="ctr"/>
                </a:tc>
                <a:tc>
                  <a:txBody>
                    <a:bodyPr/>
                    <a:lstStyle/>
                    <a:p>
                      <a:pPr marL="0" marR="0" algn="ctr">
                        <a:lnSpc>
                          <a:spcPct val="115000"/>
                        </a:lnSpc>
                        <a:spcBef>
                          <a:spcPts val="0"/>
                        </a:spcBef>
                        <a:spcAft>
                          <a:spcPts val="1000"/>
                        </a:spcAft>
                      </a:pPr>
                      <a:r>
                        <a:rPr lang="en-US" sz="1600" b="1" dirty="0">
                          <a:effectLst/>
                          <a:latin typeface="+mn-lt"/>
                        </a:rPr>
                        <a:t>470,000</a:t>
                      </a:r>
                      <a:endParaRPr lang="en-US" sz="1600" b="1" dirty="0">
                        <a:effectLst/>
                        <a:latin typeface="+mn-lt"/>
                        <a:ea typeface="Calibri" panose="020F0502020204030204" pitchFamily="34" charset="0"/>
                        <a:cs typeface="Times New Roman" panose="02020603050405020304" pitchFamily="18" charset="0"/>
                      </a:endParaRPr>
                    </a:p>
                  </a:txBody>
                  <a:tcPr marL="28566" marR="28566" marT="14283" marB="14283" vert="vert270" anchor="ctr"/>
                </a:tc>
                <a:tc>
                  <a:txBody>
                    <a:bodyPr/>
                    <a:lstStyle/>
                    <a:p>
                      <a:pPr marL="0" marR="0">
                        <a:lnSpc>
                          <a:spcPct val="115000"/>
                        </a:lnSpc>
                        <a:spcBef>
                          <a:spcPts val="0"/>
                        </a:spcBef>
                        <a:spcAft>
                          <a:spcPts val="1000"/>
                        </a:spcAft>
                      </a:pPr>
                      <a:r>
                        <a:rPr lang="en-US" sz="1400" dirty="0">
                          <a:effectLst/>
                          <a:latin typeface="+mn-lt"/>
                          <a:ea typeface="Calibri" panose="020F0502020204030204" pitchFamily="34" charset="0"/>
                          <a:cs typeface="Times New Roman" panose="02020603050405020304" pitchFamily="18" charset="0"/>
                        </a:rPr>
                        <a:t>De Jure</a:t>
                      </a:r>
                    </a:p>
                  </a:txBody>
                  <a:tcPr marL="28566" marR="28566" marT="14283" marB="14283" anchor="ctr"/>
                </a:tc>
                <a:tc>
                  <a:txBody>
                    <a:bodyPr/>
                    <a:lstStyle/>
                    <a:p>
                      <a:pPr marL="0" marR="0">
                        <a:lnSpc>
                          <a:spcPct val="115000"/>
                        </a:lnSpc>
                        <a:spcBef>
                          <a:spcPts val="0"/>
                        </a:spcBef>
                        <a:spcAft>
                          <a:spcPts val="1000"/>
                        </a:spcAft>
                      </a:pPr>
                      <a:r>
                        <a:rPr lang="en-US" sz="1400" dirty="0">
                          <a:effectLst/>
                          <a:latin typeface="+mn-lt"/>
                          <a:ea typeface="Calibri" panose="020F0502020204030204" pitchFamily="34" charset="0"/>
                          <a:cs typeface="Times New Roman" panose="02020603050405020304" pitchFamily="18" charset="0"/>
                        </a:rPr>
                        <a:t>Publicity</a:t>
                      </a:r>
                      <a:r>
                        <a:rPr lang="en-US" sz="1400" baseline="0" dirty="0">
                          <a:effectLst/>
                          <a:latin typeface="+mn-lt"/>
                          <a:ea typeface="Calibri" panose="020F0502020204030204" pitchFamily="34" charset="0"/>
                          <a:cs typeface="Times New Roman" panose="02020603050405020304" pitchFamily="18" charset="0"/>
                        </a:rPr>
                        <a:t> in bazars/schools/public areas, </a:t>
                      </a:r>
                    </a:p>
                    <a:p>
                      <a:pPr marL="0" marR="0">
                        <a:lnSpc>
                          <a:spcPct val="115000"/>
                        </a:lnSpc>
                        <a:spcBef>
                          <a:spcPts val="0"/>
                        </a:spcBef>
                        <a:spcAft>
                          <a:spcPts val="1000"/>
                        </a:spcAft>
                      </a:pPr>
                      <a:r>
                        <a:rPr lang="en-US" sz="1400" baseline="0" dirty="0">
                          <a:effectLst/>
                          <a:latin typeface="+mn-lt"/>
                          <a:ea typeface="Calibri" panose="020F0502020204030204" pitchFamily="34" charset="0"/>
                          <a:cs typeface="Times New Roman" panose="02020603050405020304" pitchFamily="18" charset="0"/>
                        </a:rPr>
                        <a:t>Pamphlets, stickers on vehicles, cinema slides, </a:t>
                      </a:r>
                      <a:r>
                        <a:rPr lang="en-US" sz="1400" baseline="0" dirty="0" err="1">
                          <a:effectLst/>
                          <a:latin typeface="+mn-lt"/>
                          <a:ea typeface="Calibri" panose="020F0502020204030204" pitchFamily="34" charset="0"/>
                          <a:cs typeface="Times New Roman" panose="02020603050405020304" pitchFamily="18" charset="0"/>
                        </a:rPr>
                        <a:t>tv</a:t>
                      </a:r>
                      <a:r>
                        <a:rPr lang="en-US" sz="1400" baseline="0" dirty="0">
                          <a:effectLst/>
                          <a:latin typeface="+mn-lt"/>
                          <a:ea typeface="Calibri" panose="020F0502020204030204" pitchFamily="34" charset="0"/>
                          <a:cs typeface="Times New Roman" panose="02020603050405020304" pitchFamily="18" charset="0"/>
                        </a:rPr>
                        <a:t>/ radio postal stamps</a:t>
                      </a:r>
                    </a:p>
                  </a:txBody>
                  <a:tcPr marL="28566" marR="28566" marT="14283" marB="14283" anchor="ct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400" baseline="0" dirty="0">
                          <a:effectLst/>
                          <a:latin typeface="+mn-lt"/>
                          <a:ea typeface="Calibri" panose="020F0502020204030204" pitchFamily="34" charset="0"/>
                          <a:cs typeface="Times New Roman" panose="02020603050405020304" pitchFamily="18" charset="0"/>
                        </a:rPr>
                        <a:t>Planned pre testing and PES</a:t>
                      </a:r>
                    </a:p>
                    <a:p>
                      <a:pPr marL="0" marR="0" indent="0" algn="l" defTabSz="914400" rtl="0" eaLnBrk="1" fontAlgn="auto" latinLnBrk="0" hangingPunct="1">
                        <a:lnSpc>
                          <a:spcPct val="115000"/>
                        </a:lnSpc>
                        <a:spcBef>
                          <a:spcPts val="0"/>
                        </a:spcBef>
                        <a:spcAft>
                          <a:spcPts val="1000"/>
                        </a:spcAft>
                        <a:buClrTx/>
                        <a:buSzTx/>
                        <a:buFontTx/>
                        <a:buNone/>
                        <a:tabLst/>
                        <a:defRPr/>
                      </a:pPr>
                      <a:r>
                        <a:rPr lang="en-US" sz="1400" b="1" baseline="0" dirty="0">
                          <a:effectLst/>
                          <a:latin typeface="+mn-lt"/>
                          <a:ea typeface="Calibri" panose="020F0502020204030204" pitchFamily="34" charset="0"/>
                          <a:cs typeface="Times New Roman" panose="02020603050405020304" pitchFamily="18" charset="0"/>
                        </a:rPr>
                        <a:t>PES sample size = 482 blocks in 2011 Census, 0.5% of total blocks</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nchor="ctr"/>
                </a:tc>
                <a:extLst>
                  <a:ext uri="{0D108BD9-81ED-4DB2-BD59-A6C34878D82A}">
                    <a16:rowId xmlns:a16="http://schemas.microsoft.com/office/drawing/2014/main" val="10001"/>
                  </a:ext>
                </a:extLst>
              </a:tr>
              <a:tr h="2354827">
                <a:tc>
                  <a:txBody>
                    <a:bodyPr/>
                    <a:lstStyle/>
                    <a:p>
                      <a:pPr marL="0" marR="0">
                        <a:lnSpc>
                          <a:spcPct val="115000"/>
                        </a:lnSpc>
                        <a:spcBef>
                          <a:spcPts val="0"/>
                        </a:spcBef>
                        <a:spcAft>
                          <a:spcPts val="1000"/>
                        </a:spcAft>
                      </a:pPr>
                      <a:endParaRPr lang="en-US" sz="1400" b="1" dirty="0">
                        <a:effectLst/>
                        <a:latin typeface="+mn-lt"/>
                      </a:endParaRPr>
                    </a:p>
                    <a:p>
                      <a:pPr marL="0" marR="0">
                        <a:lnSpc>
                          <a:spcPct val="115000"/>
                        </a:lnSpc>
                        <a:spcBef>
                          <a:spcPts val="0"/>
                        </a:spcBef>
                        <a:spcAft>
                          <a:spcPts val="1000"/>
                        </a:spcAft>
                      </a:pPr>
                      <a:endParaRPr lang="en-US" sz="1400" b="1" dirty="0">
                        <a:effectLst/>
                        <a:latin typeface="+mn-lt"/>
                      </a:endParaRPr>
                    </a:p>
                    <a:p>
                      <a:pPr marL="0" marR="0">
                        <a:lnSpc>
                          <a:spcPct val="115000"/>
                        </a:lnSpc>
                        <a:spcBef>
                          <a:spcPts val="0"/>
                        </a:spcBef>
                        <a:spcAft>
                          <a:spcPts val="1000"/>
                        </a:spcAft>
                      </a:pPr>
                      <a:r>
                        <a:rPr lang="en-US" sz="1600" b="1" dirty="0">
                          <a:effectLst/>
                          <a:latin typeface="+mn-lt"/>
                        </a:rPr>
                        <a:t>Iran 2016</a:t>
                      </a:r>
                    </a:p>
                    <a:p>
                      <a:pPr marL="0" marR="0">
                        <a:lnSpc>
                          <a:spcPct val="115000"/>
                        </a:lnSpc>
                        <a:spcBef>
                          <a:spcPts val="0"/>
                        </a:spcBef>
                        <a:spcAft>
                          <a:spcPts val="1000"/>
                        </a:spcAft>
                      </a:pP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nSpc>
                          <a:spcPct val="115000"/>
                        </a:lnSpc>
                        <a:spcBef>
                          <a:spcPts val="0"/>
                        </a:spcBef>
                        <a:spcAft>
                          <a:spcPts val="1000"/>
                        </a:spcAft>
                      </a:pPr>
                      <a:r>
                        <a:rPr lang="en-US" sz="1400" dirty="0">
                          <a:effectLst/>
                          <a:latin typeface="+mn-lt"/>
                        </a:rPr>
                        <a:t>2 years</a:t>
                      </a:r>
                    </a:p>
                  </a:txBody>
                  <a:tcPr marL="28566" marR="28566" marT="14283" marB="14283" anchor="ctr"/>
                </a:tc>
                <a:tc>
                  <a:txBody>
                    <a:bodyPr/>
                    <a:lstStyle/>
                    <a:p>
                      <a:pPr marL="0" marR="0">
                        <a:lnSpc>
                          <a:spcPct val="115000"/>
                        </a:lnSpc>
                        <a:spcBef>
                          <a:spcPts val="0"/>
                        </a:spcBef>
                        <a:spcAft>
                          <a:spcPts val="1000"/>
                        </a:spcAft>
                      </a:pPr>
                      <a:r>
                        <a:rPr lang="en-US" sz="1400" dirty="0">
                          <a:effectLst/>
                          <a:latin typeface="+mn-lt"/>
                        </a:rPr>
                        <a:t>Province, country,</a:t>
                      </a:r>
                    </a:p>
                    <a:p>
                      <a:pPr marL="0" marR="0">
                        <a:lnSpc>
                          <a:spcPct val="115000"/>
                        </a:lnSpc>
                        <a:spcBef>
                          <a:spcPts val="0"/>
                        </a:spcBef>
                        <a:spcAft>
                          <a:spcPts val="1000"/>
                        </a:spcAft>
                      </a:pPr>
                      <a:r>
                        <a:rPr lang="en-US" sz="1400" dirty="0">
                          <a:effectLst/>
                          <a:latin typeface="+mn-lt"/>
                        </a:rPr>
                        <a:t>district, </a:t>
                      </a:r>
                    </a:p>
                    <a:p>
                      <a:pPr marL="0" marR="0">
                        <a:lnSpc>
                          <a:spcPct val="115000"/>
                        </a:lnSpc>
                        <a:spcBef>
                          <a:spcPts val="0"/>
                        </a:spcBef>
                        <a:spcAft>
                          <a:spcPts val="1000"/>
                        </a:spcAft>
                      </a:pPr>
                      <a:r>
                        <a:rPr lang="en-US" sz="1400" dirty="0">
                          <a:effectLst/>
                          <a:latin typeface="+mn-lt"/>
                        </a:rPr>
                        <a:t>city </a:t>
                      </a:r>
                    </a:p>
                  </a:txBody>
                  <a:tcPr marL="28566" marR="28566" marT="14283" marB="14283" anchor="ctr"/>
                </a:tc>
                <a:tc>
                  <a:txBody>
                    <a:bodyPr/>
                    <a:lstStyle/>
                    <a:p>
                      <a:pPr algn="ctr">
                        <a:lnSpc>
                          <a:spcPct val="115000"/>
                        </a:lnSpc>
                      </a:pPr>
                      <a:r>
                        <a:rPr lang="en-US" sz="1400" b="1" dirty="0">
                          <a:effectLst/>
                          <a:latin typeface="+mn-lt"/>
                        </a:rPr>
                        <a:t>195,192</a:t>
                      </a:r>
                    </a:p>
                  </a:txBody>
                  <a:tcPr marL="28566" marR="28566" marT="14283" marB="14283" anchor="ctr"/>
                </a:tc>
                <a:tc>
                  <a:txBody>
                    <a:bodyPr/>
                    <a:lstStyle/>
                    <a:p>
                      <a:pPr algn="ctr">
                        <a:lnSpc>
                          <a:spcPct val="115000"/>
                        </a:lnSpc>
                      </a:pPr>
                      <a:r>
                        <a:rPr lang="en-US" sz="1400" b="1" dirty="0">
                          <a:effectLst/>
                          <a:latin typeface="+mn-lt"/>
                        </a:rPr>
                        <a:t>100</a:t>
                      </a:r>
                    </a:p>
                  </a:txBody>
                  <a:tcPr marL="28566" marR="28566" marT="14283" marB="14283" anchor="ctr">
                    <a:solidFill>
                      <a:schemeClr val="bg1"/>
                    </a:solidFill>
                  </a:tcPr>
                </a:tc>
                <a:tc>
                  <a:txBody>
                    <a:bodyPr/>
                    <a:lstStyle/>
                    <a:p>
                      <a:pPr marL="0" marR="0">
                        <a:lnSpc>
                          <a:spcPct val="115000"/>
                        </a:lnSpc>
                        <a:spcBef>
                          <a:spcPts val="0"/>
                        </a:spcBef>
                        <a:spcAft>
                          <a:spcPts val="1000"/>
                        </a:spcAft>
                      </a:pPr>
                      <a:r>
                        <a:rPr lang="en-US" sz="1400" dirty="0">
                          <a:effectLst/>
                          <a:latin typeface="+mn-lt"/>
                        </a:rPr>
                        <a:t>Digitized maps</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nSpc>
                          <a:spcPct val="115000"/>
                        </a:lnSpc>
                        <a:spcBef>
                          <a:spcPts val="0"/>
                        </a:spcBef>
                        <a:spcAft>
                          <a:spcPts val="1000"/>
                        </a:spcAft>
                      </a:pPr>
                      <a:r>
                        <a:rPr lang="en-US" sz="1400" dirty="0">
                          <a:effectLst/>
                          <a:latin typeface="+mn-lt"/>
                        </a:rPr>
                        <a:t>Modern devices</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nSpc>
                          <a:spcPct val="115000"/>
                        </a:lnSpc>
                        <a:spcBef>
                          <a:spcPts val="0"/>
                        </a:spcBef>
                        <a:spcAft>
                          <a:spcPts val="1000"/>
                        </a:spcAft>
                      </a:pPr>
                      <a:r>
                        <a:rPr lang="en-US" sz="1400" dirty="0">
                          <a:effectLst/>
                          <a:latin typeface="+mn-lt"/>
                        </a:rPr>
                        <a:t>5200 trainers</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nSpc>
                          <a:spcPct val="115000"/>
                        </a:lnSpc>
                        <a:spcBef>
                          <a:spcPts val="0"/>
                        </a:spcBef>
                        <a:spcAft>
                          <a:spcPts val="1000"/>
                        </a:spcAft>
                      </a:pPr>
                      <a:r>
                        <a:rPr lang="en-US" sz="1400" dirty="0">
                          <a:effectLst/>
                          <a:latin typeface="+mn-lt"/>
                        </a:rPr>
                        <a:t>Diploma, degree holder staff</a:t>
                      </a: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15000"/>
                        </a:lnSpc>
                        <a:spcBef>
                          <a:spcPts val="0"/>
                        </a:spcBef>
                        <a:spcAft>
                          <a:spcPts val="1000"/>
                        </a:spcAft>
                      </a:pPr>
                      <a:r>
                        <a:rPr lang="en-US" sz="1600" b="1" dirty="0">
                          <a:effectLst/>
                          <a:latin typeface="+mn-lt"/>
                        </a:rPr>
                        <a:t>40,000</a:t>
                      </a:r>
                      <a:endParaRPr lang="en-US" sz="1600" b="1" dirty="0">
                        <a:effectLst/>
                        <a:latin typeface="+mn-lt"/>
                        <a:ea typeface="Calibri" panose="020F0502020204030204" pitchFamily="34" charset="0"/>
                        <a:cs typeface="Times New Roman" panose="02020603050405020304" pitchFamily="18" charset="0"/>
                      </a:endParaRPr>
                    </a:p>
                  </a:txBody>
                  <a:tcPr marL="28566" marR="28566" marT="14283" marB="14283" vert="vert270" anchor="ctr"/>
                </a:tc>
                <a:tc>
                  <a:txBody>
                    <a:bodyPr/>
                    <a:lstStyle/>
                    <a:p>
                      <a:pPr marL="0" marR="0">
                        <a:lnSpc>
                          <a:spcPct val="115000"/>
                        </a:lnSpc>
                        <a:spcBef>
                          <a:spcPts val="0"/>
                        </a:spcBef>
                        <a:spcAft>
                          <a:spcPts val="1000"/>
                        </a:spcAft>
                      </a:pPr>
                      <a:r>
                        <a:rPr lang="en-US" sz="1400" dirty="0">
                          <a:effectLst/>
                          <a:latin typeface="+mn-lt"/>
                          <a:ea typeface="Calibri" panose="020F0502020204030204" pitchFamily="34" charset="0"/>
                          <a:cs typeface="Times New Roman" panose="02020603050405020304" pitchFamily="18" charset="0"/>
                        </a:rPr>
                        <a:t>De Jure</a:t>
                      </a:r>
                    </a:p>
                    <a:p>
                      <a:pPr marL="0" marR="0">
                        <a:lnSpc>
                          <a:spcPct val="115000"/>
                        </a:lnSpc>
                        <a:spcBef>
                          <a:spcPts val="0"/>
                        </a:spcBef>
                        <a:spcAft>
                          <a:spcPts val="1000"/>
                        </a:spcAft>
                      </a:pPr>
                      <a:r>
                        <a:rPr lang="en-US" sz="1400" dirty="0">
                          <a:effectLst/>
                          <a:latin typeface="+mn-lt"/>
                          <a:ea typeface="Calibri" panose="020F0502020204030204" pitchFamily="34" charset="0"/>
                          <a:cs typeface="Times New Roman" panose="02020603050405020304" pitchFamily="18" charset="0"/>
                        </a:rPr>
                        <a:t>47% data collection through internet</a:t>
                      </a:r>
                    </a:p>
                  </a:txBody>
                  <a:tcPr marL="28566" marR="28566" marT="14283" marB="14283"/>
                </a:tc>
                <a:tc>
                  <a:txBody>
                    <a:bodyPr/>
                    <a:lstStyle/>
                    <a:p>
                      <a:pPr marL="0" marR="0">
                        <a:lnSpc>
                          <a:spcPct val="115000"/>
                        </a:lnSpc>
                        <a:spcBef>
                          <a:spcPts val="0"/>
                        </a:spcBef>
                        <a:spcAft>
                          <a:spcPts val="1000"/>
                        </a:spcAft>
                      </a:pPr>
                      <a:r>
                        <a:rPr lang="en-US" sz="1400" dirty="0">
                          <a:effectLst/>
                          <a:latin typeface="+mn-lt"/>
                          <a:ea typeface="Calibri" panose="020F0502020204030204" pitchFamily="34" charset="0"/>
                          <a:cs typeface="Times New Roman" panose="02020603050405020304" pitchFamily="18" charset="0"/>
                        </a:rPr>
                        <a:t>Mass media</a:t>
                      </a:r>
                    </a:p>
                    <a:p>
                      <a:pPr marL="0" marR="0">
                        <a:lnSpc>
                          <a:spcPct val="115000"/>
                        </a:lnSpc>
                        <a:spcBef>
                          <a:spcPts val="0"/>
                        </a:spcBef>
                        <a:spcAft>
                          <a:spcPts val="1000"/>
                        </a:spcAft>
                      </a:pPr>
                      <a:r>
                        <a:rPr lang="en-US" sz="1400" dirty="0">
                          <a:effectLst/>
                          <a:latin typeface="+mn-lt"/>
                          <a:ea typeface="Calibri" panose="020F0502020204030204" pitchFamily="34" charset="0"/>
                          <a:cs typeface="Times New Roman" panose="02020603050405020304" pitchFamily="18" charset="0"/>
                        </a:rPr>
                        <a:t>SMS</a:t>
                      </a:r>
                      <a:r>
                        <a:rPr lang="en-US" sz="1400" baseline="0" dirty="0">
                          <a:effectLst/>
                          <a:latin typeface="+mn-lt"/>
                          <a:ea typeface="Calibri" panose="020F0502020204030204" pitchFamily="34" charset="0"/>
                          <a:cs typeface="Times New Roman" panose="02020603050405020304" pitchFamily="18" charset="0"/>
                        </a:rPr>
                        <a:t> </a:t>
                      </a:r>
                      <a:r>
                        <a:rPr lang="en-US" sz="1400" dirty="0">
                          <a:effectLst/>
                          <a:latin typeface="+mn-lt"/>
                          <a:ea typeface="Calibri" panose="020F0502020204030204" pitchFamily="34" charset="0"/>
                          <a:cs typeface="Times New Roman" panose="02020603050405020304" pitchFamily="18" charset="0"/>
                        </a:rPr>
                        <a:t>Website</a:t>
                      </a:r>
                    </a:p>
                    <a:p>
                      <a:pPr marL="0" marR="0">
                        <a:lnSpc>
                          <a:spcPct val="115000"/>
                        </a:lnSpc>
                        <a:spcBef>
                          <a:spcPts val="0"/>
                        </a:spcBef>
                        <a:spcAft>
                          <a:spcPts val="1000"/>
                        </a:spcAft>
                      </a:pPr>
                      <a:r>
                        <a:rPr lang="en-US" sz="1400" dirty="0">
                          <a:effectLst/>
                          <a:latin typeface="+mn-lt"/>
                          <a:ea typeface="Calibri" panose="020F0502020204030204" pitchFamily="34" charset="0"/>
                          <a:cs typeface="Times New Roman" panose="02020603050405020304" pitchFamily="18" charset="0"/>
                        </a:rPr>
                        <a:t>Outdoor promotion</a:t>
                      </a:r>
                    </a:p>
                    <a:p>
                      <a:pPr marL="0" marR="0">
                        <a:lnSpc>
                          <a:spcPct val="115000"/>
                        </a:lnSpc>
                        <a:spcBef>
                          <a:spcPts val="0"/>
                        </a:spcBef>
                        <a:spcAft>
                          <a:spcPts val="1000"/>
                        </a:spcAft>
                      </a:pPr>
                      <a:r>
                        <a:rPr lang="en-US" sz="1400" dirty="0">
                          <a:effectLst/>
                          <a:latin typeface="+mn-lt"/>
                          <a:ea typeface="Calibri" panose="020F0502020204030204" pitchFamily="34" charset="0"/>
                          <a:cs typeface="Times New Roman" panose="02020603050405020304" pitchFamily="18" charset="0"/>
                        </a:rPr>
                        <a:t>Students awareness through census</a:t>
                      </a:r>
                      <a:r>
                        <a:rPr lang="en-US" sz="1400" baseline="0" dirty="0">
                          <a:effectLst/>
                          <a:latin typeface="+mn-lt"/>
                          <a:ea typeface="Calibri" panose="020F0502020204030204" pitchFamily="34" charset="0"/>
                          <a:cs typeface="Times New Roman" panose="02020603050405020304" pitchFamily="18" charset="0"/>
                        </a:rPr>
                        <a:t> card /   logo </a:t>
                      </a:r>
                      <a:r>
                        <a:rPr lang="en-US" sz="1400" dirty="0">
                          <a:effectLst/>
                          <a:latin typeface="+mn-lt"/>
                          <a:ea typeface="Calibri" panose="020F0502020204030204" pitchFamily="34" charset="0"/>
                          <a:cs typeface="Times New Roman" panose="02020603050405020304" pitchFamily="18" charset="0"/>
                        </a:rPr>
                        <a:t>designed</a:t>
                      </a:r>
                    </a:p>
                  </a:txBody>
                  <a:tcPr marL="28566" marR="28566" marT="14283" marB="14283"/>
                </a:tc>
                <a:tc>
                  <a:txBody>
                    <a:bodyPr/>
                    <a:lstStyle/>
                    <a:p>
                      <a:pPr marL="0" marR="0">
                        <a:lnSpc>
                          <a:spcPct val="115000"/>
                        </a:lnSpc>
                        <a:spcBef>
                          <a:spcPts val="0"/>
                        </a:spcBef>
                        <a:spcAft>
                          <a:spcPts val="1000"/>
                        </a:spcAft>
                      </a:pPr>
                      <a:r>
                        <a:rPr lang="en-US" sz="1400" dirty="0">
                          <a:effectLst/>
                          <a:latin typeface="+mn-lt"/>
                          <a:ea typeface="Calibri" panose="020F0502020204030204" pitchFamily="34" charset="0"/>
                          <a:cs typeface="Times New Roman" panose="02020603050405020304" pitchFamily="18" charset="0"/>
                        </a:rPr>
                        <a:t>Pre testing</a:t>
                      </a:r>
                    </a:p>
                    <a:p>
                      <a:pPr marL="0" marR="0">
                        <a:lnSpc>
                          <a:spcPct val="115000"/>
                        </a:lnSpc>
                        <a:spcBef>
                          <a:spcPts val="0"/>
                        </a:spcBef>
                        <a:spcAft>
                          <a:spcPts val="1000"/>
                        </a:spcAft>
                      </a:pPr>
                      <a:endParaRPr lang="en-US" sz="14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400" dirty="0">
                          <a:effectLst/>
                          <a:latin typeface="+mn-lt"/>
                          <a:ea typeface="Calibri" panose="020F0502020204030204" pitchFamily="34" charset="0"/>
                          <a:cs typeface="Times New Roman" panose="02020603050405020304" pitchFamily="18" charset="0"/>
                        </a:rPr>
                        <a:t>PES planned</a:t>
                      </a:r>
                    </a:p>
                    <a:p>
                      <a:pPr marL="0" marR="0">
                        <a:lnSpc>
                          <a:spcPct val="115000"/>
                        </a:lnSpc>
                        <a:spcBef>
                          <a:spcPts val="0"/>
                        </a:spcBef>
                        <a:spcAft>
                          <a:spcPts val="1000"/>
                        </a:spcAft>
                      </a:pPr>
                      <a:endParaRPr lang="en-US" sz="1400" dirty="0">
                        <a:effectLst/>
                        <a:latin typeface="+mn-lt"/>
                        <a:ea typeface="Calibri" panose="020F0502020204030204" pitchFamily="34" charset="0"/>
                        <a:cs typeface="Times New Roman" panose="02020603050405020304" pitchFamily="18" charset="0"/>
                      </a:endParaRPr>
                    </a:p>
                  </a:txBody>
                  <a:tcPr marL="28566" marR="28566" marT="14283" marB="14283"/>
                </a:tc>
                <a:extLst>
                  <a:ext uri="{0D108BD9-81ED-4DB2-BD59-A6C34878D82A}">
                    <a16:rowId xmlns:a16="http://schemas.microsoft.com/office/drawing/2014/main" val="10002"/>
                  </a:ext>
                </a:extLst>
              </a:tr>
            </a:tbl>
          </a:graphicData>
        </a:graphic>
      </p:graphicFrame>
      <p:pic>
        <p:nvPicPr>
          <p:cNvPr id="7" name="Picture 2" descr="Flag Of Bangladesh Flag Of Jamaica Flag Of Cuba PNG, Clipart, Bangladesh,  Bulgarian, Commonwealth Of Nations,"/>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4282" t="15249" r="23884" b="16065"/>
          <a:stretch/>
        </p:blipFill>
        <p:spPr bwMode="auto">
          <a:xfrm>
            <a:off x="304800" y="3649672"/>
            <a:ext cx="590820" cy="53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ile:Flag of Iran in map.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048" y="6934200"/>
            <a:ext cx="625826" cy="57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311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12510" y="88404"/>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pPr lvl="0"/>
            <a:r>
              <a:rPr lang="en-GB" sz="2800" b="1" dirty="0"/>
              <a:t> </a:t>
            </a:r>
            <a:r>
              <a:rPr lang="en-GB" sz="3600" b="1" dirty="0"/>
              <a:t>REVIEW / BACKGROUND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610833" y="110970"/>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dirty="0"/>
          </a:p>
        </p:txBody>
      </p:sp>
      <p:sp>
        <p:nvSpPr>
          <p:cNvPr id="3" name="TextBox 2"/>
          <p:cNvSpPr txBox="1"/>
          <p:nvPr/>
        </p:nvSpPr>
        <p:spPr>
          <a:xfrm>
            <a:off x="281675" y="1143000"/>
            <a:ext cx="11539633" cy="6617196"/>
          </a:xfrm>
          <a:prstGeom prst="rect">
            <a:avLst/>
          </a:prstGeom>
          <a:noFill/>
        </p:spPr>
        <p:txBody>
          <a:bodyPr wrap="square" rtlCol="0">
            <a:spAutoFit/>
          </a:bodyPr>
          <a:lstStyle/>
          <a:p>
            <a:pPr marL="342900" indent="-342900" algn="just">
              <a:buFont typeface="Arial" panose="020B0604020202020204" pitchFamily="34" charset="0"/>
              <a:buChar char="•"/>
            </a:pPr>
            <a:r>
              <a:rPr lang="en-US" sz="3200" b="1" dirty="0"/>
              <a:t>Dedicated </a:t>
            </a:r>
            <a:r>
              <a:rPr lang="en-US" sz="3200" b="1" dirty="0">
                <a:solidFill>
                  <a:srgbClr val="FF6600"/>
                </a:solidFill>
                <a:hlinkClick r:id="rId4" action="ppaction://hlinkfile"/>
              </a:rPr>
              <a:t>Census Planning Unit </a:t>
            </a:r>
            <a:r>
              <a:rPr lang="en-US" sz="3200" b="1" dirty="0"/>
              <a:t>established to facilitate Advisory Committee</a:t>
            </a:r>
          </a:p>
          <a:p>
            <a:pPr marL="342900" indent="-342900" algn="just">
              <a:buFont typeface="Arial" panose="020B0604020202020204" pitchFamily="34" charset="0"/>
              <a:buChar char="•"/>
            </a:pPr>
            <a:endParaRPr lang="en-US" sz="3200" b="1" dirty="0"/>
          </a:p>
          <a:p>
            <a:pPr marL="342900" indent="-342900" algn="just">
              <a:buFont typeface="Arial" panose="020B0604020202020204" pitchFamily="34" charset="0"/>
              <a:buChar char="•"/>
            </a:pPr>
            <a:r>
              <a:rPr lang="en-US" sz="3200" b="1" dirty="0"/>
              <a:t>Draft outlines of the Chapters of each TOR prepared</a:t>
            </a:r>
          </a:p>
          <a:p>
            <a:pPr algn="just"/>
            <a:endParaRPr lang="en-US" sz="3200" b="1" dirty="0"/>
          </a:p>
          <a:p>
            <a:pPr marL="342900" indent="-342900" algn="just">
              <a:buFont typeface="Arial" panose="020B0604020202020204" pitchFamily="34" charset="0"/>
              <a:buChar char="•"/>
            </a:pPr>
            <a:r>
              <a:rPr lang="en-US" sz="3200" b="1" dirty="0"/>
              <a:t>A login based Web Portal developed (</a:t>
            </a:r>
            <a:r>
              <a:rPr lang="en-US" sz="3200" b="1" dirty="0">
                <a:solidFill>
                  <a:srgbClr val="0000FF"/>
                </a:solidFill>
              </a:rPr>
              <a:t>https://cc.pbos.gov.pk</a:t>
            </a:r>
            <a:r>
              <a:rPr lang="en-US" sz="3200" b="1" dirty="0"/>
              <a:t>) for instant access to relevant material (issues, proposals, presentations, minutes etc.) </a:t>
            </a:r>
          </a:p>
          <a:p>
            <a:pPr marL="342900" indent="-342900" algn="just">
              <a:buFont typeface="Arial" panose="020B0604020202020204" pitchFamily="34" charset="0"/>
              <a:buChar char="•"/>
            </a:pPr>
            <a:endParaRPr lang="en-US" sz="3200" b="1" dirty="0"/>
          </a:p>
          <a:p>
            <a:pPr marL="342900" indent="-342900" algn="just">
              <a:buFont typeface="Arial" panose="020B0604020202020204" pitchFamily="34" charset="0"/>
              <a:buChar char="•"/>
            </a:pPr>
            <a:r>
              <a:rPr lang="en-US" sz="3200" b="1" dirty="0"/>
              <a:t>Portal will be accessible for general public after finalization of recommendations for their feedback </a:t>
            </a:r>
          </a:p>
          <a:p>
            <a:pPr algn="just"/>
            <a:endParaRPr lang="en-US" sz="2400" b="1" dirty="0"/>
          </a:p>
          <a:p>
            <a:pPr algn="just"/>
            <a:endParaRPr lang="en-US" sz="2400" b="1" dirty="0"/>
          </a:p>
          <a:p>
            <a:pPr marL="342900" indent="-342900" algn="just">
              <a:buFont typeface="Arial" panose="020B0604020202020204" pitchFamily="34" charset="0"/>
              <a:buChar char="•"/>
            </a:pPr>
            <a:endParaRPr lang="en-US" sz="2400" b="1" dirty="0"/>
          </a:p>
        </p:txBody>
      </p:sp>
      <p:sp>
        <p:nvSpPr>
          <p:cNvPr id="2" name="Footer Placeholder 1">
            <a:extLst>
              <a:ext uri="{FF2B5EF4-FFF2-40B4-BE49-F238E27FC236}">
                <a16:creationId xmlns:a16="http://schemas.microsoft.com/office/drawing/2014/main" id="{C286D6B2-4DA3-453F-82B9-B0C748DD2AA6}"/>
              </a:ext>
            </a:extLst>
          </p:cNvPr>
          <p:cNvSpPr>
            <a:spLocks noGrp="1"/>
          </p:cNvSpPr>
          <p:nvPr>
            <p:ph type="ftr" sz="quarter" idx="11"/>
          </p:nvPr>
        </p:nvSpPr>
        <p:spPr/>
        <p:txBody>
          <a:bodyPr/>
          <a:lstStyle/>
          <a:p>
            <a:r>
              <a:rPr lang="en-US"/>
              <a:t>Pakistan Bureau of Statistics (PBS)</a:t>
            </a:r>
          </a:p>
        </p:txBody>
      </p:sp>
    </p:spTree>
    <p:extLst>
      <p:ext uri="{BB962C8B-B14F-4D97-AF65-F5344CB8AC3E}">
        <p14:creationId xmlns:p14="http://schemas.microsoft.com/office/powerpoint/2010/main" val="330895284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anchor="b"/>
          <a:lstStyle/>
          <a:p>
            <a:pPr algn="r" eaLnBrk="1" hangingPunct="1">
              <a:defRPr/>
            </a:pPr>
            <a:endParaRPr lang="en-US" sz="1200" dirty="0">
              <a:effectLst>
                <a:outerShdw blurRad="38100" dist="38100" dir="2700000" algn="tl">
                  <a:srgbClr val="FFFFFF"/>
                </a:outerShdw>
              </a:effectLst>
              <a:latin typeface="Tahoma" pitchFamily="34" charset="0"/>
            </a:endParaRPr>
          </a:p>
        </p:txBody>
      </p:sp>
      <p:sp>
        <p:nvSpPr>
          <p:cNvPr id="5" name="Rectangle 4"/>
          <p:cNvSpPr/>
          <p:nvPr/>
        </p:nvSpPr>
        <p:spPr>
          <a:xfrm>
            <a:off x="0" y="136544"/>
            <a:ext cx="12192000" cy="838200"/>
          </a:xfrm>
          <a:prstGeom prst="rect">
            <a:avLst/>
          </a:prstGeom>
          <a:solidFill>
            <a:schemeClr val="accent1"/>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defRPr/>
            </a:pPr>
            <a:r>
              <a:rPr lang="en-US" sz="2400" b="1" dirty="0">
                <a:solidFill>
                  <a:schemeClr val="bg1"/>
                </a:solidFill>
              </a:rPr>
              <a:t>FIELD OPERATION MECHANISM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06200" y="220218"/>
            <a:ext cx="524065" cy="67085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713365674"/>
              </p:ext>
            </p:extLst>
          </p:nvPr>
        </p:nvGraphicFramePr>
        <p:xfrm>
          <a:off x="-2" y="1047350"/>
          <a:ext cx="12192002" cy="5127480"/>
        </p:xfrm>
        <a:graphic>
          <a:graphicData uri="http://schemas.openxmlformats.org/drawingml/2006/table">
            <a:tbl>
              <a:tblPr firstRow="1" bandRow="1">
                <a:tableStyleId>{69CF1AB2-1976-4502-BF36-3FF5EA218861}</a:tableStyleId>
              </a:tblPr>
              <a:tblGrid>
                <a:gridCol w="1159226">
                  <a:extLst>
                    <a:ext uri="{9D8B030D-6E8A-4147-A177-3AD203B41FA5}">
                      <a16:colId xmlns:a16="http://schemas.microsoft.com/office/drawing/2014/main" val="20000"/>
                    </a:ext>
                  </a:extLst>
                </a:gridCol>
                <a:gridCol w="809039">
                  <a:extLst>
                    <a:ext uri="{9D8B030D-6E8A-4147-A177-3AD203B41FA5}">
                      <a16:colId xmlns:a16="http://schemas.microsoft.com/office/drawing/2014/main" val="20001"/>
                    </a:ext>
                  </a:extLst>
                </a:gridCol>
                <a:gridCol w="948594">
                  <a:extLst>
                    <a:ext uri="{9D8B030D-6E8A-4147-A177-3AD203B41FA5}">
                      <a16:colId xmlns:a16="http://schemas.microsoft.com/office/drawing/2014/main" val="20002"/>
                    </a:ext>
                  </a:extLst>
                </a:gridCol>
                <a:gridCol w="957343">
                  <a:extLst>
                    <a:ext uri="{9D8B030D-6E8A-4147-A177-3AD203B41FA5}">
                      <a16:colId xmlns:a16="http://schemas.microsoft.com/office/drawing/2014/main" val="20003"/>
                    </a:ext>
                  </a:extLst>
                </a:gridCol>
                <a:gridCol w="868792">
                  <a:extLst>
                    <a:ext uri="{9D8B030D-6E8A-4147-A177-3AD203B41FA5}">
                      <a16:colId xmlns:a16="http://schemas.microsoft.com/office/drawing/2014/main" val="20004"/>
                    </a:ext>
                  </a:extLst>
                </a:gridCol>
                <a:gridCol w="977391">
                  <a:extLst>
                    <a:ext uri="{9D8B030D-6E8A-4147-A177-3AD203B41FA5}">
                      <a16:colId xmlns:a16="http://schemas.microsoft.com/office/drawing/2014/main" val="20005"/>
                    </a:ext>
                  </a:extLst>
                </a:gridCol>
                <a:gridCol w="1303188">
                  <a:extLst>
                    <a:ext uri="{9D8B030D-6E8A-4147-A177-3AD203B41FA5}">
                      <a16:colId xmlns:a16="http://schemas.microsoft.com/office/drawing/2014/main" val="20006"/>
                    </a:ext>
                  </a:extLst>
                </a:gridCol>
                <a:gridCol w="1194589">
                  <a:extLst>
                    <a:ext uri="{9D8B030D-6E8A-4147-A177-3AD203B41FA5}">
                      <a16:colId xmlns:a16="http://schemas.microsoft.com/office/drawing/2014/main" val="20007"/>
                    </a:ext>
                  </a:extLst>
                </a:gridCol>
                <a:gridCol w="977391">
                  <a:extLst>
                    <a:ext uri="{9D8B030D-6E8A-4147-A177-3AD203B41FA5}">
                      <a16:colId xmlns:a16="http://schemas.microsoft.com/office/drawing/2014/main" val="20008"/>
                    </a:ext>
                  </a:extLst>
                </a:gridCol>
                <a:gridCol w="651595">
                  <a:extLst>
                    <a:ext uri="{9D8B030D-6E8A-4147-A177-3AD203B41FA5}">
                      <a16:colId xmlns:a16="http://schemas.microsoft.com/office/drawing/2014/main" val="20009"/>
                    </a:ext>
                  </a:extLst>
                </a:gridCol>
                <a:gridCol w="1411789">
                  <a:extLst>
                    <a:ext uri="{9D8B030D-6E8A-4147-A177-3AD203B41FA5}">
                      <a16:colId xmlns:a16="http://schemas.microsoft.com/office/drawing/2014/main" val="20010"/>
                    </a:ext>
                  </a:extLst>
                </a:gridCol>
                <a:gridCol w="933065">
                  <a:extLst>
                    <a:ext uri="{9D8B030D-6E8A-4147-A177-3AD203B41FA5}">
                      <a16:colId xmlns:a16="http://schemas.microsoft.com/office/drawing/2014/main" val="20011"/>
                    </a:ext>
                  </a:extLst>
                </a:gridCol>
              </a:tblGrid>
              <a:tr h="904007">
                <a:tc>
                  <a:txBody>
                    <a:bodyPr/>
                    <a:lstStyle/>
                    <a:p>
                      <a:pPr marL="0" marR="0" algn="ctr">
                        <a:lnSpc>
                          <a:spcPct val="100000"/>
                        </a:lnSpc>
                        <a:spcBef>
                          <a:spcPts val="0"/>
                        </a:spcBef>
                        <a:spcAft>
                          <a:spcPts val="1000"/>
                        </a:spcAft>
                      </a:pPr>
                      <a:r>
                        <a:rPr lang="en-US" sz="1600" dirty="0">
                          <a:effectLst/>
                          <a:latin typeface="+mn-lt"/>
                        </a:rPr>
                        <a:t>Country Name</a:t>
                      </a:r>
                      <a:endParaRPr lang="en-US" sz="16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en-US" sz="1600" dirty="0">
                          <a:effectLst/>
                          <a:latin typeface="+mn-lt"/>
                          <a:ea typeface="Calibri" panose="020F0502020204030204" pitchFamily="34" charset="0"/>
                          <a:cs typeface="Times New Roman" panose="02020603050405020304" pitchFamily="18" charset="0"/>
                        </a:rPr>
                        <a:t>Planning</a:t>
                      </a:r>
                    </a:p>
                    <a:p>
                      <a:pPr marL="0" marR="0" algn="ctr">
                        <a:lnSpc>
                          <a:spcPct val="100000"/>
                        </a:lnSpc>
                        <a:spcBef>
                          <a:spcPts val="0"/>
                        </a:spcBef>
                        <a:spcAft>
                          <a:spcPts val="1000"/>
                        </a:spcAft>
                      </a:pPr>
                      <a:endParaRPr lang="en-US" sz="16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600" dirty="0">
                          <a:effectLst/>
                          <a:latin typeface="+mn-lt"/>
                        </a:rPr>
                        <a:t>Frame Hierarchy</a:t>
                      </a:r>
                      <a:endParaRPr lang="en-US" sz="16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600" dirty="0">
                          <a:effectLst/>
                          <a:latin typeface="+mn-lt"/>
                        </a:rPr>
                        <a:t>No of block in frame</a:t>
                      </a:r>
                      <a:endParaRPr lang="en-US" sz="16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600" dirty="0">
                          <a:effectLst/>
                          <a:latin typeface="+mn-lt"/>
                        </a:rPr>
                        <a:t>No of household in block (on Average)</a:t>
                      </a:r>
                      <a:endParaRPr lang="en-US" sz="16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600" dirty="0">
                          <a:effectLst/>
                          <a:latin typeface="+mn-lt"/>
                        </a:rPr>
                        <a:t>Block</a:t>
                      </a:r>
                      <a:r>
                        <a:rPr lang="en-US" sz="1600" baseline="0" dirty="0">
                          <a:effectLst/>
                          <a:latin typeface="+mn-lt"/>
                        </a:rPr>
                        <a:t> formation and updation of </a:t>
                      </a:r>
                      <a:r>
                        <a:rPr lang="en-US" sz="1600" dirty="0">
                          <a:effectLst/>
                          <a:latin typeface="+mn-lt"/>
                        </a:rPr>
                        <a:t>Maps</a:t>
                      </a:r>
                      <a:endParaRPr lang="en-US" sz="16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600" dirty="0">
                          <a:effectLst/>
                          <a:latin typeface="+mn-lt"/>
                        </a:rPr>
                        <a:t>Training Methodology</a:t>
                      </a:r>
                      <a:endParaRPr lang="en-US" sz="16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600" dirty="0">
                          <a:effectLst/>
                          <a:latin typeface="+mn-lt"/>
                        </a:rPr>
                        <a:t>Hiring of Field Staff</a:t>
                      </a:r>
                      <a:endParaRPr lang="en-US" sz="16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600" dirty="0">
                          <a:effectLst/>
                          <a:latin typeface="+mn-lt"/>
                        </a:rPr>
                        <a:t>Total no of field staff</a:t>
                      </a:r>
                      <a:endParaRPr lang="en-US" sz="16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600" dirty="0">
                          <a:effectLst/>
                          <a:latin typeface="+mn-lt"/>
                          <a:ea typeface="Calibri" panose="020F0502020204030204" pitchFamily="34" charset="0"/>
                          <a:cs typeface="Times New Roman" panose="02020603050405020304" pitchFamily="18" charset="0"/>
                        </a:rPr>
                        <a:t>Method</a:t>
                      </a:r>
                      <a:r>
                        <a:rPr lang="en-US" sz="1600" baseline="0" dirty="0">
                          <a:effectLst/>
                          <a:latin typeface="+mn-lt"/>
                          <a:ea typeface="Calibri" panose="020F0502020204030204" pitchFamily="34" charset="0"/>
                          <a:cs typeface="Times New Roman" panose="02020603050405020304" pitchFamily="18" charset="0"/>
                        </a:rPr>
                        <a:t> of Enumeration</a:t>
                      </a:r>
                      <a:endParaRPr lang="en-US" sz="1600" dirty="0">
                        <a:effectLst/>
                        <a:latin typeface="+mn-lt"/>
                        <a:ea typeface="Calibri" panose="020F0502020204030204" pitchFamily="34" charset="0"/>
                        <a:cs typeface="Times New Roman" panose="02020603050405020304" pitchFamily="18" charset="0"/>
                      </a:endParaRPr>
                    </a:p>
                  </a:txBody>
                  <a:tcPr marL="28566" marR="28566" marT="14283" marB="14283"/>
                </a:tc>
                <a:tc>
                  <a:txBody>
                    <a:bodyPr/>
                    <a:lstStyle/>
                    <a:p>
                      <a:pPr marL="0" marR="0" algn="ctr">
                        <a:lnSpc>
                          <a:spcPct val="100000"/>
                        </a:lnSpc>
                        <a:spcBef>
                          <a:spcPts val="0"/>
                        </a:spcBef>
                        <a:spcAft>
                          <a:spcPts val="1000"/>
                        </a:spcAft>
                      </a:pPr>
                      <a:r>
                        <a:rPr lang="en-US" sz="1600" dirty="0">
                          <a:effectLst/>
                          <a:latin typeface="+mn-lt"/>
                          <a:ea typeface="Calibri" panose="020F0502020204030204" pitchFamily="34" charset="0"/>
                          <a:cs typeface="Times New Roman" panose="02020603050405020304" pitchFamily="18" charset="0"/>
                        </a:rPr>
                        <a:t>Publicity </a:t>
                      </a:r>
                    </a:p>
                  </a:txBody>
                  <a:tcPr marL="28566" marR="28566" marT="14283" marB="14283"/>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en-US" sz="1600" dirty="0">
                          <a:effectLst/>
                          <a:latin typeface="+mn-lt"/>
                          <a:ea typeface="Calibri" panose="020F0502020204030204" pitchFamily="34" charset="0"/>
                          <a:cs typeface="Times New Roman" panose="02020603050405020304" pitchFamily="18" charset="0"/>
                        </a:rPr>
                        <a:t>Pre testing and PES</a:t>
                      </a:r>
                    </a:p>
                    <a:p>
                      <a:pPr marL="0" marR="0" algn="ctr">
                        <a:lnSpc>
                          <a:spcPct val="100000"/>
                        </a:lnSpc>
                        <a:spcBef>
                          <a:spcPts val="0"/>
                        </a:spcBef>
                        <a:spcAft>
                          <a:spcPts val="1000"/>
                        </a:spcAft>
                      </a:pPr>
                      <a:endParaRPr lang="en-US" sz="1600" dirty="0">
                        <a:effectLst/>
                        <a:latin typeface="+mn-lt"/>
                        <a:ea typeface="Calibri" panose="020F0502020204030204" pitchFamily="34" charset="0"/>
                        <a:cs typeface="Times New Roman" panose="02020603050405020304" pitchFamily="18" charset="0"/>
                      </a:endParaRPr>
                    </a:p>
                  </a:txBody>
                  <a:tcPr marL="28566" marR="28566" marT="14283" marB="14283"/>
                </a:tc>
                <a:extLst>
                  <a:ext uri="{0D108BD9-81ED-4DB2-BD59-A6C34878D82A}">
                    <a16:rowId xmlns:a16="http://schemas.microsoft.com/office/drawing/2014/main" val="10000"/>
                  </a:ext>
                </a:extLst>
              </a:tr>
              <a:tr h="2620643">
                <a:tc>
                  <a:txBody>
                    <a:bodyPr/>
                    <a:lstStyle/>
                    <a:p>
                      <a:pPr marL="0" marR="0">
                        <a:lnSpc>
                          <a:spcPct val="115000"/>
                        </a:lnSpc>
                        <a:spcBef>
                          <a:spcPts val="0"/>
                        </a:spcBef>
                        <a:spcAft>
                          <a:spcPts val="1000"/>
                        </a:spcAft>
                      </a:pPr>
                      <a:r>
                        <a:rPr lang="en-US" sz="1800" dirty="0">
                          <a:effectLst/>
                          <a:latin typeface="+mn-lt"/>
                        </a:rPr>
                        <a:t>Turkey 2011</a:t>
                      </a:r>
                    </a:p>
                    <a:p>
                      <a:pPr marL="0" marR="0">
                        <a:lnSpc>
                          <a:spcPct val="115000"/>
                        </a:lnSpc>
                        <a:spcBef>
                          <a:spcPts val="0"/>
                        </a:spcBef>
                        <a:spcAft>
                          <a:spcPts val="1000"/>
                        </a:spcAft>
                      </a:pPr>
                      <a:endParaRPr lang="en-US" sz="1800" dirty="0">
                        <a:effectLst/>
                        <a:latin typeface="+mn-lt"/>
                      </a:endParaRPr>
                    </a:p>
                  </a:txBody>
                  <a:tcPr marL="28566" marR="28566" marT="14283" marB="14283" anchor="ctr"/>
                </a:tc>
                <a:tc>
                  <a:txBody>
                    <a:bodyPr/>
                    <a:lstStyle/>
                    <a:p>
                      <a:pPr>
                        <a:lnSpc>
                          <a:spcPct val="115000"/>
                        </a:lnSpc>
                      </a:pPr>
                      <a:r>
                        <a:rPr lang="en-US" sz="1800" dirty="0">
                          <a:effectLst/>
                          <a:latin typeface="+mn-lt"/>
                        </a:rPr>
                        <a:t>2 years</a:t>
                      </a:r>
                    </a:p>
                  </a:txBody>
                  <a:tcPr marL="28566" marR="28566" marT="14283" marB="14283" anchor="ctr"/>
                </a:tc>
                <a:tc>
                  <a:txBody>
                    <a:bodyPr/>
                    <a:lstStyle/>
                    <a:p>
                      <a:pPr>
                        <a:lnSpc>
                          <a:spcPct val="115000"/>
                        </a:lnSpc>
                      </a:pPr>
                      <a:r>
                        <a:rPr lang="en-US" sz="1800" dirty="0">
                          <a:effectLst/>
                          <a:latin typeface="+mn-lt"/>
                        </a:rPr>
                        <a:t>State, province, district, village</a:t>
                      </a:r>
                    </a:p>
                  </a:txBody>
                  <a:tcPr marL="28566" marR="28566" marT="14283" marB="14283" anchor="ctr"/>
                </a:tc>
                <a:tc>
                  <a:txBody>
                    <a:bodyPr/>
                    <a:lstStyle/>
                    <a:p>
                      <a:pPr>
                        <a:lnSpc>
                          <a:spcPct val="115000"/>
                        </a:lnSpc>
                      </a:pPr>
                      <a:r>
                        <a:rPr lang="en-US" sz="1800" dirty="0">
                          <a:effectLst/>
                          <a:latin typeface="+mn-lt"/>
                        </a:rPr>
                        <a:t>-</a:t>
                      </a:r>
                    </a:p>
                  </a:txBody>
                  <a:tcPr marL="28566" marR="28566" marT="14283" marB="14283" anchor="ctr"/>
                </a:tc>
                <a:tc>
                  <a:txBody>
                    <a:bodyPr/>
                    <a:lstStyle/>
                    <a:p>
                      <a:pPr marL="0" marR="0">
                        <a:lnSpc>
                          <a:spcPct val="115000"/>
                        </a:lnSpc>
                        <a:spcBef>
                          <a:spcPts val="0"/>
                        </a:spcBef>
                        <a:spcAft>
                          <a:spcPts val="1000"/>
                        </a:spcAft>
                      </a:pPr>
                      <a:r>
                        <a:rPr lang="en-US" sz="1800" b="1" dirty="0">
                          <a:effectLst/>
                          <a:latin typeface="+mn-lt"/>
                          <a:ea typeface="Calibri" panose="020F0502020204030204" pitchFamily="34" charset="0"/>
                          <a:cs typeface="Times New Roman" panose="02020603050405020304" pitchFamily="18" charset="0"/>
                        </a:rPr>
                        <a:t>100 address</a:t>
                      </a:r>
                      <a:r>
                        <a:rPr lang="en-US" sz="1800" b="1" baseline="0" dirty="0">
                          <a:effectLst/>
                          <a:latin typeface="+mn-lt"/>
                          <a:ea typeface="Calibri" panose="020F0502020204030204" pitchFamily="34" charset="0"/>
                          <a:cs typeface="Times New Roman" panose="02020603050405020304" pitchFamily="18" charset="0"/>
                        </a:rPr>
                        <a:t> make one block</a:t>
                      </a:r>
                      <a:endParaRPr lang="en-US" sz="1800" b="1" dirty="0">
                        <a:effectLst/>
                        <a:latin typeface="+mn-lt"/>
                        <a:ea typeface="Calibri" panose="020F0502020204030204" pitchFamily="34" charset="0"/>
                        <a:cs typeface="Times New Roman" panose="02020603050405020304" pitchFamily="18" charset="0"/>
                      </a:endParaRPr>
                    </a:p>
                  </a:txBody>
                  <a:tcPr marL="28566" marR="28566" marT="14283" marB="14283" anchor="ctr"/>
                </a:tc>
                <a:tc>
                  <a:txBody>
                    <a:bodyPr/>
                    <a:lstStyle/>
                    <a:p>
                      <a:pPr>
                        <a:lnSpc>
                          <a:spcPct val="115000"/>
                        </a:lnSpc>
                      </a:pPr>
                      <a:r>
                        <a:rPr lang="en-US" sz="1800" dirty="0">
                          <a:effectLst/>
                          <a:latin typeface="+mn-lt"/>
                        </a:rPr>
                        <a:t>-</a:t>
                      </a:r>
                    </a:p>
                  </a:txBody>
                  <a:tcPr marL="28566" marR="28566" marT="14283" marB="14283" anchor="ctr"/>
                </a:tc>
                <a:tc>
                  <a:txBody>
                    <a:bodyPr/>
                    <a:lstStyle/>
                    <a:p>
                      <a:pPr marL="0" marR="0">
                        <a:lnSpc>
                          <a:spcPct val="115000"/>
                        </a:lnSpc>
                        <a:spcBef>
                          <a:spcPts val="0"/>
                        </a:spcBef>
                        <a:spcAft>
                          <a:spcPts val="1000"/>
                        </a:spcAft>
                      </a:pPr>
                      <a:r>
                        <a:rPr lang="en-US" sz="1800" dirty="0">
                          <a:effectLst/>
                          <a:latin typeface="+mn-lt"/>
                        </a:rPr>
                        <a:t>Modern devices</a:t>
                      </a:r>
                    </a:p>
                    <a:p>
                      <a:pPr marL="0" marR="0">
                        <a:lnSpc>
                          <a:spcPct val="115000"/>
                        </a:lnSpc>
                        <a:spcBef>
                          <a:spcPts val="0"/>
                        </a:spcBef>
                        <a:spcAft>
                          <a:spcPts val="1000"/>
                        </a:spcAft>
                      </a:pPr>
                      <a:r>
                        <a:rPr lang="en-US" sz="1800" dirty="0">
                          <a:effectLst/>
                          <a:latin typeface="+mn-lt"/>
                          <a:ea typeface="Calibri" panose="020F0502020204030204" pitchFamily="34" charset="0"/>
                          <a:cs typeface="Times New Roman" panose="02020603050405020304" pitchFamily="18" charset="0"/>
                        </a:rPr>
                        <a:t>Enumeration</a:t>
                      </a:r>
                      <a:r>
                        <a:rPr lang="en-US" sz="1800" baseline="0" dirty="0">
                          <a:effectLst/>
                          <a:latin typeface="+mn-lt"/>
                          <a:ea typeface="Calibri" panose="020F0502020204030204" pitchFamily="34" charset="0"/>
                          <a:cs typeface="Times New Roman" panose="02020603050405020304" pitchFamily="18" charset="0"/>
                        </a:rPr>
                        <a:t> area address control (EAAC)</a:t>
                      </a:r>
                    </a:p>
                    <a:p>
                      <a:pPr marL="0" marR="0">
                        <a:lnSpc>
                          <a:spcPct val="115000"/>
                        </a:lnSpc>
                        <a:spcBef>
                          <a:spcPts val="0"/>
                        </a:spcBef>
                        <a:spcAft>
                          <a:spcPts val="1000"/>
                        </a:spcAft>
                      </a:pPr>
                      <a:r>
                        <a:rPr lang="en-US" sz="1800" baseline="0" dirty="0">
                          <a:effectLst/>
                          <a:latin typeface="+mn-lt"/>
                          <a:ea typeface="Calibri" panose="020F0502020204030204" pitchFamily="34" charset="0"/>
                          <a:cs typeface="Times New Roman" panose="02020603050405020304" pitchFamily="18" charset="0"/>
                        </a:rPr>
                        <a:t>Tablet training</a:t>
                      </a:r>
                      <a:endParaRPr lang="en-US" sz="1800" dirty="0">
                        <a:effectLst/>
                        <a:latin typeface="+mn-lt"/>
                        <a:ea typeface="Calibri" panose="020F0502020204030204" pitchFamily="34" charset="0"/>
                        <a:cs typeface="Times New Roman" panose="02020603050405020304" pitchFamily="18" charset="0"/>
                      </a:endParaRPr>
                    </a:p>
                  </a:txBody>
                  <a:tcPr marL="28566" marR="28566" marT="14283" marB="14283"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mn-lt"/>
                        </a:rPr>
                        <a:t>Enumerators, supervisor and</a:t>
                      </a:r>
                      <a:r>
                        <a:rPr lang="en-US" sz="1800" baseline="0" dirty="0">
                          <a:effectLst/>
                          <a:latin typeface="+mn-lt"/>
                        </a:rPr>
                        <a:t> trainer</a:t>
                      </a:r>
                      <a:endParaRPr lang="en-US" sz="1800" dirty="0">
                        <a:effectLst/>
                        <a:latin typeface="+mn-lt"/>
                      </a:endParaRPr>
                    </a:p>
                    <a:p>
                      <a:pPr>
                        <a:lnSpc>
                          <a:spcPct val="115000"/>
                        </a:lnSpc>
                      </a:pPr>
                      <a:endParaRPr lang="en-US" sz="1800" dirty="0">
                        <a:effectLst/>
                        <a:latin typeface="+mn-lt"/>
                      </a:endParaRPr>
                    </a:p>
                  </a:txBody>
                  <a:tcPr marL="28566" marR="28566" marT="14283" marB="14283" anchor="ctr"/>
                </a:tc>
                <a:tc>
                  <a:txBody>
                    <a:bodyPr/>
                    <a:lstStyle/>
                    <a:p>
                      <a:pPr>
                        <a:lnSpc>
                          <a:spcPct val="115000"/>
                        </a:lnSpc>
                      </a:pPr>
                      <a:r>
                        <a:rPr lang="en-US" sz="1800" dirty="0">
                          <a:effectLst/>
                          <a:latin typeface="+mn-lt"/>
                        </a:rPr>
                        <a:t>3600</a:t>
                      </a:r>
                      <a:r>
                        <a:rPr lang="en-US" sz="1800" baseline="0" dirty="0">
                          <a:effectLst/>
                          <a:latin typeface="+mn-lt"/>
                        </a:rPr>
                        <a:t> Enumerators and </a:t>
                      </a:r>
                    </a:p>
                    <a:p>
                      <a:pPr>
                        <a:lnSpc>
                          <a:spcPct val="115000"/>
                        </a:lnSpc>
                      </a:pPr>
                      <a:endParaRPr lang="en-US" sz="1800" baseline="0" dirty="0">
                        <a:effectLst/>
                        <a:latin typeface="+mn-lt"/>
                      </a:endParaRPr>
                    </a:p>
                    <a:p>
                      <a:pPr>
                        <a:lnSpc>
                          <a:spcPct val="115000"/>
                        </a:lnSpc>
                      </a:pPr>
                      <a:endParaRPr lang="en-US" sz="1800" baseline="0" dirty="0">
                        <a:effectLst/>
                        <a:latin typeface="+mn-lt"/>
                      </a:endParaRPr>
                    </a:p>
                    <a:p>
                      <a:pPr>
                        <a:lnSpc>
                          <a:spcPct val="115000"/>
                        </a:lnSpc>
                      </a:pPr>
                      <a:r>
                        <a:rPr lang="en-US" sz="1800" baseline="0" dirty="0">
                          <a:effectLst/>
                          <a:latin typeface="+mn-lt"/>
                        </a:rPr>
                        <a:t>400</a:t>
                      </a:r>
                    </a:p>
                    <a:p>
                      <a:pPr>
                        <a:lnSpc>
                          <a:spcPct val="115000"/>
                        </a:lnSpc>
                      </a:pPr>
                      <a:r>
                        <a:rPr lang="en-US" sz="1800" baseline="0" dirty="0">
                          <a:effectLst/>
                          <a:latin typeface="+mn-lt"/>
                        </a:rPr>
                        <a:t>supervisor</a:t>
                      </a:r>
                      <a:endParaRPr lang="en-US" sz="1800" dirty="0">
                        <a:effectLst/>
                        <a:latin typeface="+mn-lt"/>
                      </a:endParaRPr>
                    </a:p>
                  </a:txBody>
                  <a:tcPr marL="28566" marR="28566" marT="14283" marB="14283" anchor="ctr"/>
                </a:tc>
                <a:tc>
                  <a:txBody>
                    <a:bodyPr/>
                    <a:lstStyle/>
                    <a:p>
                      <a:pPr>
                        <a:lnSpc>
                          <a:spcPct val="115000"/>
                        </a:lnSpc>
                      </a:pPr>
                      <a:r>
                        <a:rPr lang="en-US" sz="1800" dirty="0">
                          <a:effectLst/>
                          <a:latin typeface="+mn-lt"/>
                        </a:rPr>
                        <a:t>De-jure</a:t>
                      </a:r>
                    </a:p>
                  </a:txBody>
                  <a:tcPr marL="28566" marR="28566" marT="14283" marB="14283" anchor="ctr"/>
                </a:tc>
                <a:tc>
                  <a:txBody>
                    <a:bodyPr/>
                    <a:lstStyle/>
                    <a:p>
                      <a:pPr marL="0" marR="0">
                        <a:lnSpc>
                          <a:spcPct val="115000"/>
                        </a:lnSpc>
                        <a:spcBef>
                          <a:spcPts val="0"/>
                        </a:spcBef>
                        <a:spcAft>
                          <a:spcPts val="1000"/>
                        </a:spcAft>
                      </a:pPr>
                      <a:r>
                        <a:rPr lang="en-US" sz="1800" dirty="0">
                          <a:effectLst/>
                          <a:latin typeface="+mn-lt"/>
                          <a:ea typeface="Calibri" panose="020F0502020204030204" pitchFamily="34" charset="0"/>
                          <a:cs typeface="Times New Roman" panose="02020603050405020304" pitchFamily="18" charset="0"/>
                        </a:rPr>
                        <a:t>Letter to household for awareness</a:t>
                      </a:r>
                    </a:p>
                    <a:p>
                      <a:pPr marL="0" marR="0">
                        <a:lnSpc>
                          <a:spcPct val="115000"/>
                        </a:lnSpc>
                        <a:spcBef>
                          <a:spcPts val="0"/>
                        </a:spcBef>
                        <a:spcAft>
                          <a:spcPts val="1000"/>
                        </a:spcAft>
                      </a:pPr>
                      <a:r>
                        <a:rPr lang="en-US" sz="1800" dirty="0">
                          <a:effectLst/>
                          <a:latin typeface="+mn-lt"/>
                          <a:ea typeface="Calibri" panose="020F0502020204030204" pitchFamily="34" charset="0"/>
                          <a:cs typeface="Times New Roman" panose="02020603050405020304" pitchFamily="18" charset="0"/>
                        </a:rPr>
                        <a:t>Census</a:t>
                      </a:r>
                      <a:r>
                        <a:rPr lang="en-US" sz="1800" baseline="0" dirty="0">
                          <a:effectLst/>
                          <a:latin typeface="+mn-lt"/>
                          <a:ea typeface="Calibri" panose="020F0502020204030204" pitchFamily="34" charset="0"/>
                          <a:cs typeface="Times New Roman" panose="02020603050405020304" pitchFamily="18" charset="0"/>
                        </a:rPr>
                        <a:t> posters competition in school</a:t>
                      </a:r>
                    </a:p>
                    <a:p>
                      <a:pPr marL="0" marR="0">
                        <a:lnSpc>
                          <a:spcPct val="115000"/>
                        </a:lnSpc>
                        <a:spcBef>
                          <a:spcPts val="0"/>
                        </a:spcBef>
                        <a:spcAft>
                          <a:spcPts val="1000"/>
                        </a:spcAft>
                      </a:pPr>
                      <a:r>
                        <a:rPr lang="en-US" sz="1800" baseline="0" dirty="0">
                          <a:effectLst/>
                          <a:latin typeface="+mn-lt"/>
                          <a:ea typeface="Calibri" panose="020F0502020204030204" pitchFamily="34" charset="0"/>
                          <a:cs typeface="Times New Roman" panose="02020603050405020304" pitchFamily="18" charset="0"/>
                        </a:rPr>
                        <a:t>Logo design and place in questionnaire</a:t>
                      </a:r>
                      <a:endParaRPr lang="en-US" sz="1800" dirty="0">
                        <a:effectLst/>
                        <a:latin typeface="+mn-lt"/>
                        <a:ea typeface="Calibri" panose="020F0502020204030204" pitchFamily="34" charset="0"/>
                        <a:cs typeface="Times New Roman" panose="02020603050405020304" pitchFamily="18" charset="0"/>
                      </a:endParaRPr>
                    </a:p>
                    <a:p>
                      <a:pPr>
                        <a:lnSpc>
                          <a:spcPct val="115000"/>
                        </a:lnSpc>
                      </a:pPr>
                      <a:endParaRPr lang="en-US" sz="1800" dirty="0">
                        <a:effectLst/>
                        <a:latin typeface="+mn-lt"/>
                      </a:endParaRPr>
                    </a:p>
                  </a:txBody>
                  <a:tcPr marL="28566" marR="28566" marT="14283" marB="14283" anchor="ctr"/>
                </a:tc>
                <a:tc>
                  <a:txBody>
                    <a:bodyPr/>
                    <a:lstStyle/>
                    <a:p>
                      <a:pPr marL="0" marR="0">
                        <a:lnSpc>
                          <a:spcPct val="115000"/>
                        </a:lnSpc>
                        <a:spcBef>
                          <a:spcPts val="0"/>
                        </a:spcBef>
                        <a:spcAft>
                          <a:spcPts val="1000"/>
                        </a:spcAft>
                      </a:pPr>
                      <a:r>
                        <a:rPr lang="en-US" sz="1800" dirty="0">
                          <a:effectLst/>
                          <a:latin typeface="+mn-lt"/>
                          <a:ea typeface="Calibri" panose="020F0502020204030204" pitchFamily="34" charset="0"/>
                          <a:cs typeface="Times New Roman" panose="02020603050405020304" pitchFamily="18" charset="0"/>
                        </a:rPr>
                        <a:t>Pre testing</a:t>
                      </a:r>
                    </a:p>
                    <a:p>
                      <a:pPr marL="0" marR="0">
                        <a:lnSpc>
                          <a:spcPct val="115000"/>
                        </a:lnSpc>
                        <a:spcBef>
                          <a:spcPts val="0"/>
                        </a:spcBef>
                        <a:spcAft>
                          <a:spcPts val="1000"/>
                        </a:spcAft>
                      </a:pPr>
                      <a:endParaRPr lang="en-US" sz="18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mn-lt"/>
                          <a:ea typeface="Calibri" panose="020F0502020204030204" pitchFamily="34" charset="0"/>
                          <a:cs typeface="Times New Roman" panose="02020603050405020304" pitchFamily="18" charset="0"/>
                        </a:rPr>
                        <a:t>PES planned</a:t>
                      </a:r>
                      <a:endParaRPr lang="en-US" sz="1800" dirty="0">
                        <a:effectLst/>
                        <a:latin typeface="+mn-lt"/>
                      </a:endParaRPr>
                    </a:p>
                  </a:txBody>
                  <a:tcPr marL="28566" marR="28566" marT="14283" marB="14283" anchor="ctr"/>
                </a:tc>
                <a:extLst>
                  <a:ext uri="{0D108BD9-81ED-4DB2-BD59-A6C34878D82A}">
                    <a16:rowId xmlns:a16="http://schemas.microsoft.com/office/drawing/2014/main" val="10001"/>
                  </a:ext>
                </a:extLst>
              </a:tr>
            </a:tbl>
          </a:graphicData>
        </a:graphic>
      </p:graphicFrame>
      <p:pic>
        <p:nvPicPr>
          <p:cNvPr id="9" name="Picture 4" descr="Turkey flag image - Country flag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89" r="7689"/>
          <a:stretch/>
        </p:blipFill>
        <p:spPr bwMode="auto">
          <a:xfrm>
            <a:off x="-30709" y="4343400"/>
            <a:ext cx="709559" cy="560119"/>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Home 14">
            <a:hlinkClick r:id="rId5" action="ppaction://hlinksldjump" highlightClick="1"/>
            <a:extLst>
              <a:ext uri="{FF2B5EF4-FFF2-40B4-BE49-F238E27FC236}">
                <a16:creationId xmlns:a16="http://schemas.microsoft.com/office/drawing/2014/main" id="{061BCE4C-A902-4316-9903-0C48F908A0DA}"/>
              </a:ext>
            </a:extLst>
          </p:cNvPr>
          <p:cNvSpPr/>
          <p:nvPr/>
        </p:nvSpPr>
        <p:spPr>
          <a:xfrm>
            <a:off x="11576713" y="6373609"/>
            <a:ext cx="615287" cy="4843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559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76200"/>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r>
              <a:rPr lang="en-US" sz="2800" b="1" dirty="0">
                <a:solidFill>
                  <a:prstClr val="white"/>
                </a:solidFill>
              </a:rPr>
              <a:t>TORS OF THE COMMITTEE</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0143936" y="167350"/>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41</a:t>
            </a:fld>
            <a:endParaRPr lang="en-US" dirty="0"/>
          </a:p>
        </p:txBody>
      </p:sp>
      <p:sp>
        <p:nvSpPr>
          <p:cNvPr id="3" name="Rectangle 2"/>
          <p:cNvSpPr/>
          <p:nvPr/>
        </p:nvSpPr>
        <p:spPr>
          <a:xfrm>
            <a:off x="1700733" y="1905001"/>
            <a:ext cx="8500969" cy="584775"/>
          </a:xfrm>
          <a:prstGeom prst="rect">
            <a:avLst/>
          </a:prstGeom>
        </p:spPr>
        <p:txBody>
          <a:bodyPr wrap="square">
            <a:spAutoFit/>
          </a:bodyPr>
          <a:lstStyle/>
          <a:p>
            <a:pPr marL="457200" indent="-457200" algn="just">
              <a:buFont typeface="Wingdings" panose="05000000000000000000" pitchFamily="2" charset="2"/>
              <a:buChar char="§"/>
            </a:pPr>
            <a:endParaRPr lang="en-US" sz="3200" dirty="0"/>
          </a:p>
        </p:txBody>
      </p:sp>
      <p:sp>
        <p:nvSpPr>
          <p:cNvPr id="8" name="Footer Placeholder 7">
            <a:extLst>
              <a:ext uri="{FF2B5EF4-FFF2-40B4-BE49-F238E27FC236}">
                <a16:creationId xmlns:a16="http://schemas.microsoft.com/office/drawing/2014/main" id="{5B2EC75B-7D0A-48A0-95AB-8899DB235F49}"/>
              </a:ext>
            </a:extLst>
          </p:cNvPr>
          <p:cNvSpPr>
            <a:spLocks noGrp="1"/>
          </p:cNvSpPr>
          <p:nvPr>
            <p:ph type="ftr" sz="quarter" idx="11"/>
          </p:nvPr>
        </p:nvSpPr>
        <p:spPr/>
        <p:txBody>
          <a:bodyPr/>
          <a:lstStyle/>
          <a:p>
            <a:r>
              <a:rPr lang="en-US"/>
              <a:t>Pakistan Bureau of Statistics (PBS)</a:t>
            </a:r>
          </a:p>
        </p:txBody>
      </p:sp>
      <p:sp>
        <p:nvSpPr>
          <p:cNvPr id="9" name="TextBox 8">
            <a:extLst>
              <a:ext uri="{FF2B5EF4-FFF2-40B4-BE49-F238E27FC236}">
                <a16:creationId xmlns:a16="http://schemas.microsoft.com/office/drawing/2014/main" id="{A8F7281F-F093-4D16-86A9-AC4B3565A7E7}"/>
              </a:ext>
            </a:extLst>
          </p:cNvPr>
          <p:cNvSpPr txBox="1"/>
          <p:nvPr/>
        </p:nvSpPr>
        <p:spPr>
          <a:xfrm>
            <a:off x="228600" y="1219200"/>
            <a:ext cx="11734800" cy="5693866"/>
          </a:xfrm>
          <a:prstGeom prst="rect">
            <a:avLst/>
          </a:prstGeom>
          <a:noFill/>
        </p:spPr>
        <p:txBody>
          <a:bodyPr wrap="square" rtlCol="0">
            <a:spAutoFit/>
          </a:bodyPr>
          <a:lstStyle/>
          <a:p>
            <a:pPr marL="400050" indent="-400050" algn="just">
              <a:buFont typeface="+mj-lt"/>
              <a:buAutoNum type="romanLcPeriod"/>
            </a:pPr>
            <a:r>
              <a:rPr lang="en-US" sz="2600" b="1" i="1" dirty="0"/>
              <a:t>To review the </a:t>
            </a:r>
            <a:r>
              <a:rPr lang="en-US" sz="2600" b="1" i="1" dirty="0">
                <a:solidFill>
                  <a:srgbClr val="0000FF"/>
                </a:solidFill>
              </a:rPr>
              <a:t>census process</a:t>
            </a:r>
            <a:r>
              <a:rPr lang="en-US" sz="2600" b="1" i="1" dirty="0"/>
              <a:t>, </a:t>
            </a:r>
            <a:r>
              <a:rPr lang="en-US" sz="2600" b="1" i="1" dirty="0">
                <a:solidFill>
                  <a:srgbClr val="0000FF"/>
                </a:solidFill>
              </a:rPr>
              <a:t>data collection </a:t>
            </a:r>
            <a:r>
              <a:rPr lang="en-US" sz="2600" b="1" i="1" dirty="0"/>
              <a:t>and </a:t>
            </a:r>
            <a:r>
              <a:rPr lang="en-US" sz="2600" b="1" i="1" dirty="0">
                <a:solidFill>
                  <a:srgbClr val="0000FF"/>
                </a:solidFill>
              </a:rPr>
              <a:t>field operation methodologies</a:t>
            </a:r>
            <a:r>
              <a:rPr lang="en-US" sz="2600" b="1" i="1" dirty="0"/>
              <a:t> used for Census-2017 &amp; recommend the modern methodologies being adopted for censuses in region &amp; globe for conduct of upcoming census</a:t>
            </a:r>
          </a:p>
          <a:p>
            <a:pPr marL="400050" indent="-400050" algn="just">
              <a:buFont typeface="+mj-lt"/>
              <a:buAutoNum type="romanLcPeriod"/>
            </a:pPr>
            <a:r>
              <a:rPr lang="en-US" sz="2600" b="1" i="1" dirty="0"/>
              <a:t>To compare the </a:t>
            </a:r>
            <a:r>
              <a:rPr lang="en-US" sz="2600" b="1" i="1" dirty="0">
                <a:solidFill>
                  <a:srgbClr val="0000FF"/>
                </a:solidFill>
              </a:rPr>
              <a:t>regional / globally </a:t>
            </a:r>
            <a:r>
              <a:rPr lang="en-US" sz="2600" b="1" i="1" dirty="0"/>
              <a:t>adopted </a:t>
            </a:r>
            <a:r>
              <a:rPr lang="en-US" sz="2600" b="1" i="1" dirty="0">
                <a:solidFill>
                  <a:srgbClr val="0000FF"/>
                </a:solidFill>
              </a:rPr>
              <a:t>census questionnaires </a:t>
            </a:r>
            <a:r>
              <a:rPr lang="en-US" sz="2600" b="1" i="1" dirty="0"/>
              <a:t>and proposals for improvement</a:t>
            </a:r>
          </a:p>
          <a:p>
            <a:pPr marL="400050" indent="-400050" algn="just">
              <a:buFont typeface="+mj-lt"/>
              <a:buAutoNum type="romanLcPeriod"/>
            </a:pPr>
            <a:r>
              <a:rPr lang="en-US" sz="2600" b="1" i="1" dirty="0"/>
              <a:t>To review mode of Data Collection (Manual / Electronic) for provision of timely &amp; credible results &amp; recommendations for adoption of innovative tools &amp; technologies for </a:t>
            </a:r>
            <a:r>
              <a:rPr lang="en-US" sz="2600" b="1" i="1" dirty="0">
                <a:solidFill>
                  <a:srgbClr val="0000FF"/>
                </a:solidFill>
              </a:rPr>
              <a:t>geo referred enumeration </a:t>
            </a:r>
            <a:r>
              <a:rPr lang="en-US" sz="2600" b="1" i="1" dirty="0"/>
              <a:t>up to the household level for upcoming census</a:t>
            </a:r>
          </a:p>
          <a:p>
            <a:pPr marL="400050" indent="-400050" algn="just">
              <a:buFont typeface="+mj-lt"/>
              <a:buAutoNum type="romanLcPeriod"/>
            </a:pPr>
            <a:r>
              <a:rPr lang="en-US" sz="2600" b="1" i="1" dirty="0"/>
              <a:t>To review the best practices of field operations including monitoring / supervision &amp; data processing to minimize the omissions / errors and complete coverage</a:t>
            </a:r>
          </a:p>
          <a:p>
            <a:pPr marL="400050" indent="-400050" algn="just">
              <a:buFont typeface="+mj-lt"/>
              <a:buAutoNum type="romanLcPeriod"/>
            </a:pPr>
            <a:r>
              <a:rPr lang="en-US" sz="2600" b="1" i="1" dirty="0"/>
              <a:t>To devise strategy for </a:t>
            </a:r>
            <a:r>
              <a:rPr lang="en-US" sz="2600" b="1" i="1" dirty="0">
                <a:solidFill>
                  <a:srgbClr val="0000FF"/>
                </a:solidFill>
              </a:rPr>
              <a:t>confidence building</a:t>
            </a:r>
            <a:r>
              <a:rPr lang="en-US" sz="2600" b="1" i="1" dirty="0"/>
              <a:t> measures of all stakeholders for smooth completion of census operations and for increasing reliability &amp; credibility of census results</a:t>
            </a:r>
            <a:endParaRPr lang="x-none" sz="2600" dirty="0"/>
          </a:p>
        </p:txBody>
      </p:sp>
      <p:sp>
        <p:nvSpPr>
          <p:cNvPr id="10" name="Action Button: Home 9">
            <a:hlinkClick r:id="rId4" action="ppaction://hlinksldjump" highlightClick="1"/>
            <a:extLst>
              <a:ext uri="{FF2B5EF4-FFF2-40B4-BE49-F238E27FC236}">
                <a16:creationId xmlns:a16="http://schemas.microsoft.com/office/drawing/2014/main" id="{69AB80B6-447A-483C-A291-34BAD54E4988}"/>
              </a:ext>
            </a:extLst>
          </p:cNvPr>
          <p:cNvSpPr/>
          <p:nvPr/>
        </p:nvSpPr>
        <p:spPr>
          <a:xfrm>
            <a:off x="11772900" y="6508845"/>
            <a:ext cx="381000" cy="31724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12174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76200"/>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Bef>
                <a:spcPct val="0"/>
              </a:spcBef>
            </a:pPr>
            <a:endParaRPr lang="en-GB" sz="2400" b="1" dirty="0">
              <a:solidFill>
                <a:schemeClr val="bg1"/>
              </a:solidFill>
              <a:cs typeface="Arial"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667935" y="171329"/>
            <a:ext cx="524065" cy="670852"/>
          </a:xfrm>
          <a:prstGeom prst="rect">
            <a:avLst/>
          </a:prstGeom>
        </p:spPr>
      </p:pic>
      <p:sp>
        <p:nvSpPr>
          <p:cNvPr id="3" name="TextBox 2"/>
          <p:cNvSpPr txBox="1"/>
          <p:nvPr/>
        </p:nvSpPr>
        <p:spPr>
          <a:xfrm>
            <a:off x="228600" y="341942"/>
            <a:ext cx="9915335" cy="445635"/>
          </a:xfrm>
          <a:prstGeom prst="rect">
            <a:avLst/>
          </a:prstGeom>
          <a:noFill/>
        </p:spPr>
        <p:txBody>
          <a:bodyPr wrap="square" rtlCol="0">
            <a:spAutoFit/>
          </a:bodyPr>
          <a:lstStyle/>
          <a:p>
            <a:pPr>
              <a:lnSpc>
                <a:spcPct val="80000"/>
              </a:lnSpc>
              <a:spcBef>
                <a:spcPct val="0"/>
              </a:spcBef>
            </a:pPr>
            <a:r>
              <a:rPr lang="en-US" sz="2800" b="1" dirty="0">
                <a:solidFill>
                  <a:schemeClr val="bg1"/>
                </a:solidFill>
                <a:cs typeface="Arial" pitchFamily="34" charset="0"/>
              </a:rPr>
              <a:t>Issues raised by Technical Committee of the Governing Council </a:t>
            </a:r>
          </a:p>
        </p:txBody>
      </p:sp>
      <p:sp>
        <p:nvSpPr>
          <p:cNvPr id="2" name="Rectangle 1"/>
          <p:cNvSpPr/>
          <p:nvPr/>
        </p:nvSpPr>
        <p:spPr>
          <a:xfrm>
            <a:off x="1703513" y="1124744"/>
            <a:ext cx="8702454" cy="738664"/>
          </a:xfrm>
          <a:prstGeom prst="rect">
            <a:avLst/>
          </a:prstGeom>
        </p:spPr>
        <p:txBody>
          <a:bodyPr wrap="square">
            <a:spAutoFit/>
          </a:bodyPr>
          <a:lstStyle/>
          <a:p>
            <a:pPr algn="just"/>
            <a:endParaRPr lang="en-GB" sz="2400" b="1" dirty="0"/>
          </a:p>
          <a:p>
            <a:endParaRPr lang="en-GB"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42</a:t>
            </a:fld>
            <a:endParaRPr lang="en-US"/>
          </a:p>
        </p:txBody>
      </p:sp>
      <p:sp>
        <p:nvSpPr>
          <p:cNvPr id="8" name="Rectangle 7"/>
          <p:cNvSpPr/>
          <p:nvPr/>
        </p:nvSpPr>
        <p:spPr>
          <a:xfrm>
            <a:off x="1703513" y="1248954"/>
            <a:ext cx="8702454" cy="707886"/>
          </a:xfrm>
          <a:prstGeom prst="rect">
            <a:avLst/>
          </a:prstGeom>
        </p:spPr>
        <p:txBody>
          <a:bodyPr wrap="square">
            <a:spAutoFit/>
          </a:bodyPr>
          <a:lstStyle/>
          <a:p>
            <a:pPr marL="342900" indent="-342900" algn="just">
              <a:buFont typeface="Arial" panose="020B0604020202020204" pitchFamily="34" charset="0"/>
              <a:buChar char="•"/>
            </a:pPr>
            <a:endParaRPr lang="en-US" sz="1600" b="1" dirty="0"/>
          </a:p>
          <a:p>
            <a:pPr marL="342900" indent="-342900" algn="just">
              <a:buFont typeface="Arial" panose="020B0604020202020204" pitchFamily="34" charset="0"/>
              <a:buChar char="•"/>
            </a:pPr>
            <a:endParaRPr lang="en-US" sz="2400" b="1" dirty="0"/>
          </a:p>
        </p:txBody>
      </p:sp>
      <p:sp>
        <p:nvSpPr>
          <p:cNvPr id="9" name="TextBox 8">
            <a:extLst>
              <a:ext uri="{FF2B5EF4-FFF2-40B4-BE49-F238E27FC236}">
                <a16:creationId xmlns:a16="http://schemas.microsoft.com/office/drawing/2014/main" id="{A1CA3D4A-C4F7-46DD-BD5B-3F693E145A32}"/>
              </a:ext>
            </a:extLst>
          </p:cNvPr>
          <p:cNvSpPr txBox="1"/>
          <p:nvPr/>
        </p:nvSpPr>
        <p:spPr>
          <a:xfrm>
            <a:off x="228600" y="1124745"/>
            <a:ext cx="11701367" cy="6586418"/>
          </a:xfrm>
          <a:prstGeom prst="rect">
            <a:avLst/>
          </a:prstGeom>
          <a:noFill/>
        </p:spPr>
        <p:txBody>
          <a:bodyPr wrap="square" rtlCol="0">
            <a:spAutoFit/>
          </a:bodyPr>
          <a:lstStyle/>
          <a:p>
            <a:pPr marL="285750" indent="-285750" algn="just">
              <a:buFont typeface="Arial" panose="020B0604020202020204" pitchFamily="34" charset="0"/>
              <a:buChar char="•"/>
            </a:pPr>
            <a:r>
              <a:rPr lang="en-US" sz="2800" b="1" dirty="0"/>
              <a:t>Use of old questionnaire (which restricted capturing updated ground realities) </a:t>
            </a:r>
          </a:p>
          <a:p>
            <a:pPr lvl="1" algn="just"/>
            <a:endParaRPr lang="en-US" sz="2000" b="1" dirty="0"/>
          </a:p>
          <a:p>
            <a:pPr marL="285750" indent="-285750" algn="just">
              <a:buFont typeface="Arial" panose="020B0604020202020204" pitchFamily="34" charset="0"/>
              <a:buChar char="•"/>
            </a:pPr>
            <a:r>
              <a:rPr lang="en-US" sz="2800" b="1" dirty="0"/>
              <a:t>CNIC should not be mandatory </a:t>
            </a:r>
            <a:r>
              <a:rPr lang="en-US" sz="2800" b="1" dirty="0">
                <a:solidFill>
                  <a:srgbClr val="3333CC"/>
                </a:solidFill>
              </a:rPr>
              <a:t>(Also raised by National  / International Observers)</a:t>
            </a:r>
          </a:p>
          <a:p>
            <a:pPr marL="285750" indent="-285750" algn="just">
              <a:buFont typeface="Arial" panose="020B0604020202020204" pitchFamily="34" charset="0"/>
              <a:buChar char="•"/>
            </a:pPr>
            <a:endParaRPr lang="en-US" sz="1800" b="1" dirty="0"/>
          </a:p>
          <a:p>
            <a:pPr marL="285750" indent="-285750" algn="just">
              <a:buFont typeface="Arial" panose="020B0604020202020204" pitchFamily="34" charset="0"/>
              <a:buChar char="•"/>
            </a:pPr>
            <a:r>
              <a:rPr lang="en-US" sz="2800" b="1" dirty="0"/>
              <a:t>Minimize and preferably eliminate the checking of CNIC data by sending card numbers to NADRA for verification</a:t>
            </a:r>
          </a:p>
          <a:p>
            <a:pPr marL="285750" indent="-285750" algn="just">
              <a:buFont typeface="Arial" panose="020B0604020202020204" pitchFamily="34" charset="0"/>
              <a:buChar char="•"/>
            </a:pPr>
            <a:endParaRPr lang="en-US" sz="2000" b="1" dirty="0"/>
          </a:p>
          <a:p>
            <a:pPr marL="285750" indent="-285750" algn="just">
              <a:buFont typeface="Arial" panose="020B0604020202020204" pitchFamily="34" charset="0"/>
              <a:buChar char="•"/>
            </a:pPr>
            <a:r>
              <a:rPr lang="en-US" sz="2800" b="1" dirty="0"/>
              <a:t> Definition of usual place of residence not clear </a:t>
            </a:r>
            <a:r>
              <a:rPr lang="en-US" sz="2800" b="1" dirty="0">
                <a:solidFill>
                  <a:srgbClr val="3333CC"/>
                </a:solidFill>
              </a:rPr>
              <a:t>(Also raised by National / International Observers) </a:t>
            </a:r>
          </a:p>
          <a:p>
            <a:pPr marL="285750" indent="-285750" algn="just">
              <a:buFont typeface="Arial" panose="020B0604020202020204" pitchFamily="34" charset="0"/>
              <a:buChar char="•"/>
            </a:pPr>
            <a:endParaRPr lang="en-US" sz="2000" b="1" dirty="0"/>
          </a:p>
          <a:p>
            <a:pPr marL="285750" indent="-285750" algn="just">
              <a:buFont typeface="Arial" panose="020B0604020202020204" pitchFamily="34" charset="0"/>
              <a:buChar char="•"/>
            </a:pPr>
            <a:r>
              <a:rPr lang="en-US" sz="2800" b="1" dirty="0"/>
              <a:t>Reference period regarding usual place of residence should be clearly defined</a:t>
            </a:r>
          </a:p>
          <a:p>
            <a:pPr marL="285750" indent="-285750" algn="just">
              <a:buFont typeface="Arial" panose="020B0604020202020204" pitchFamily="34" charset="0"/>
              <a:buChar char="•"/>
            </a:pPr>
            <a:endParaRPr lang="en-US" sz="2400" b="1" dirty="0"/>
          </a:p>
          <a:p>
            <a:pPr marL="285750" indent="-285750" algn="just">
              <a:buFont typeface="Arial" panose="020B0604020202020204" pitchFamily="34" charset="0"/>
              <a:buChar char="•"/>
            </a:pPr>
            <a:endParaRPr lang="en-US" sz="2400" b="1" dirty="0"/>
          </a:p>
        </p:txBody>
      </p:sp>
      <p:sp>
        <p:nvSpPr>
          <p:cNvPr id="10" name="Action Button: Go Back or Previous 9">
            <a:hlinkClick r:id="rId4" action="ppaction://hlinksldjump" highlightClick="1"/>
            <a:extLst>
              <a:ext uri="{FF2B5EF4-FFF2-40B4-BE49-F238E27FC236}">
                <a16:creationId xmlns:a16="http://schemas.microsoft.com/office/drawing/2014/main" id="{D7925103-4627-4B32-A7F4-FFFD41DEB79B}"/>
              </a:ext>
            </a:extLst>
          </p:cNvPr>
          <p:cNvSpPr/>
          <p:nvPr/>
        </p:nvSpPr>
        <p:spPr>
          <a:xfrm>
            <a:off x="9984432" y="6165304"/>
            <a:ext cx="683568" cy="61649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63488043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895601" y="5105401"/>
            <a:ext cx="5867401" cy="1464231"/>
          </a:xfrm>
          <a:prstGeom prst="roundRect">
            <a:avLst/>
          </a:prstGeom>
          <a:ln>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Picture 2"/>
          <p:cNvPicPr>
            <a:picLocks noChangeAspect="1" noChangeArrowheads="1"/>
          </p:cNvPicPr>
          <p:nvPr/>
        </p:nvPicPr>
        <p:blipFill>
          <a:blip r:embed="rId3" cstate="print"/>
          <a:srcRect/>
          <a:stretch>
            <a:fillRect/>
          </a:stretch>
        </p:blipFill>
        <p:spPr bwMode="auto">
          <a:xfrm>
            <a:off x="1524002" y="1"/>
            <a:ext cx="9143999" cy="6857999"/>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5449482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375" b="1" dirty="0">
                <a:latin typeface="Arial Black" panose="020B0A04020102020204" pitchFamily="34" charset="0"/>
                <a:cs typeface="Arial" pitchFamily="34" charset="0"/>
              </a:rPr>
              <a:t>Registers Used in Turkey Census</a:t>
            </a:r>
          </a:p>
        </p:txBody>
      </p:sp>
      <p:sp>
        <p:nvSpPr>
          <p:cNvPr id="7" name="Title 1"/>
          <p:cNvSpPr txBox="1">
            <a:spLocks/>
          </p:cNvSpPr>
          <p:nvPr/>
        </p:nvSpPr>
        <p:spPr>
          <a:xfrm>
            <a:off x="1162343" y="1425428"/>
            <a:ext cx="10073835" cy="4914235"/>
          </a:xfrm>
          <a:prstGeom prst="rect">
            <a:avLst/>
          </a:prstGeom>
        </p:spPr>
        <p:txBody>
          <a:bodyPr vert="horz" lIns="81833" tIns="40916" rIns="81833" bIns="40916" rtlCol="0" anchor="ctr">
            <a:normAutofit/>
          </a:bodyPr>
          <a:lstStyle>
            <a:lvl1pPr algn="ctr" defTabSz="931095" rtl="0" eaLnBrk="1" latinLnBrk="0" hangingPunct="1">
              <a:spcBef>
                <a:spcPct val="0"/>
              </a:spcBef>
              <a:buNone/>
              <a:defRPr sz="4500" kern="1200">
                <a:solidFill>
                  <a:schemeClr val="tx1"/>
                </a:solidFill>
                <a:latin typeface="+mj-lt"/>
                <a:ea typeface="+mj-ea"/>
                <a:cs typeface="+mj-cs"/>
              </a:defRPr>
            </a:lvl1pPr>
          </a:lstStyle>
          <a:p>
            <a:pPr algn="l"/>
            <a:endParaRPr lang="en-US" sz="3750" dirty="0">
              <a:solidFill>
                <a:schemeClr val="accent2">
                  <a:lumMod val="75000"/>
                </a:schemeClr>
              </a:solidFill>
              <a:latin typeface="Arial Black" panose="020B0A04020102020204" pitchFamily="34" charset="0"/>
              <a:cs typeface="Arial" pitchFamily="34" charset="0"/>
            </a:endParaRPr>
          </a:p>
        </p:txBody>
      </p:sp>
      <p:sp>
        <p:nvSpPr>
          <p:cNvPr id="8" name="Title 1">
            <a:extLst>
              <a:ext uri="{FF2B5EF4-FFF2-40B4-BE49-F238E27FC236}">
                <a16:creationId xmlns:a16="http://schemas.microsoft.com/office/drawing/2014/main" id="{4051CC53-A019-402E-AAC5-480953E85D7A}"/>
              </a:ext>
            </a:extLst>
          </p:cNvPr>
          <p:cNvSpPr>
            <a:spLocks noGrp="1"/>
          </p:cNvSpPr>
          <p:nvPr/>
        </p:nvSpPr>
        <p:spPr>
          <a:xfrm>
            <a:off x="851713" y="1226462"/>
            <a:ext cx="9854387" cy="5548197"/>
          </a:xfrm>
          <a:prstGeom prst="rect">
            <a:avLst/>
          </a:prstGeom>
        </p:spPr>
        <p:txBody>
          <a:bodyPr vert="horz" lIns="85725" tIns="42863" rIns="85725" bIns="42863"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3000" dirty="0">
              <a:solidFill>
                <a:srgbClr val="7030A0"/>
              </a:solidFill>
              <a:latin typeface="Century Schoolbook" pitchFamily="18" charset="0"/>
            </a:endParaRPr>
          </a:p>
          <a:p>
            <a:pPr marL="428625" indent="-428625">
              <a:lnSpc>
                <a:spcPct val="150000"/>
              </a:lnSpc>
              <a:buFont typeface="Arial" pitchFamily="34" charset="0"/>
              <a:buChar char="•"/>
              <a:defRPr/>
            </a:pPr>
            <a:endParaRPr lang="en-US" sz="2625" dirty="0">
              <a:solidFill>
                <a:srgbClr val="7030A0"/>
              </a:solidFill>
              <a:latin typeface="Century Schoolbook" pitchFamily="18" charset="0"/>
            </a:endParaRPr>
          </a:p>
        </p:txBody>
      </p:sp>
      <p:sp>
        <p:nvSpPr>
          <p:cNvPr id="14" name="Rectangle 13">
            <a:extLst>
              <a:ext uri="{FF2B5EF4-FFF2-40B4-BE49-F238E27FC236}">
                <a16:creationId xmlns:a16="http://schemas.microsoft.com/office/drawing/2014/main" id="{ABEC8801-6A80-49BF-AF28-5BFF96FAEB1C}"/>
              </a:ext>
            </a:extLst>
          </p:cNvPr>
          <p:cNvSpPr>
            <a:spLocks noChangeArrowheads="1"/>
          </p:cNvSpPr>
          <p:nvPr/>
        </p:nvSpPr>
        <p:spPr bwMode="auto">
          <a:xfrm>
            <a:off x="5133031" y="2824941"/>
            <a:ext cx="1174253" cy="35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spcBef>
                <a:spcPct val="0"/>
              </a:spcBef>
              <a:buFontTx/>
              <a:buNone/>
            </a:pPr>
            <a:r>
              <a:rPr lang="en-US" altLang="en-US" sz="1688">
                <a:latin typeface="Times New Roman" panose="02020603050405020304" pitchFamily="18" charset="0"/>
                <a:cs typeface="Times New Roman" panose="02020603050405020304" pitchFamily="18" charset="0"/>
              </a:rPr>
              <a:t> </a:t>
            </a:r>
            <a:endParaRPr lang="en-US" altLang="en-US" sz="1688">
              <a:latin typeface="Arial" panose="020B0604020202020204" pitchFamily="34" charset="0"/>
            </a:endParaRPr>
          </a:p>
        </p:txBody>
      </p:sp>
      <p:pic>
        <p:nvPicPr>
          <p:cNvPr id="17" name="Picture 16"/>
          <p:cNvPicPr>
            <a:picLocks noChangeAspect="1" noChangeArrowheads="1"/>
          </p:cNvPicPr>
          <p:nvPr/>
        </p:nvPicPr>
        <p:blipFill rotWithShape="1">
          <a:blip r:embed="rId3" cstate="print"/>
          <a:srcRect/>
          <a:stretch/>
        </p:blipFill>
        <p:spPr bwMode="auto">
          <a:xfrm>
            <a:off x="1561105" y="1425427"/>
            <a:ext cx="1337735" cy="19059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D:\TuikUser\11974043504\Desktop\kalemlik-örnekleri-1.jpg"/>
          <p:cNvPicPr>
            <a:picLocks noChangeAspect="1" noChangeArrowheads="1"/>
          </p:cNvPicPr>
          <p:nvPr/>
        </p:nvPicPr>
        <p:blipFill>
          <a:blip r:embed="rId4" cstate="print"/>
          <a:srcRect/>
          <a:stretch>
            <a:fillRect/>
          </a:stretch>
        </p:blipFill>
        <p:spPr bwMode="auto">
          <a:xfrm>
            <a:off x="4574990" y="1415989"/>
            <a:ext cx="1218368" cy="1915406"/>
          </a:xfrm>
          <a:prstGeom prst="rect">
            <a:avLst/>
          </a:prstGeom>
          <a:noFill/>
        </p:spPr>
      </p:pic>
      <p:sp>
        <p:nvSpPr>
          <p:cNvPr id="3" name="Rectangle 2"/>
          <p:cNvSpPr/>
          <p:nvPr/>
        </p:nvSpPr>
        <p:spPr>
          <a:xfrm>
            <a:off x="1006866" y="3551772"/>
            <a:ext cx="2941511" cy="519374"/>
          </a:xfrm>
          <a:prstGeom prst="rect">
            <a:avLst/>
          </a:prstGeom>
          <a:noFill/>
        </p:spPr>
        <p:txBody>
          <a:bodyPr wrap="none" lIns="85725" tIns="42863" rIns="85725" bIns="42863">
            <a:spAutoFit/>
          </a:bodyPr>
          <a:lstStyle/>
          <a:p>
            <a:pPr algn="ctr">
              <a:lnSpc>
                <a:spcPct val="150000"/>
              </a:lnSpc>
              <a:defRPr/>
            </a:pPr>
            <a:r>
              <a:rPr lang="en-US" sz="1875" dirty="0">
                <a:latin typeface="Century Schoolbook" pitchFamily="18" charset="0"/>
              </a:rPr>
              <a:t>Population Register (PR)</a:t>
            </a:r>
          </a:p>
        </p:txBody>
      </p:sp>
      <p:sp>
        <p:nvSpPr>
          <p:cNvPr id="10" name="Rectangle 9"/>
          <p:cNvSpPr/>
          <p:nvPr/>
        </p:nvSpPr>
        <p:spPr>
          <a:xfrm>
            <a:off x="4283260" y="3551772"/>
            <a:ext cx="2372444" cy="519374"/>
          </a:xfrm>
          <a:prstGeom prst="rect">
            <a:avLst/>
          </a:prstGeom>
          <a:noFill/>
        </p:spPr>
        <p:txBody>
          <a:bodyPr wrap="none" lIns="85725" tIns="42863" rIns="85725" bIns="42863">
            <a:spAutoFit/>
          </a:bodyPr>
          <a:lstStyle/>
          <a:p>
            <a:pPr algn="ctr">
              <a:lnSpc>
                <a:spcPct val="150000"/>
              </a:lnSpc>
              <a:defRPr/>
            </a:pPr>
            <a:r>
              <a:rPr lang="en-US" sz="1875" dirty="0">
                <a:latin typeface="Century Schoolbook" pitchFamily="18" charset="0"/>
              </a:rPr>
              <a:t>Education Register </a:t>
            </a:r>
          </a:p>
        </p:txBody>
      </p:sp>
      <p:sp>
        <p:nvSpPr>
          <p:cNvPr id="11" name="Rectangle 10"/>
          <p:cNvSpPr/>
          <p:nvPr/>
        </p:nvSpPr>
        <p:spPr>
          <a:xfrm>
            <a:off x="4399281" y="6313339"/>
            <a:ext cx="2641750" cy="519374"/>
          </a:xfrm>
          <a:prstGeom prst="rect">
            <a:avLst/>
          </a:prstGeom>
          <a:noFill/>
        </p:spPr>
        <p:txBody>
          <a:bodyPr wrap="none" lIns="85725" tIns="42863" rIns="85725" bIns="42863">
            <a:spAutoFit/>
          </a:bodyPr>
          <a:lstStyle/>
          <a:p>
            <a:pPr algn="ctr">
              <a:lnSpc>
                <a:spcPct val="150000"/>
              </a:lnSpc>
              <a:defRPr/>
            </a:pPr>
            <a:r>
              <a:rPr lang="en-US" sz="1875" dirty="0">
                <a:latin typeface="Century Schoolbook" pitchFamily="18" charset="0"/>
              </a:rPr>
              <a:t>Address Register (AR)</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209" y="4320781"/>
            <a:ext cx="2317263" cy="157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544046" y="6070509"/>
            <a:ext cx="2838450" cy="605936"/>
          </a:xfrm>
          <a:prstGeom prst="rect">
            <a:avLst/>
          </a:prstGeom>
          <a:noFill/>
        </p:spPr>
        <p:txBody>
          <a:bodyPr wrap="square" lIns="85725" tIns="42863" rIns="85725" bIns="42863">
            <a:spAutoFit/>
          </a:bodyPr>
          <a:lstStyle/>
          <a:p>
            <a:pPr algn="ctr">
              <a:lnSpc>
                <a:spcPct val="150000"/>
              </a:lnSpc>
              <a:defRPr/>
            </a:pPr>
            <a:r>
              <a:rPr lang="en-US" sz="2250" dirty="0">
                <a:latin typeface="Century Schoolbook" pitchFamily="18" charset="0"/>
              </a:rPr>
              <a:t>Disability</a:t>
            </a:r>
          </a:p>
        </p:txBody>
      </p:sp>
      <p:sp>
        <p:nvSpPr>
          <p:cNvPr id="16" name="Rectangle 15"/>
          <p:cNvSpPr/>
          <p:nvPr/>
        </p:nvSpPr>
        <p:spPr>
          <a:xfrm>
            <a:off x="7324723" y="3537571"/>
            <a:ext cx="3762376" cy="519374"/>
          </a:xfrm>
          <a:prstGeom prst="rect">
            <a:avLst/>
          </a:prstGeom>
          <a:noFill/>
        </p:spPr>
        <p:txBody>
          <a:bodyPr wrap="square" lIns="85725" tIns="42863" rIns="85725" bIns="42863">
            <a:spAutoFit/>
          </a:bodyPr>
          <a:lstStyle/>
          <a:p>
            <a:pPr>
              <a:lnSpc>
                <a:spcPct val="150000"/>
              </a:lnSpc>
              <a:defRPr/>
            </a:pPr>
            <a:r>
              <a:rPr lang="en-US" sz="1875" dirty="0">
                <a:latin typeface="Century Schoolbook" pitchFamily="18" charset="0"/>
              </a:rPr>
              <a:t>Employment &amp; Unemployment</a:t>
            </a:r>
          </a:p>
        </p:txBody>
      </p:sp>
      <p:sp>
        <p:nvSpPr>
          <p:cNvPr id="19" name="Rectangle 18"/>
          <p:cNvSpPr/>
          <p:nvPr/>
        </p:nvSpPr>
        <p:spPr>
          <a:xfrm>
            <a:off x="7539583" y="6256954"/>
            <a:ext cx="3752851" cy="519374"/>
          </a:xfrm>
          <a:prstGeom prst="rect">
            <a:avLst/>
          </a:prstGeom>
          <a:noFill/>
        </p:spPr>
        <p:txBody>
          <a:bodyPr wrap="square" lIns="85725" tIns="42863" rIns="85725" bIns="42863">
            <a:spAutoFit/>
          </a:bodyPr>
          <a:lstStyle/>
          <a:p>
            <a:pPr algn="ctr">
              <a:lnSpc>
                <a:spcPct val="150000"/>
              </a:lnSpc>
              <a:defRPr/>
            </a:pPr>
            <a:r>
              <a:rPr lang="en-US" sz="1875" dirty="0">
                <a:latin typeface="Century Schoolbook" pitchFamily="18" charset="0"/>
              </a:rPr>
              <a:t>Building and Dwelling (BDR)</a:t>
            </a:r>
          </a:p>
        </p:txBody>
      </p:sp>
      <p:pic>
        <p:nvPicPr>
          <p:cNvPr id="20" name="Picture 2" descr="D:\TuikUser\11974043504\Desktop\bireysel-emeklilik.jpg"/>
          <p:cNvPicPr>
            <a:picLocks noChangeAspect="1" noChangeArrowheads="1"/>
          </p:cNvPicPr>
          <p:nvPr/>
        </p:nvPicPr>
        <p:blipFill>
          <a:blip r:embed="rId6" cstate="print"/>
          <a:srcRect/>
          <a:stretch>
            <a:fillRect/>
          </a:stretch>
        </p:blipFill>
        <p:spPr bwMode="auto">
          <a:xfrm>
            <a:off x="7422360" y="1640258"/>
            <a:ext cx="3407218" cy="1674328"/>
          </a:xfrm>
          <a:prstGeom prst="rect">
            <a:avLst/>
          </a:prstGeom>
          <a:noFill/>
        </p:spPr>
      </p:pic>
      <p:pic>
        <p:nvPicPr>
          <p:cNvPr id="1028" name="Picture 4" descr="Book Review of “Building and Dwelling: Ethics for the City” by Richard  Sennett | The Global Gri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4916" y="4305494"/>
            <a:ext cx="2701231" cy="17975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use numbering - Wikiped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5072" y="4395777"/>
            <a:ext cx="2357438" cy="176807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hlinkClick r:id="rId9" action="ppaction://hlinksldjump"/>
          </p:cNvPr>
          <p:cNvSpPr txBox="1"/>
          <p:nvPr/>
        </p:nvSpPr>
        <p:spPr>
          <a:xfrm>
            <a:off x="9185518" y="390767"/>
            <a:ext cx="1901581" cy="496290"/>
          </a:xfrm>
          <a:prstGeom prst="rect">
            <a:avLst/>
          </a:prstGeom>
          <a:effectLst>
            <a:glow rad="1397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625" b="1" spc="281"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hlinkClick r:id="rId10" action="ppaction://hlinksldjump"/>
              </a:rPr>
              <a:t>Back</a:t>
            </a:r>
            <a:endParaRPr lang="en-US" sz="2625" b="1" spc="281"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Footer Placeholder 3"/>
          <p:cNvSpPr>
            <a:spLocks noGrp="1"/>
          </p:cNvSpPr>
          <p:nvPr>
            <p:ph type="ftr" sz="quarter" idx="11"/>
          </p:nvPr>
        </p:nvSpPr>
        <p:spPr/>
        <p:txBody>
          <a:bodyPr/>
          <a:lstStyle/>
          <a:p>
            <a:pPr defTabSz="872902"/>
            <a:r>
              <a:rPr lang="en-US" dirty="0"/>
              <a:t>Pakistan Bureau of Statistics</a:t>
            </a:r>
          </a:p>
        </p:txBody>
      </p:sp>
      <p:sp>
        <p:nvSpPr>
          <p:cNvPr id="5" name="Slide Number Placeholder 4"/>
          <p:cNvSpPr>
            <a:spLocks noGrp="1"/>
          </p:cNvSpPr>
          <p:nvPr>
            <p:ph type="sldNum" sz="quarter" idx="12"/>
          </p:nvPr>
        </p:nvSpPr>
        <p:spPr/>
        <p:txBody>
          <a:bodyPr/>
          <a:lstStyle/>
          <a:p>
            <a:pPr defTabSz="872902"/>
            <a:fld id="{B6F15528-21DE-4FAA-801E-634DDDAF4B2B}" type="slidenum">
              <a:rPr lang="en-US" smtClean="0">
                <a:solidFill>
                  <a:prstClr val="black">
                    <a:tint val="75000"/>
                  </a:prstClr>
                </a:solidFill>
              </a:rPr>
              <a:pPr defTabSz="872902"/>
              <a:t>44</a:t>
            </a:fld>
            <a:endParaRPr lang="en-US">
              <a:solidFill>
                <a:prstClr val="black">
                  <a:tint val="75000"/>
                </a:prstClr>
              </a:solidFill>
            </a:endParaRPr>
          </a:p>
        </p:txBody>
      </p:sp>
      <p:sp>
        <p:nvSpPr>
          <p:cNvPr id="22" name="Action Button: Home 21">
            <a:hlinkClick r:id="rId10" action="ppaction://hlinksldjump" highlightClick="1"/>
            <a:extLst>
              <a:ext uri="{FF2B5EF4-FFF2-40B4-BE49-F238E27FC236}">
                <a16:creationId xmlns:a16="http://schemas.microsoft.com/office/drawing/2014/main" id="{69AB80B6-447A-483C-A291-34BAD54E4988}"/>
              </a:ext>
            </a:extLst>
          </p:cNvPr>
          <p:cNvSpPr/>
          <p:nvPr/>
        </p:nvSpPr>
        <p:spPr>
          <a:xfrm>
            <a:off x="11772900" y="6508845"/>
            <a:ext cx="381000" cy="31724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150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50" dirty="0">
                <a:latin typeface="Arial Black" panose="020B0A04020102020204" pitchFamily="34" charset="0"/>
              </a:rPr>
              <a:t>Registers Used in Australia Census</a:t>
            </a:r>
            <a:endParaRPr lang="en-US" dirty="0"/>
          </a:p>
        </p:txBody>
      </p:sp>
      <p:pic>
        <p:nvPicPr>
          <p:cNvPr id="6" name="Picture 2" descr="D:\TuikUser\11974043504\Desktop\kalemlik-örnekleri-1.jpg"/>
          <p:cNvPicPr>
            <a:picLocks noChangeAspect="1" noChangeArrowheads="1"/>
          </p:cNvPicPr>
          <p:nvPr/>
        </p:nvPicPr>
        <p:blipFill>
          <a:blip r:embed="rId2" cstate="print"/>
          <a:srcRect/>
          <a:stretch>
            <a:fillRect/>
          </a:stretch>
        </p:blipFill>
        <p:spPr bwMode="auto">
          <a:xfrm>
            <a:off x="1134084" y="1868426"/>
            <a:ext cx="1218368" cy="1915406"/>
          </a:xfrm>
          <a:prstGeom prst="rect">
            <a:avLst/>
          </a:prstGeom>
          <a:noFill/>
        </p:spPr>
      </p:pic>
      <p:sp>
        <p:nvSpPr>
          <p:cNvPr id="7" name="Rectangle 6"/>
          <p:cNvSpPr/>
          <p:nvPr/>
        </p:nvSpPr>
        <p:spPr>
          <a:xfrm>
            <a:off x="842354" y="4004209"/>
            <a:ext cx="2372444" cy="519374"/>
          </a:xfrm>
          <a:prstGeom prst="rect">
            <a:avLst/>
          </a:prstGeom>
          <a:noFill/>
        </p:spPr>
        <p:txBody>
          <a:bodyPr wrap="none" lIns="85725" tIns="42863" rIns="85725" bIns="42863">
            <a:spAutoFit/>
          </a:bodyPr>
          <a:lstStyle/>
          <a:p>
            <a:pPr algn="ctr">
              <a:lnSpc>
                <a:spcPct val="150000"/>
              </a:lnSpc>
              <a:defRPr/>
            </a:pPr>
            <a:r>
              <a:rPr lang="en-US" sz="1875" dirty="0">
                <a:latin typeface="Century Schoolbook" pitchFamily="18" charset="0"/>
              </a:rPr>
              <a:t>Education Register </a:t>
            </a:r>
          </a:p>
        </p:txBody>
      </p:sp>
      <p:sp>
        <p:nvSpPr>
          <p:cNvPr id="8" name="Rectangle 7"/>
          <p:cNvSpPr/>
          <p:nvPr/>
        </p:nvSpPr>
        <p:spPr>
          <a:xfrm>
            <a:off x="8304531" y="4010257"/>
            <a:ext cx="2641750" cy="519374"/>
          </a:xfrm>
          <a:prstGeom prst="rect">
            <a:avLst/>
          </a:prstGeom>
          <a:noFill/>
        </p:spPr>
        <p:txBody>
          <a:bodyPr wrap="none" lIns="85725" tIns="42863" rIns="85725" bIns="42863">
            <a:spAutoFit/>
          </a:bodyPr>
          <a:lstStyle/>
          <a:p>
            <a:pPr algn="ctr">
              <a:lnSpc>
                <a:spcPct val="150000"/>
              </a:lnSpc>
              <a:defRPr/>
            </a:pPr>
            <a:r>
              <a:rPr lang="en-US" sz="1875" dirty="0">
                <a:latin typeface="Century Schoolbook" pitchFamily="18" charset="0"/>
              </a:rPr>
              <a:t>Address Register (AR)</a:t>
            </a:r>
          </a:p>
        </p:txBody>
      </p:sp>
      <p:pic>
        <p:nvPicPr>
          <p:cNvPr id="9" name="Picture 8" descr="House numbering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322" y="2092695"/>
            <a:ext cx="2357438" cy="17680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883816" y="3990008"/>
            <a:ext cx="3762376" cy="519374"/>
          </a:xfrm>
          <a:prstGeom prst="rect">
            <a:avLst/>
          </a:prstGeom>
          <a:noFill/>
        </p:spPr>
        <p:txBody>
          <a:bodyPr wrap="square" lIns="85725" tIns="42863" rIns="85725" bIns="42863">
            <a:spAutoFit/>
          </a:bodyPr>
          <a:lstStyle/>
          <a:p>
            <a:pPr>
              <a:lnSpc>
                <a:spcPct val="150000"/>
              </a:lnSpc>
              <a:defRPr/>
            </a:pPr>
            <a:r>
              <a:rPr lang="en-US" sz="1875" dirty="0">
                <a:latin typeface="Century Schoolbook" pitchFamily="18" charset="0"/>
              </a:rPr>
              <a:t>Employment &amp; Unemployment</a:t>
            </a:r>
          </a:p>
        </p:txBody>
      </p:sp>
      <p:pic>
        <p:nvPicPr>
          <p:cNvPr id="11" name="Picture 2" descr="D:\TuikUser\11974043504\Desktop\bireysel-emeklilik.jpg"/>
          <p:cNvPicPr>
            <a:picLocks noChangeAspect="1" noChangeArrowheads="1"/>
          </p:cNvPicPr>
          <p:nvPr/>
        </p:nvPicPr>
        <p:blipFill>
          <a:blip r:embed="rId4" cstate="print"/>
          <a:srcRect/>
          <a:stretch>
            <a:fillRect/>
          </a:stretch>
        </p:blipFill>
        <p:spPr bwMode="auto">
          <a:xfrm>
            <a:off x="3981454" y="2092695"/>
            <a:ext cx="3407218" cy="1674328"/>
          </a:xfrm>
          <a:prstGeom prst="rect">
            <a:avLst/>
          </a:prstGeom>
          <a:noFill/>
        </p:spPr>
      </p:pic>
      <p:sp>
        <p:nvSpPr>
          <p:cNvPr id="12" name="TextBox 11">
            <a:hlinkClick r:id="rId5" action="ppaction://hlinksldjump"/>
          </p:cNvPr>
          <p:cNvSpPr txBox="1"/>
          <p:nvPr/>
        </p:nvSpPr>
        <p:spPr>
          <a:xfrm>
            <a:off x="9716970" y="926548"/>
            <a:ext cx="1901581" cy="496290"/>
          </a:xfrm>
          <a:prstGeom prst="rect">
            <a:avLst/>
          </a:prstGeom>
          <a:effectLst>
            <a:glow rad="1397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625" b="1" spc="281"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hlinkClick r:id="rId6" action="ppaction://hlinksldjump"/>
              </a:rPr>
              <a:t>Back</a:t>
            </a:r>
            <a:endParaRPr lang="en-US" sz="2625" b="1" spc="281"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Footer Placeholder 4"/>
          <p:cNvSpPr>
            <a:spLocks noGrp="1"/>
          </p:cNvSpPr>
          <p:nvPr>
            <p:ph type="ftr" sz="quarter" idx="11"/>
          </p:nvPr>
        </p:nvSpPr>
        <p:spPr/>
        <p:txBody>
          <a:bodyPr/>
          <a:lstStyle/>
          <a:p>
            <a:pPr defTabSz="872902"/>
            <a:r>
              <a:rPr lang="en-US" dirty="0"/>
              <a:t>Pakistan Bureau of Statistics</a:t>
            </a:r>
          </a:p>
        </p:txBody>
      </p:sp>
      <p:sp>
        <p:nvSpPr>
          <p:cNvPr id="4" name="Slide Number Placeholder 3"/>
          <p:cNvSpPr>
            <a:spLocks noGrp="1"/>
          </p:cNvSpPr>
          <p:nvPr>
            <p:ph type="sldNum" sz="quarter" idx="12"/>
          </p:nvPr>
        </p:nvSpPr>
        <p:spPr/>
        <p:txBody>
          <a:bodyPr/>
          <a:lstStyle/>
          <a:p>
            <a:pPr defTabSz="872902"/>
            <a:fld id="{B6F15528-21DE-4FAA-801E-634DDDAF4B2B}" type="slidenum">
              <a:rPr lang="en-US" smtClean="0">
                <a:solidFill>
                  <a:prstClr val="black">
                    <a:tint val="75000"/>
                  </a:prstClr>
                </a:solidFill>
              </a:rPr>
              <a:pPr defTabSz="872902"/>
              <a:t>45</a:t>
            </a:fld>
            <a:endParaRPr lang="en-US">
              <a:solidFill>
                <a:prstClr val="black">
                  <a:tint val="75000"/>
                </a:prstClr>
              </a:solidFill>
            </a:endParaRPr>
          </a:p>
        </p:txBody>
      </p:sp>
    </p:spTree>
    <p:extLst>
      <p:ext uri="{BB962C8B-B14F-4D97-AF65-F5344CB8AC3E}">
        <p14:creationId xmlns:p14="http://schemas.microsoft.com/office/powerpoint/2010/main" val="37732367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20474"/>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pPr lvl="0"/>
            <a:endParaRPr lang="en-GB" sz="28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24397" y="104148"/>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46</a:t>
            </a:fld>
            <a:endParaRPr lang="en-US" dirty="0"/>
          </a:p>
        </p:txBody>
      </p:sp>
      <p:sp>
        <p:nvSpPr>
          <p:cNvPr id="2" name="Rectangle 1"/>
          <p:cNvSpPr/>
          <p:nvPr/>
        </p:nvSpPr>
        <p:spPr>
          <a:xfrm>
            <a:off x="2090832" y="1752600"/>
            <a:ext cx="8010336" cy="1077218"/>
          </a:xfrm>
          <a:prstGeom prst="rect">
            <a:avLst/>
          </a:prstGeom>
        </p:spPr>
        <p:txBody>
          <a:bodyPr wrap="square">
            <a:spAutoFit/>
          </a:bodyPr>
          <a:lstStyle/>
          <a:p>
            <a:pPr algn="just"/>
            <a:endParaRPr lang="x-none" sz="3200" b="1" i="1" dirty="0">
              <a:solidFill>
                <a:srgbClr val="006600"/>
              </a:solidFill>
            </a:endParaRPr>
          </a:p>
          <a:p>
            <a:pPr lvl="0" algn="just"/>
            <a:r>
              <a:rPr lang="en-US" sz="3200" b="1" i="1" dirty="0">
                <a:solidFill>
                  <a:srgbClr val="006600"/>
                </a:solidFill>
              </a:rPr>
              <a:t> </a:t>
            </a:r>
            <a:endParaRPr lang="x-none" sz="3200" b="1" i="1" dirty="0">
              <a:solidFill>
                <a:srgbClr val="006600"/>
              </a:solidFill>
            </a:endParaRPr>
          </a:p>
        </p:txBody>
      </p:sp>
      <p:sp>
        <p:nvSpPr>
          <p:cNvPr id="8" name="TextBox 7"/>
          <p:cNvSpPr txBox="1"/>
          <p:nvPr/>
        </p:nvSpPr>
        <p:spPr>
          <a:xfrm>
            <a:off x="0" y="182001"/>
            <a:ext cx="11734800" cy="584775"/>
          </a:xfrm>
          <a:prstGeom prst="rect">
            <a:avLst/>
          </a:prstGeom>
          <a:noFill/>
        </p:spPr>
        <p:txBody>
          <a:bodyPr wrap="square" rtlCol="0">
            <a:spAutoFit/>
          </a:bodyPr>
          <a:lstStyle/>
          <a:p>
            <a:r>
              <a:rPr lang="en-US" sz="3200" b="1" dirty="0">
                <a:solidFill>
                  <a:schemeClr val="lt1"/>
                </a:solidFill>
              </a:rPr>
              <a:t>DEVELOPED COUNTRIES REVIEWED</a:t>
            </a:r>
          </a:p>
        </p:txBody>
      </p:sp>
      <p:sp>
        <p:nvSpPr>
          <p:cNvPr id="9" name="Footer Placeholder 8">
            <a:extLst>
              <a:ext uri="{FF2B5EF4-FFF2-40B4-BE49-F238E27FC236}">
                <a16:creationId xmlns:a16="http://schemas.microsoft.com/office/drawing/2014/main" id="{918A9801-797B-46B4-82A7-D2CA38CD69D3}"/>
              </a:ext>
            </a:extLst>
          </p:cNvPr>
          <p:cNvSpPr>
            <a:spLocks noGrp="1"/>
          </p:cNvSpPr>
          <p:nvPr>
            <p:ph type="ftr" sz="quarter" idx="11"/>
          </p:nvPr>
        </p:nvSpPr>
        <p:spPr/>
        <p:txBody>
          <a:bodyPr/>
          <a:lstStyle/>
          <a:p>
            <a:r>
              <a:rPr lang="en-US"/>
              <a:t>Pakistan Bureau of Statistics (PBS)</a:t>
            </a:r>
          </a:p>
        </p:txBody>
      </p:sp>
      <p:graphicFrame>
        <p:nvGraphicFramePr>
          <p:cNvPr id="11" name="Content Placeholder 4"/>
          <p:cNvGraphicFramePr>
            <a:graphicFrameLocks/>
          </p:cNvGraphicFramePr>
          <p:nvPr>
            <p:extLst/>
          </p:nvPr>
        </p:nvGraphicFramePr>
        <p:xfrm>
          <a:off x="76200" y="1020201"/>
          <a:ext cx="12115800" cy="5837799"/>
        </p:xfrm>
        <a:graphic>
          <a:graphicData uri="http://schemas.openxmlformats.org/drawingml/2006/table">
            <a:tbl>
              <a:tblPr firstRow="1" bandRow="1">
                <a:tableStyleId>{3B4B98B0-60AC-42C2-AFA5-B58CD77FA1E5}</a:tableStyleId>
              </a:tblPr>
              <a:tblGrid>
                <a:gridCol w="3028950">
                  <a:extLst>
                    <a:ext uri="{9D8B030D-6E8A-4147-A177-3AD203B41FA5}">
                      <a16:colId xmlns:a16="http://schemas.microsoft.com/office/drawing/2014/main" val="3259535547"/>
                    </a:ext>
                  </a:extLst>
                </a:gridCol>
                <a:gridCol w="3028950">
                  <a:extLst>
                    <a:ext uri="{9D8B030D-6E8A-4147-A177-3AD203B41FA5}">
                      <a16:colId xmlns:a16="http://schemas.microsoft.com/office/drawing/2014/main" val="2935526296"/>
                    </a:ext>
                  </a:extLst>
                </a:gridCol>
                <a:gridCol w="3028950">
                  <a:extLst>
                    <a:ext uri="{9D8B030D-6E8A-4147-A177-3AD203B41FA5}">
                      <a16:colId xmlns:a16="http://schemas.microsoft.com/office/drawing/2014/main" val="208551640"/>
                    </a:ext>
                  </a:extLst>
                </a:gridCol>
                <a:gridCol w="3028950">
                  <a:extLst>
                    <a:ext uri="{9D8B030D-6E8A-4147-A177-3AD203B41FA5}">
                      <a16:colId xmlns:a16="http://schemas.microsoft.com/office/drawing/2014/main" val="3497043166"/>
                    </a:ext>
                  </a:extLst>
                </a:gridCol>
              </a:tblGrid>
              <a:tr h="1323080">
                <a:tc>
                  <a:txBody>
                    <a:bodyPr/>
                    <a:lstStyle/>
                    <a:p>
                      <a:r>
                        <a:rPr lang="en-US" sz="2000" dirty="0">
                          <a:latin typeface="+mn-lt"/>
                        </a:rPr>
                        <a:t>Canada-2016</a:t>
                      </a:r>
                    </a:p>
                  </a:txBody>
                  <a:tcPr/>
                </a:tc>
                <a:tc>
                  <a:txBody>
                    <a:bodyPr/>
                    <a:lstStyle/>
                    <a:p>
                      <a:r>
                        <a:rPr lang="en-US" sz="2000" dirty="0">
                          <a:latin typeface="+mn-lt"/>
                        </a:rPr>
                        <a:t>America - 2020</a:t>
                      </a:r>
                    </a:p>
                  </a:txBody>
                  <a:tcPr/>
                </a:tc>
                <a:tc>
                  <a:txBody>
                    <a:bodyPr/>
                    <a:lstStyle/>
                    <a:p>
                      <a:pPr>
                        <a:buFont typeface="Wingdings" panose="05000000000000000000" pitchFamily="2" charset="2"/>
                        <a:buNone/>
                      </a:pPr>
                      <a:r>
                        <a:rPr lang="en-US" sz="2000" dirty="0">
                          <a:latin typeface="+mn-lt"/>
                          <a:cs typeface="Times New Roman" panose="02020603050405020304" pitchFamily="18" charset="0"/>
                        </a:rPr>
                        <a:t>South Africa – 2011</a:t>
                      </a:r>
                    </a:p>
                    <a:p>
                      <a:endParaRPr lang="en-US" sz="2000" dirty="0">
                        <a:latin typeface="+mn-lt"/>
                      </a:endParaRPr>
                    </a:p>
                  </a:txBody>
                  <a:tcPr/>
                </a:tc>
                <a:tc>
                  <a:txBody>
                    <a:bodyPr/>
                    <a:lstStyle/>
                    <a:p>
                      <a:r>
                        <a:rPr lang="en-US" sz="2000" dirty="0">
                          <a:latin typeface="+mn-lt"/>
                        </a:rPr>
                        <a:t>Turkey – 2011</a:t>
                      </a:r>
                    </a:p>
                  </a:txBody>
                  <a:tcPr/>
                </a:tc>
                <a:extLst>
                  <a:ext uri="{0D108BD9-81ED-4DB2-BD59-A6C34878D82A}">
                    <a16:rowId xmlns:a16="http://schemas.microsoft.com/office/drawing/2014/main" val="1817487505"/>
                  </a:ext>
                </a:extLst>
              </a:tr>
              <a:tr h="4514719">
                <a:tc>
                  <a:txBody>
                    <a:bodyPr/>
                    <a:lstStyle/>
                    <a:p>
                      <a:r>
                        <a:rPr lang="en-US" sz="1800" dirty="0">
                          <a:latin typeface="+mn-lt"/>
                        </a:rPr>
                        <a:t>Advertising,              </a:t>
                      </a:r>
                      <a:r>
                        <a:rPr lang="en-US" sz="1800" dirty="0">
                          <a:latin typeface="+mn-lt"/>
                          <a:sym typeface="Wingdings" panose="05000000000000000000" pitchFamily="2" charset="2"/>
                        </a:rPr>
                        <a:t></a:t>
                      </a:r>
                      <a:endParaRPr lang="en-US" sz="1800" dirty="0">
                        <a:latin typeface="+mn-lt"/>
                      </a:endParaRPr>
                    </a:p>
                    <a:p>
                      <a:r>
                        <a:rPr lang="en-US" sz="1800" dirty="0">
                          <a:latin typeface="+mn-lt"/>
                        </a:rPr>
                        <a:t>Outreach, </a:t>
                      </a:r>
                    </a:p>
                    <a:p>
                      <a:r>
                        <a:rPr lang="en-US" sz="1800" dirty="0">
                          <a:latin typeface="+mn-lt"/>
                        </a:rPr>
                        <a:t>Public and media  relations,                  </a:t>
                      </a:r>
                      <a:r>
                        <a:rPr lang="en-US" sz="1800" dirty="0">
                          <a:latin typeface="+mn-lt"/>
                          <a:sym typeface="Wingdings" panose="05000000000000000000" pitchFamily="2" charset="2"/>
                        </a:rPr>
                        <a:t></a:t>
                      </a:r>
                      <a:endParaRPr lang="en-US" sz="1800" dirty="0">
                        <a:latin typeface="+mn-lt"/>
                      </a:endParaRPr>
                    </a:p>
                    <a:p>
                      <a:r>
                        <a:rPr lang="en-US" sz="1800" dirty="0">
                          <a:latin typeface="+mn-lt"/>
                        </a:rPr>
                        <a:t>Social media,          </a:t>
                      </a:r>
                      <a:r>
                        <a:rPr lang="en-US" sz="1800" dirty="0">
                          <a:latin typeface="+mn-lt"/>
                          <a:sym typeface="Wingdings" panose="05000000000000000000" pitchFamily="2" charset="2"/>
                        </a:rPr>
                        <a:t></a:t>
                      </a:r>
                      <a:endParaRPr lang="en-US" sz="1800" dirty="0">
                        <a:latin typeface="+mn-lt"/>
                      </a:endParaRPr>
                    </a:p>
                    <a:p>
                      <a:r>
                        <a:rPr lang="en-US" sz="1800" dirty="0">
                          <a:latin typeface="+mn-lt"/>
                        </a:rPr>
                        <a:t>Implementing an Aboriginal strategy and </a:t>
                      </a:r>
                    </a:p>
                    <a:p>
                      <a:r>
                        <a:rPr lang="en-US" sz="1800" dirty="0">
                          <a:latin typeface="+mn-lt"/>
                        </a:rPr>
                        <a:t>Managing the census website </a:t>
                      </a:r>
                    </a:p>
                    <a:p>
                      <a:endParaRPr lang="en-US" sz="1800" dirty="0">
                        <a:latin typeface="+mn-lt"/>
                      </a:endParaRPr>
                    </a:p>
                  </a:txBody>
                  <a:tcPr anchor="ctr"/>
                </a:tc>
                <a:tc>
                  <a:txBody>
                    <a:bodyPr/>
                    <a:lstStyle/>
                    <a:p>
                      <a:r>
                        <a:rPr lang="en-US" sz="1800" dirty="0">
                          <a:latin typeface="+mn-lt"/>
                        </a:rPr>
                        <a:t>Far-reaching marketing companies                   </a:t>
                      </a:r>
                      <a:r>
                        <a:rPr lang="en-US" sz="1800" dirty="0">
                          <a:latin typeface="+mn-lt"/>
                          <a:sym typeface="Wingdings" panose="05000000000000000000" pitchFamily="2" charset="2"/>
                        </a:rPr>
                        <a:t></a:t>
                      </a:r>
                      <a:endParaRPr lang="en-US" sz="1800" dirty="0">
                        <a:latin typeface="+mn-lt"/>
                      </a:endParaRPr>
                    </a:p>
                    <a:p>
                      <a:r>
                        <a:rPr lang="en-US" sz="1800" dirty="0">
                          <a:latin typeface="+mn-lt"/>
                        </a:rPr>
                        <a:t>Forms sent through mail</a:t>
                      </a:r>
                    </a:p>
                    <a:p>
                      <a:r>
                        <a:rPr lang="en-US" sz="1800" dirty="0">
                          <a:latin typeface="+mn-lt"/>
                        </a:rPr>
                        <a:t>Census material in 14 languages</a:t>
                      </a:r>
                    </a:p>
                    <a:p>
                      <a:r>
                        <a:rPr lang="en-US" sz="1800" dirty="0">
                          <a:latin typeface="+mn-lt"/>
                        </a:rPr>
                        <a:t>Paid media                  </a:t>
                      </a:r>
                      <a:r>
                        <a:rPr lang="en-US" sz="1800" dirty="0">
                          <a:latin typeface="+mn-lt"/>
                          <a:sym typeface="Wingdings" panose="05000000000000000000" pitchFamily="2" charset="2"/>
                        </a:rPr>
                        <a:t></a:t>
                      </a:r>
                      <a:endParaRPr lang="en-US" sz="1800" dirty="0">
                        <a:latin typeface="+mn-lt"/>
                      </a:endParaRPr>
                    </a:p>
                    <a:p>
                      <a:r>
                        <a:rPr lang="en-US" sz="1800" dirty="0">
                          <a:latin typeface="+mn-lt"/>
                        </a:rPr>
                        <a:t>Public relations,        </a:t>
                      </a:r>
                      <a:r>
                        <a:rPr lang="en-US" sz="1800" dirty="0">
                          <a:latin typeface="+mn-lt"/>
                          <a:sym typeface="Wingdings" panose="05000000000000000000" pitchFamily="2" charset="2"/>
                        </a:rPr>
                        <a:t></a:t>
                      </a:r>
                      <a:endParaRPr lang="en-US" sz="1800" dirty="0">
                        <a:latin typeface="+mn-lt"/>
                      </a:endParaRPr>
                    </a:p>
                    <a:p>
                      <a:r>
                        <a:rPr lang="en-US" sz="1800" dirty="0">
                          <a:latin typeface="+mn-lt"/>
                        </a:rPr>
                        <a:t>Promotions and partnerships             </a:t>
                      </a:r>
                      <a:r>
                        <a:rPr lang="en-US" sz="1800" dirty="0">
                          <a:latin typeface="+mn-lt"/>
                          <a:sym typeface="Wingdings" panose="05000000000000000000" pitchFamily="2" charset="2"/>
                        </a:rPr>
                        <a:t></a:t>
                      </a:r>
                      <a:endParaRPr lang="en-US" sz="1800" dirty="0">
                        <a:latin typeface="+mn-lt"/>
                      </a:endParaRPr>
                    </a:p>
                    <a:p>
                      <a:r>
                        <a:rPr lang="en-US" sz="1800" dirty="0">
                          <a:latin typeface="+mn-lt"/>
                        </a:rPr>
                        <a:t>Research based campaign</a:t>
                      </a:r>
                    </a:p>
                    <a:p>
                      <a:r>
                        <a:rPr lang="en-US" sz="1800" dirty="0">
                          <a:latin typeface="+mn-lt"/>
                        </a:rPr>
                        <a:t>Research in different languages</a:t>
                      </a:r>
                    </a:p>
                    <a:p>
                      <a:endParaRPr lang="en-US" sz="1800" dirty="0">
                        <a:latin typeface="+mn-lt"/>
                      </a:endParaRPr>
                    </a:p>
                  </a:txBody>
                  <a:tcPr anchor="ctr"/>
                </a:tc>
                <a:tc>
                  <a:txBody>
                    <a:bodyPr/>
                    <a:lstStyle/>
                    <a:p>
                      <a:r>
                        <a:rPr lang="en-US" sz="1800" dirty="0">
                          <a:latin typeface="+mn-lt"/>
                          <a:cs typeface="Times New Roman" panose="02020603050405020304" pitchFamily="18" charset="0"/>
                        </a:rPr>
                        <a:t>Sensitized hard to count groups                        </a:t>
                      </a:r>
                      <a:r>
                        <a:rPr lang="en-US" sz="1800" dirty="0">
                          <a:latin typeface="+mn-lt"/>
                          <a:sym typeface="Wingdings" panose="05000000000000000000" pitchFamily="2" charset="2"/>
                        </a:rPr>
                        <a:t> </a:t>
                      </a:r>
                      <a:endParaRPr lang="en-US" sz="1800" dirty="0">
                        <a:latin typeface="+mn-lt"/>
                        <a:cs typeface="Times New Roman" panose="02020603050405020304" pitchFamily="18" charset="0"/>
                      </a:endParaRPr>
                    </a:p>
                    <a:p>
                      <a:r>
                        <a:rPr lang="en-US" sz="1800" dirty="0">
                          <a:latin typeface="+mn-lt"/>
                          <a:cs typeface="Times New Roman" panose="02020603050405020304" pitchFamily="18" charset="0"/>
                        </a:rPr>
                        <a:t>Friends of Census     </a:t>
                      </a:r>
                      <a:r>
                        <a:rPr lang="en-US" sz="1800" dirty="0">
                          <a:latin typeface="+mn-lt"/>
                          <a:sym typeface="Wingdings" panose="05000000000000000000" pitchFamily="2" charset="2"/>
                        </a:rPr>
                        <a:t></a:t>
                      </a:r>
                      <a:endParaRPr lang="en-US" sz="1800" dirty="0">
                        <a:latin typeface="+mn-lt"/>
                        <a:cs typeface="Times New Roman" panose="02020603050405020304" pitchFamily="18" charset="0"/>
                      </a:endParaRPr>
                    </a:p>
                    <a:p>
                      <a:r>
                        <a:rPr lang="en-US" sz="1800" dirty="0">
                          <a:latin typeface="+mn-lt"/>
                          <a:cs typeface="Times New Roman" panose="02020603050405020304" pitchFamily="18" charset="0"/>
                        </a:rPr>
                        <a:t>Census at schools   </a:t>
                      </a:r>
                    </a:p>
                    <a:p>
                      <a:r>
                        <a:rPr lang="en-US" sz="1800" dirty="0">
                          <a:latin typeface="+mn-lt"/>
                          <a:cs typeface="Times New Roman" panose="02020603050405020304" pitchFamily="18" charset="0"/>
                        </a:rPr>
                        <a:t>Learners ambassador</a:t>
                      </a:r>
                    </a:p>
                    <a:p>
                      <a:endParaRPr lang="en-US" sz="1800" dirty="0">
                        <a:latin typeface="+mn-lt"/>
                      </a:endParaRPr>
                    </a:p>
                  </a:txBody>
                  <a:tcPr anchor="ctr"/>
                </a:tc>
                <a:tc>
                  <a:txBody>
                    <a:bodyPr/>
                    <a:lstStyle/>
                    <a:p>
                      <a:r>
                        <a:rPr lang="en-US" sz="1800" dirty="0">
                          <a:latin typeface="+mn-lt"/>
                        </a:rPr>
                        <a:t>Working Group              </a:t>
                      </a:r>
                      <a:r>
                        <a:rPr lang="en-US" sz="1800" dirty="0">
                          <a:latin typeface="+mn-lt"/>
                          <a:sym typeface="Wingdings" panose="05000000000000000000" pitchFamily="2" charset="2"/>
                        </a:rPr>
                        <a:t></a:t>
                      </a:r>
                      <a:endParaRPr lang="en-US" sz="1800" dirty="0">
                        <a:latin typeface="+mn-lt"/>
                      </a:endParaRPr>
                    </a:p>
                    <a:p>
                      <a:r>
                        <a:rPr lang="en-US" sz="1800" dirty="0">
                          <a:latin typeface="+mn-lt"/>
                        </a:rPr>
                        <a:t>Press-Statement of the State Minister                </a:t>
                      </a:r>
                      <a:r>
                        <a:rPr lang="en-US" sz="1800" dirty="0">
                          <a:latin typeface="+mn-lt"/>
                          <a:sym typeface="Wingdings" panose="05000000000000000000" pitchFamily="2" charset="2"/>
                        </a:rPr>
                        <a:t></a:t>
                      </a:r>
                      <a:endParaRPr lang="en-US" sz="1800" dirty="0">
                        <a:latin typeface="+mn-lt"/>
                      </a:endParaRPr>
                    </a:p>
                    <a:p>
                      <a:r>
                        <a:rPr lang="en-US" sz="1800" dirty="0">
                          <a:latin typeface="+mn-lt"/>
                        </a:rPr>
                        <a:t>Logo with all instruments</a:t>
                      </a:r>
                    </a:p>
                    <a:p>
                      <a:r>
                        <a:rPr lang="en-US" sz="1800" dirty="0">
                          <a:latin typeface="+mn-lt"/>
                        </a:rPr>
                        <a:t>Poster Competition</a:t>
                      </a:r>
                    </a:p>
                    <a:p>
                      <a:r>
                        <a:rPr lang="en-US" sz="1800" dirty="0">
                          <a:latin typeface="+mn-lt"/>
                        </a:rPr>
                        <a:t>Leaflets were designed</a:t>
                      </a:r>
                    </a:p>
                    <a:p>
                      <a:r>
                        <a:rPr lang="en-US" sz="1800" dirty="0">
                          <a:latin typeface="+mn-lt"/>
                        </a:rPr>
                        <a:t>Before field operations, letters issued                 </a:t>
                      </a:r>
                      <a:r>
                        <a:rPr lang="en-US" sz="1800" dirty="0">
                          <a:latin typeface="+mn-lt"/>
                          <a:sym typeface="Wingdings" panose="05000000000000000000" pitchFamily="2" charset="2"/>
                        </a:rPr>
                        <a:t></a:t>
                      </a:r>
                      <a:endParaRPr lang="en-US" sz="1800" dirty="0">
                        <a:latin typeface="+mn-lt"/>
                      </a:endParaRPr>
                    </a:p>
                    <a:p>
                      <a:r>
                        <a:rPr lang="en-US" sz="1800" dirty="0">
                          <a:latin typeface="+mn-lt"/>
                        </a:rPr>
                        <a:t>Promotional activities  </a:t>
                      </a:r>
                      <a:r>
                        <a:rPr lang="en-US" sz="1800" dirty="0">
                          <a:latin typeface="+mn-lt"/>
                          <a:sym typeface="Wingdings" panose="05000000000000000000" pitchFamily="2" charset="2"/>
                        </a:rPr>
                        <a:t></a:t>
                      </a:r>
                      <a:endParaRPr lang="en-US" sz="1800" dirty="0">
                        <a:latin typeface="+mn-lt"/>
                      </a:endParaRPr>
                    </a:p>
                    <a:p>
                      <a:r>
                        <a:rPr lang="en-US" sz="1800" dirty="0">
                          <a:latin typeface="+mn-lt"/>
                        </a:rPr>
                        <a:t>Importance</a:t>
                      </a:r>
                    </a:p>
                    <a:p>
                      <a:r>
                        <a:rPr lang="en-US" sz="1800" dirty="0">
                          <a:latin typeface="+mn-lt"/>
                        </a:rPr>
                        <a:t>Awareness                      </a:t>
                      </a:r>
                      <a:r>
                        <a:rPr lang="en-US" sz="1800" dirty="0">
                          <a:latin typeface="+mn-lt"/>
                          <a:sym typeface="Wingdings" panose="05000000000000000000" pitchFamily="2" charset="2"/>
                        </a:rPr>
                        <a:t></a:t>
                      </a:r>
                      <a:endParaRPr lang="en-US" sz="1800" dirty="0">
                        <a:latin typeface="+mn-lt"/>
                      </a:endParaRPr>
                    </a:p>
                    <a:p>
                      <a:r>
                        <a:rPr lang="en-US" sz="1800" dirty="0">
                          <a:latin typeface="+mn-lt"/>
                        </a:rPr>
                        <a:t>Necessity of statistical information</a:t>
                      </a:r>
                    </a:p>
                    <a:p>
                      <a:r>
                        <a:rPr lang="en-US" sz="1800" dirty="0">
                          <a:latin typeface="+mn-lt"/>
                        </a:rPr>
                        <a:t>Effective evaluation</a:t>
                      </a:r>
                    </a:p>
                    <a:p>
                      <a:endParaRPr lang="en-US" sz="1800" dirty="0">
                        <a:latin typeface="+mn-lt"/>
                      </a:endParaRPr>
                    </a:p>
                  </a:txBody>
                  <a:tcPr anchor="ctr"/>
                </a:tc>
                <a:extLst>
                  <a:ext uri="{0D108BD9-81ED-4DB2-BD59-A6C34878D82A}">
                    <a16:rowId xmlns:a16="http://schemas.microsoft.com/office/drawing/2014/main" val="312268793"/>
                  </a:ext>
                </a:extLst>
              </a:tr>
            </a:tbl>
          </a:graphicData>
        </a:graphic>
      </p:graphicFrame>
      <p:sp>
        <p:nvSpPr>
          <p:cNvPr id="12" name="Slide Number Placeholder 3"/>
          <p:cNvSpPr txBox="1">
            <a:spLocks/>
          </p:cNvSpPr>
          <p:nvPr/>
        </p:nvSpPr>
        <p:spPr>
          <a:xfrm>
            <a:off x="8287173" y="6356356"/>
            <a:ext cx="3769360" cy="365125"/>
          </a:xfrm>
          <a:prstGeom prst="rect">
            <a:avLst/>
          </a:prstGeom>
        </p:spPr>
        <p:txBody>
          <a:bodyPr vert="horz" lIns="87293" tIns="43646" rIns="87293" bIns="43646" rtlCol="0" anchor="ctr"/>
          <a:lstStyle>
            <a:defPPr>
              <a:defRPr lang="en-US"/>
            </a:defPPr>
            <a:lvl1pPr marL="0" algn="r" defTabSz="872922" rtl="0" eaLnBrk="1" latinLnBrk="0" hangingPunct="1">
              <a:defRPr sz="1200" kern="1200">
                <a:solidFill>
                  <a:schemeClr val="tx1">
                    <a:tint val="75000"/>
                  </a:schemeClr>
                </a:solidFill>
                <a:latin typeface="+mn-lt"/>
                <a:ea typeface="+mn-ea"/>
                <a:cs typeface="+mn-cs"/>
              </a:defRPr>
            </a:lvl1pPr>
            <a:lvl2pPr marL="436462" algn="l" defTabSz="872922" rtl="0" eaLnBrk="1" latinLnBrk="0" hangingPunct="1">
              <a:defRPr sz="1700" kern="1200">
                <a:solidFill>
                  <a:schemeClr val="tx1"/>
                </a:solidFill>
                <a:latin typeface="+mn-lt"/>
                <a:ea typeface="+mn-ea"/>
                <a:cs typeface="+mn-cs"/>
              </a:defRPr>
            </a:lvl2pPr>
            <a:lvl3pPr marL="872922" algn="l" defTabSz="872922" rtl="0" eaLnBrk="1" latinLnBrk="0" hangingPunct="1">
              <a:defRPr sz="1700" kern="1200">
                <a:solidFill>
                  <a:schemeClr val="tx1"/>
                </a:solidFill>
                <a:latin typeface="+mn-lt"/>
                <a:ea typeface="+mn-ea"/>
                <a:cs typeface="+mn-cs"/>
              </a:defRPr>
            </a:lvl3pPr>
            <a:lvl4pPr marL="1309384" algn="l" defTabSz="872922" rtl="0" eaLnBrk="1" latinLnBrk="0" hangingPunct="1">
              <a:defRPr sz="1700" kern="1200">
                <a:solidFill>
                  <a:schemeClr val="tx1"/>
                </a:solidFill>
                <a:latin typeface="+mn-lt"/>
                <a:ea typeface="+mn-ea"/>
                <a:cs typeface="+mn-cs"/>
              </a:defRPr>
            </a:lvl4pPr>
            <a:lvl5pPr marL="1745847" algn="l" defTabSz="872922" rtl="0" eaLnBrk="1" latinLnBrk="0" hangingPunct="1">
              <a:defRPr sz="1700" kern="1200">
                <a:solidFill>
                  <a:schemeClr val="tx1"/>
                </a:solidFill>
                <a:latin typeface="+mn-lt"/>
                <a:ea typeface="+mn-ea"/>
                <a:cs typeface="+mn-cs"/>
              </a:defRPr>
            </a:lvl5pPr>
            <a:lvl6pPr marL="2182307" algn="l" defTabSz="872922" rtl="0" eaLnBrk="1" latinLnBrk="0" hangingPunct="1">
              <a:defRPr sz="1700" kern="1200">
                <a:solidFill>
                  <a:schemeClr val="tx1"/>
                </a:solidFill>
                <a:latin typeface="+mn-lt"/>
                <a:ea typeface="+mn-ea"/>
                <a:cs typeface="+mn-cs"/>
              </a:defRPr>
            </a:lvl6pPr>
            <a:lvl7pPr marL="2618767" algn="l" defTabSz="872922" rtl="0" eaLnBrk="1" latinLnBrk="0" hangingPunct="1">
              <a:defRPr sz="1700" kern="1200">
                <a:solidFill>
                  <a:schemeClr val="tx1"/>
                </a:solidFill>
                <a:latin typeface="+mn-lt"/>
                <a:ea typeface="+mn-ea"/>
                <a:cs typeface="+mn-cs"/>
              </a:defRPr>
            </a:lvl7pPr>
            <a:lvl8pPr marL="3055230" algn="l" defTabSz="872922" rtl="0" eaLnBrk="1" latinLnBrk="0" hangingPunct="1">
              <a:defRPr sz="1700" kern="1200">
                <a:solidFill>
                  <a:schemeClr val="tx1"/>
                </a:solidFill>
                <a:latin typeface="+mn-lt"/>
                <a:ea typeface="+mn-ea"/>
                <a:cs typeface="+mn-cs"/>
              </a:defRPr>
            </a:lvl8pPr>
            <a:lvl9pPr marL="3491691" algn="l" defTabSz="872922" rtl="0" eaLnBrk="1" latinLnBrk="0" hangingPunct="1">
              <a:defRPr sz="1700" kern="1200">
                <a:solidFill>
                  <a:schemeClr val="tx1"/>
                </a:solidFill>
                <a:latin typeface="+mn-lt"/>
                <a:ea typeface="+mn-ea"/>
                <a:cs typeface="+mn-cs"/>
              </a:defRPr>
            </a:lvl9pPr>
          </a:lstStyle>
          <a:p>
            <a:pPr>
              <a:defRPr/>
            </a:pPr>
            <a:fld id="{7C7965DC-F8A8-4EDC-9A4C-3C8031DD3ED5}" type="slidenum">
              <a:rPr lang="en-US" smtClean="0">
                <a:solidFill>
                  <a:prstClr val="black">
                    <a:tint val="75000"/>
                  </a:prstClr>
                </a:solidFill>
              </a:rPr>
              <a:pPr>
                <a:defRPr/>
              </a:pPr>
              <a:t>46</a:t>
            </a:fld>
            <a:endParaRPr lang="en-US" dirty="0">
              <a:solidFill>
                <a:prstClr val="black">
                  <a:tint val="75000"/>
                </a:prstClr>
              </a:solidFill>
            </a:endParaRPr>
          </a:p>
        </p:txBody>
      </p:sp>
      <p:pic>
        <p:nvPicPr>
          <p:cNvPr id="13" name="Picture 12"/>
          <p:cNvPicPr>
            <a:picLocks noChangeAspect="1"/>
          </p:cNvPicPr>
          <p:nvPr/>
        </p:nvPicPr>
        <p:blipFill>
          <a:blip r:embed="rId4"/>
          <a:stretch>
            <a:fillRect/>
          </a:stretch>
        </p:blipFill>
        <p:spPr>
          <a:xfrm>
            <a:off x="216318" y="1520788"/>
            <a:ext cx="1731097" cy="648072"/>
          </a:xfrm>
          <a:prstGeom prst="rect">
            <a:avLst/>
          </a:prstGeom>
        </p:spPr>
      </p:pic>
      <p:pic>
        <p:nvPicPr>
          <p:cNvPr id="14" name="Picture 13"/>
          <p:cNvPicPr>
            <a:picLocks noChangeAspect="1"/>
          </p:cNvPicPr>
          <p:nvPr/>
        </p:nvPicPr>
        <p:blipFill>
          <a:blip r:embed="rId5"/>
          <a:stretch>
            <a:fillRect/>
          </a:stretch>
        </p:blipFill>
        <p:spPr>
          <a:xfrm>
            <a:off x="3235936" y="1499175"/>
            <a:ext cx="1812801" cy="648073"/>
          </a:xfrm>
          <a:prstGeom prst="rect">
            <a:avLst/>
          </a:prstGeom>
        </p:spPr>
      </p:pic>
      <p:pic>
        <p:nvPicPr>
          <p:cNvPr id="15" name="Picture 14"/>
          <p:cNvPicPr>
            <a:picLocks noChangeAspect="1"/>
          </p:cNvPicPr>
          <p:nvPr/>
        </p:nvPicPr>
        <p:blipFill>
          <a:blip r:embed="rId6"/>
          <a:stretch>
            <a:fillRect/>
          </a:stretch>
        </p:blipFill>
        <p:spPr>
          <a:xfrm>
            <a:off x="6359809" y="1507893"/>
            <a:ext cx="1717391" cy="648073"/>
          </a:xfrm>
          <a:prstGeom prst="rect">
            <a:avLst/>
          </a:prstGeom>
        </p:spPr>
      </p:pic>
      <p:pic>
        <p:nvPicPr>
          <p:cNvPr id="16" name="Picture 15"/>
          <p:cNvPicPr>
            <a:picLocks noChangeAspect="1"/>
          </p:cNvPicPr>
          <p:nvPr/>
        </p:nvPicPr>
        <p:blipFill>
          <a:blip r:embed="rId7"/>
          <a:stretch>
            <a:fillRect/>
          </a:stretch>
        </p:blipFill>
        <p:spPr>
          <a:xfrm>
            <a:off x="9238372" y="1433727"/>
            <a:ext cx="1908212" cy="648073"/>
          </a:xfrm>
          <a:prstGeom prst="rect">
            <a:avLst/>
          </a:prstGeom>
        </p:spPr>
      </p:pic>
      <p:sp>
        <p:nvSpPr>
          <p:cNvPr id="17" name="Action Button: Home 14">
            <a:hlinkClick r:id="rId8" action="ppaction://hlinksldjump" highlightClick="1"/>
            <a:extLst>
              <a:ext uri="{FF2B5EF4-FFF2-40B4-BE49-F238E27FC236}">
                <a16:creationId xmlns:a16="http://schemas.microsoft.com/office/drawing/2014/main" id="{8F2EE720-BA52-4A41-AAA0-E30069D1FAE6}"/>
              </a:ext>
            </a:extLst>
          </p:cNvPr>
          <p:cNvSpPr/>
          <p:nvPr/>
        </p:nvSpPr>
        <p:spPr>
          <a:xfrm>
            <a:off x="11441246" y="6296722"/>
            <a:ext cx="615287" cy="4843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55102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20474"/>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pPr lvl="0"/>
            <a:endParaRPr lang="en-GB" sz="28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24397" y="104148"/>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47</a:t>
            </a:fld>
            <a:endParaRPr lang="en-US" dirty="0"/>
          </a:p>
        </p:txBody>
      </p:sp>
      <p:sp>
        <p:nvSpPr>
          <p:cNvPr id="2" name="Rectangle 1"/>
          <p:cNvSpPr/>
          <p:nvPr/>
        </p:nvSpPr>
        <p:spPr>
          <a:xfrm>
            <a:off x="2090832" y="1752600"/>
            <a:ext cx="8010336" cy="1077218"/>
          </a:xfrm>
          <a:prstGeom prst="rect">
            <a:avLst/>
          </a:prstGeom>
        </p:spPr>
        <p:txBody>
          <a:bodyPr wrap="square">
            <a:spAutoFit/>
          </a:bodyPr>
          <a:lstStyle/>
          <a:p>
            <a:pPr algn="just"/>
            <a:endParaRPr lang="x-none" sz="3200" b="1" i="1" dirty="0">
              <a:solidFill>
                <a:srgbClr val="006600"/>
              </a:solidFill>
            </a:endParaRPr>
          </a:p>
          <a:p>
            <a:pPr lvl="0" algn="just"/>
            <a:r>
              <a:rPr lang="en-US" sz="3200" b="1" i="1" dirty="0">
                <a:solidFill>
                  <a:srgbClr val="006600"/>
                </a:solidFill>
              </a:rPr>
              <a:t> </a:t>
            </a:r>
            <a:endParaRPr lang="x-none" sz="3200" b="1" i="1" dirty="0">
              <a:solidFill>
                <a:srgbClr val="006600"/>
              </a:solidFill>
            </a:endParaRPr>
          </a:p>
        </p:txBody>
      </p:sp>
      <p:sp>
        <p:nvSpPr>
          <p:cNvPr id="8" name="TextBox 7"/>
          <p:cNvSpPr txBox="1"/>
          <p:nvPr/>
        </p:nvSpPr>
        <p:spPr>
          <a:xfrm>
            <a:off x="0" y="182001"/>
            <a:ext cx="11734800" cy="584775"/>
          </a:xfrm>
          <a:prstGeom prst="rect">
            <a:avLst/>
          </a:prstGeom>
          <a:noFill/>
        </p:spPr>
        <p:txBody>
          <a:bodyPr wrap="square" rtlCol="0">
            <a:spAutoFit/>
          </a:bodyPr>
          <a:lstStyle/>
          <a:p>
            <a:r>
              <a:rPr lang="en-US" sz="3200" b="1" dirty="0">
                <a:solidFill>
                  <a:schemeClr val="lt1"/>
                </a:solidFill>
              </a:rPr>
              <a:t>DEVELOPED COUNTRIES REVIEWED</a:t>
            </a:r>
          </a:p>
        </p:txBody>
      </p:sp>
      <p:sp>
        <p:nvSpPr>
          <p:cNvPr id="9" name="Footer Placeholder 8">
            <a:extLst>
              <a:ext uri="{FF2B5EF4-FFF2-40B4-BE49-F238E27FC236}">
                <a16:creationId xmlns:a16="http://schemas.microsoft.com/office/drawing/2014/main" id="{918A9801-797B-46B4-82A7-D2CA38CD69D3}"/>
              </a:ext>
            </a:extLst>
          </p:cNvPr>
          <p:cNvSpPr>
            <a:spLocks noGrp="1"/>
          </p:cNvSpPr>
          <p:nvPr>
            <p:ph type="ftr" sz="quarter" idx="11"/>
          </p:nvPr>
        </p:nvSpPr>
        <p:spPr/>
        <p:txBody>
          <a:bodyPr/>
          <a:lstStyle/>
          <a:p>
            <a:r>
              <a:rPr lang="en-US"/>
              <a:t>Pakistan Bureau of Statistics (PBS)</a:t>
            </a:r>
          </a:p>
        </p:txBody>
      </p:sp>
      <p:sp>
        <p:nvSpPr>
          <p:cNvPr id="12" name="Slide Number Placeholder 3"/>
          <p:cNvSpPr txBox="1">
            <a:spLocks/>
          </p:cNvSpPr>
          <p:nvPr/>
        </p:nvSpPr>
        <p:spPr>
          <a:xfrm>
            <a:off x="8287173" y="6356356"/>
            <a:ext cx="3769360" cy="365125"/>
          </a:xfrm>
          <a:prstGeom prst="rect">
            <a:avLst/>
          </a:prstGeom>
        </p:spPr>
        <p:txBody>
          <a:bodyPr vert="horz" lIns="87293" tIns="43646" rIns="87293" bIns="43646" rtlCol="0" anchor="ctr"/>
          <a:lstStyle>
            <a:defPPr>
              <a:defRPr lang="en-US"/>
            </a:defPPr>
            <a:lvl1pPr marL="0" algn="r" defTabSz="872922" rtl="0" eaLnBrk="1" latinLnBrk="0" hangingPunct="1">
              <a:defRPr sz="1200" kern="1200">
                <a:solidFill>
                  <a:schemeClr val="tx1">
                    <a:tint val="75000"/>
                  </a:schemeClr>
                </a:solidFill>
                <a:latin typeface="+mn-lt"/>
                <a:ea typeface="+mn-ea"/>
                <a:cs typeface="+mn-cs"/>
              </a:defRPr>
            </a:lvl1pPr>
            <a:lvl2pPr marL="436462" algn="l" defTabSz="872922" rtl="0" eaLnBrk="1" latinLnBrk="0" hangingPunct="1">
              <a:defRPr sz="1700" kern="1200">
                <a:solidFill>
                  <a:schemeClr val="tx1"/>
                </a:solidFill>
                <a:latin typeface="+mn-lt"/>
                <a:ea typeface="+mn-ea"/>
                <a:cs typeface="+mn-cs"/>
              </a:defRPr>
            </a:lvl2pPr>
            <a:lvl3pPr marL="872922" algn="l" defTabSz="872922" rtl="0" eaLnBrk="1" latinLnBrk="0" hangingPunct="1">
              <a:defRPr sz="1700" kern="1200">
                <a:solidFill>
                  <a:schemeClr val="tx1"/>
                </a:solidFill>
                <a:latin typeface="+mn-lt"/>
                <a:ea typeface="+mn-ea"/>
                <a:cs typeface="+mn-cs"/>
              </a:defRPr>
            </a:lvl3pPr>
            <a:lvl4pPr marL="1309384" algn="l" defTabSz="872922" rtl="0" eaLnBrk="1" latinLnBrk="0" hangingPunct="1">
              <a:defRPr sz="1700" kern="1200">
                <a:solidFill>
                  <a:schemeClr val="tx1"/>
                </a:solidFill>
                <a:latin typeface="+mn-lt"/>
                <a:ea typeface="+mn-ea"/>
                <a:cs typeface="+mn-cs"/>
              </a:defRPr>
            </a:lvl4pPr>
            <a:lvl5pPr marL="1745847" algn="l" defTabSz="872922" rtl="0" eaLnBrk="1" latinLnBrk="0" hangingPunct="1">
              <a:defRPr sz="1700" kern="1200">
                <a:solidFill>
                  <a:schemeClr val="tx1"/>
                </a:solidFill>
                <a:latin typeface="+mn-lt"/>
                <a:ea typeface="+mn-ea"/>
                <a:cs typeface="+mn-cs"/>
              </a:defRPr>
            </a:lvl5pPr>
            <a:lvl6pPr marL="2182307" algn="l" defTabSz="872922" rtl="0" eaLnBrk="1" latinLnBrk="0" hangingPunct="1">
              <a:defRPr sz="1700" kern="1200">
                <a:solidFill>
                  <a:schemeClr val="tx1"/>
                </a:solidFill>
                <a:latin typeface="+mn-lt"/>
                <a:ea typeface="+mn-ea"/>
                <a:cs typeface="+mn-cs"/>
              </a:defRPr>
            </a:lvl6pPr>
            <a:lvl7pPr marL="2618767" algn="l" defTabSz="872922" rtl="0" eaLnBrk="1" latinLnBrk="0" hangingPunct="1">
              <a:defRPr sz="1700" kern="1200">
                <a:solidFill>
                  <a:schemeClr val="tx1"/>
                </a:solidFill>
                <a:latin typeface="+mn-lt"/>
                <a:ea typeface="+mn-ea"/>
                <a:cs typeface="+mn-cs"/>
              </a:defRPr>
            </a:lvl7pPr>
            <a:lvl8pPr marL="3055230" algn="l" defTabSz="872922" rtl="0" eaLnBrk="1" latinLnBrk="0" hangingPunct="1">
              <a:defRPr sz="1700" kern="1200">
                <a:solidFill>
                  <a:schemeClr val="tx1"/>
                </a:solidFill>
                <a:latin typeface="+mn-lt"/>
                <a:ea typeface="+mn-ea"/>
                <a:cs typeface="+mn-cs"/>
              </a:defRPr>
            </a:lvl8pPr>
            <a:lvl9pPr marL="3491691" algn="l" defTabSz="872922" rtl="0" eaLnBrk="1" latinLnBrk="0" hangingPunct="1">
              <a:defRPr sz="1700" kern="1200">
                <a:solidFill>
                  <a:schemeClr val="tx1"/>
                </a:solidFill>
                <a:latin typeface="+mn-lt"/>
                <a:ea typeface="+mn-ea"/>
                <a:cs typeface="+mn-cs"/>
              </a:defRPr>
            </a:lvl9pPr>
          </a:lstStyle>
          <a:p>
            <a:pPr>
              <a:defRPr/>
            </a:pPr>
            <a:fld id="{7C7965DC-F8A8-4EDC-9A4C-3C8031DD3ED5}" type="slidenum">
              <a:rPr lang="en-US" smtClean="0">
                <a:solidFill>
                  <a:prstClr val="black">
                    <a:tint val="75000"/>
                  </a:prstClr>
                </a:solidFill>
              </a:rPr>
              <a:pPr>
                <a:defRPr/>
              </a:pPr>
              <a:t>47</a:t>
            </a:fld>
            <a:endParaRPr lang="en-US" dirty="0">
              <a:solidFill>
                <a:prstClr val="black">
                  <a:tint val="75000"/>
                </a:prstClr>
              </a:solidFill>
            </a:endParaRPr>
          </a:p>
        </p:txBody>
      </p:sp>
      <p:sp>
        <p:nvSpPr>
          <p:cNvPr id="18" name="Slide Number Placeholder 3"/>
          <p:cNvSpPr txBox="1">
            <a:spLocks/>
          </p:cNvSpPr>
          <p:nvPr/>
        </p:nvSpPr>
        <p:spPr>
          <a:xfrm>
            <a:off x="8310879" y="6329682"/>
            <a:ext cx="3603413" cy="391799"/>
          </a:xfrm>
          <a:prstGeom prst="rect">
            <a:avLst/>
          </a:prstGeom>
        </p:spPr>
        <p:txBody>
          <a:bodyPr vert="horz" lIns="87293" tIns="43646" rIns="87293" bIns="43646" rtlCol="0" anchor="ctr"/>
          <a:lstStyle>
            <a:defPPr>
              <a:defRPr lang="en-US"/>
            </a:defPPr>
            <a:lvl1pPr marL="0" algn="r" defTabSz="872922" rtl="0" eaLnBrk="1" latinLnBrk="0" hangingPunct="1">
              <a:defRPr sz="1200" kern="1200">
                <a:solidFill>
                  <a:schemeClr val="tx1">
                    <a:tint val="75000"/>
                  </a:schemeClr>
                </a:solidFill>
                <a:latin typeface="+mn-lt"/>
                <a:ea typeface="+mn-ea"/>
                <a:cs typeface="+mn-cs"/>
              </a:defRPr>
            </a:lvl1pPr>
            <a:lvl2pPr marL="436462" algn="l" defTabSz="872922" rtl="0" eaLnBrk="1" latinLnBrk="0" hangingPunct="1">
              <a:defRPr sz="1700" kern="1200">
                <a:solidFill>
                  <a:schemeClr val="tx1"/>
                </a:solidFill>
                <a:latin typeface="+mn-lt"/>
                <a:ea typeface="+mn-ea"/>
                <a:cs typeface="+mn-cs"/>
              </a:defRPr>
            </a:lvl2pPr>
            <a:lvl3pPr marL="872922" algn="l" defTabSz="872922" rtl="0" eaLnBrk="1" latinLnBrk="0" hangingPunct="1">
              <a:defRPr sz="1700" kern="1200">
                <a:solidFill>
                  <a:schemeClr val="tx1"/>
                </a:solidFill>
                <a:latin typeface="+mn-lt"/>
                <a:ea typeface="+mn-ea"/>
                <a:cs typeface="+mn-cs"/>
              </a:defRPr>
            </a:lvl3pPr>
            <a:lvl4pPr marL="1309384" algn="l" defTabSz="872922" rtl="0" eaLnBrk="1" latinLnBrk="0" hangingPunct="1">
              <a:defRPr sz="1700" kern="1200">
                <a:solidFill>
                  <a:schemeClr val="tx1"/>
                </a:solidFill>
                <a:latin typeface="+mn-lt"/>
                <a:ea typeface="+mn-ea"/>
                <a:cs typeface="+mn-cs"/>
              </a:defRPr>
            </a:lvl4pPr>
            <a:lvl5pPr marL="1745847" algn="l" defTabSz="872922" rtl="0" eaLnBrk="1" latinLnBrk="0" hangingPunct="1">
              <a:defRPr sz="1700" kern="1200">
                <a:solidFill>
                  <a:schemeClr val="tx1"/>
                </a:solidFill>
                <a:latin typeface="+mn-lt"/>
                <a:ea typeface="+mn-ea"/>
                <a:cs typeface="+mn-cs"/>
              </a:defRPr>
            </a:lvl5pPr>
            <a:lvl6pPr marL="2182307" algn="l" defTabSz="872922" rtl="0" eaLnBrk="1" latinLnBrk="0" hangingPunct="1">
              <a:defRPr sz="1700" kern="1200">
                <a:solidFill>
                  <a:schemeClr val="tx1"/>
                </a:solidFill>
                <a:latin typeface="+mn-lt"/>
                <a:ea typeface="+mn-ea"/>
                <a:cs typeface="+mn-cs"/>
              </a:defRPr>
            </a:lvl6pPr>
            <a:lvl7pPr marL="2618767" algn="l" defTabSz="872922" rtl="0" eaLnBrk="1" latinLnBrk="0" hangingPunct="1">
              <a:defRPr sz="1700" kern="1200">
                <a:solidFill>
                  <a:schemeClr val="tx1"/>
                </a:solidFill>
                <a:latin typeface="+mn-lt"/>
                <a:ea typeface="+mn-ea"/>
                <a:cs typeface="+mn-cs"/>
              </a:defRPr>
            </a:lvl7pPr>
            <a:lvl8pPr marL="3055230" algn="l" defTabSz="872922" rtl="0" eaLnBrk="1" latinLnBrk="0" hangingPunct="1">
              <a:defRPr sz="1700" kern="1200">
                <a:solidFill>
                  <a:schemeClr val="tx1"/>
                </a:solidFill>
                <a:latin typeface="+mn-lt"/>
                <a:ea typeface="+mn-ea"/>
                <a:cs typeface="+mn-cs"/>
              </a:defRPr>
            </a:lvl8pPr>
            <a:lvl9pPr marL="3491691" algn="l" defTabSz="872922" rtl="0" eaLnBrk="1" latinLnBrk="0" hangingPunct="1">
              <a:defRPr sz="1700" kern="1200">
                <a:solidFill>
                  <a:schemeClr val="tx1"/>
                </a:solidFill>
                <a:latin typeface="+mn-lt"/>
                <a:ea typeface="+mn-ea"/>
                <a:cs typeface="+mn-cs"/>
              </a:defRPr>
            </a:lvl9pPr>
          </a:lstStyle>
          <a:p>
            <a:pPr>
              <a:defRPr/>
            </a:pPr>
            <a:fld id="{7C7965DC-F8A8-4EDC-9A4C-3C8031DD3ED5}" type="slidenum">
              <a:rPr lang="en-US" smtClean="0">
                <a:solidFill>
                  <a:prstClr val="black">
                    <a:tint val="75000"/>
                  </a:prstClr>
                </a:solidFill>
              </a:rPr>
              <a:pPr>
                <a:defRPr/>
              </a:pPr>
              <a:t>47</a:t>
            </a:fld>
            <a:endParaRPr lang="en-US">
              <a:solidFill>
                <a:prstClr val="black">
                  <a:tint val="75000"/>
                </a:prstClr>
              </a:solidFill>
            </a:endParaRPr>
          </a:p>
        </p:txBody>
      </p:sp>
      <p:graphicFrame>
        <p:nvGraphicFramePr>
          <p:cNvPr id="23" name="Content Placeholder 4"/>
          <p:cNvGraphicFramePr>
            <a:graphicFrameLocks/>
          </p:cNvGraphicFramePr>
          <p:nvPr>
            <p:extLst/>
          </p:nvPr>
        </p:nvGraphicFramePr>
        <p:xfrm>
          <a:off x="152400" y="1143000"/>
          <a:ext cx="11582400" cy="5394643"/>
        </p:xfrm>
        <a:graphic>
          <a:graphicData uri="http://schemas.openxmlformats.org/drawingml/2006/table">
            <a:tbl>
              <a:tblPr firstRow="1" bandRow="1">
                <a:tableStyleId>{3B4B98B0-60AC-42C2-AFA5-B58CD77FA1E5}</a:tableStyleId>
              </a:tblPr>
              <a:tblGrid>
                <a:gridCol w="4150441">
                  <a:extLst>
                    <a:ext uri="{9D8B030D-6E8A-4147-A177-3AD203B41FA5}">
                      <a16:colId xmlns:a16="http://schemas.microsoft.com/office/drawing/2014/main" val="840484786"/>
                    </a:ext>
                  </a:extLst>
                </a:gridCol>
                <a:gridCol w="3571159">
                  <a:extLst>
                    <a:ext uri="{9D8B030D-6E8A-4147-A177-3AD203B41FA5}">
                      <a16:colId xmlns:a16="http://schemas.microsoft.com/office/drawing/2014/main" val="711433107"/>
                    </a:ext>
                  </a:extLst>
                </a:gridCol>
                <a:gridCol w="3860800">
                  <a:extLst>
                    <a:ext uri="{9D8B030D-6E8A-4147-A177-3AD203B41FA5}">
                      <a16:colId xmlns:a16="http://schemas.microsoft.com/office/drawing/2014/main" val="665943279"/>
                    </a:ext>
                  </a:extLst>
                </a:gridCol>
              </a:tblGrid>
              <a:tr h="1608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j-lt"/>
                        </a:rPr>
                        <a:t>Iran-2016 </a:t>
                      </a:r>
                    </a:p>
                    <a:p>
                      <a:endParaRPr lang="en-US" sz="2400" dirty="0">
                        <a:latin typeface="+mj-lt"/>
                      </a:endParaRPr>
                    </a:p>
                    <a:p>
                      <a:endParaRPr lang="en-US" sz="2400" dirty="0">
                        <a:latin typeface="+mj-lt"/>
                      </a:endParaRPr>
                    </a:p>
                    <a:p>
                      <a:endParaRPr lang="en-US" sz="2400" dirty="0">
                        <a:latin typeface="+mj-lt"/>
                      </a:endParaRPr>
                    </a:p>
                  </a:txBody>
                  <a:tcPr/>
                </a:tc>
                <a:tc>
                  <a:txBody>
                    <a:bodyPr/>
                    <a:lstStyle/>
                    <a:p>
                      <a:r>
                        <a:rPr lang="en-US" sz="2400" dirty="0">
                          <a:latin typeface="+mj-lt"/>
                        </a:rPr>
                        <a:t>India -2011</a:t>
                      </a:r>
                    </a:p>
                    <a:p>
                      <a:endParaRPr lang="en-US" sz="24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j-lt"/>
                          <a:cs typeface="Times New Roman" panose="02020603050405020304" pitchFamily="18" charset="0"/>
                        </a:rPr>
                        <a:t>Bangladesh-2011</a:t>
                      </a:r>
                    </a:p>
                    <a:p>
                      <a:endParaRPr lang="en-US" sz="2400" dirty="0">
                        <a:latin typeface="+mj-lt"/>
                      </a:endParaRPr>
                    </a:p>
                  </a:txBody>
                  <a:tcPr/>
                </a:tc>
                <a:extLst>
                  <a:ext uri="{0D108BD9-81ED-4DB2-BD59-A6C34878D82A}">
                    <a16:rowId xmlns:a16="http://schemas.microsoft.com/office/drawing/2014/main" val="4090965382"/>
                  </a:ext>
                </a:extLst>
              </a:tr>
              <a:tr h="3785714">
                <a:tc>
                  <a:txBody>
                    <a:bodyPr/>
                    <a:lstStyle/>
                    <a:p>
                      <a:r>
                        <a:rPr lang="en-US" sz="1800" dirty="0">
                          <a:latin typeface="+mn-lt"/>
                        </a:rPr>
                        <a:t>Auditory means</a:t>
                      </a:r>
                      <a:r>
                        <a:rPr lang="en-US" sz="1800" baseline="0" dirty="0">
                          <a:latin typeface="+mn-lt"/>
                        </a:rPr>
                        <a:t>                  </a:t>
                      </a:r>
                      <a:r>
                        <a:rPr lang="en-US" sz="1800" dirty="0">
                          <a:latin typeface="+mn-lt"/>
                          <a:sym typeface="Wingdings" panose="05000000000000000000" pitchFamily="2" charset="2"/>
                        </a:rPr>
                        <a:t></a:t>
                      </a:r>
                      <a:endParaRPr lang="en-US" sz="1800" dirty="0">
                        <a:latin typeface="+mn-lt"/>
                      </a:endParaRPr>
                    </a:p>
                    <a:p>
                      <a:r>
                        <a:rPr lang="en-US" sz="1800" dirty="0">
                          <a:latin typeface="+mn-lt"/>
                        </a:rPr>
                        <a:t>Visual means</a:t>
                      </a:r>
                      <a:r>
                        <a:rPr lang="en-US" sz="1800" baseline="0" dirty="0">
                          <a:latin typeface="+mn-lt"/>
                        </a:rPr>
                        <a:t>                      </a:t>
                      </a:r>
                      <a:r>
                        <a:rPr lang="en-US" sz="1800" dirty="0">
                          <a:latin typeface="+mn-lt"/>
                          <a:sym typeface="Wingdings" panose="05000000000000000000" pitchFamily="2" charset="2"/>
                        </a:rPr>
                        <a:t></a:t>
                      </a:r>
                      <a:endParaRPr lang="en-US" sz="1800" dirty="0">
                        <a:latin typeface="+mn-lt"/>
                      </a:endParaRPr>
                    </a:p>
                    <a:p>
                      <a:r>
                        <a:rPr lang="en-US" sz="1800" dirty="0">
                          <a:latin typeface="+mn-lt"/>
                        </a:rPr>
                        <a:t>Printed matters</a:t>
                      </a:r>
                      <a:r>
                        <a:rPr lang="en-US" sz="1800" baseline="0" dirty="0">
                          <a:latin typeface="+mn-lt"/>
                        </a:rPr>
                        <a:t>                 </a:t>
                      </a:r>
                      <a:r>
                        <a:rPr lang="en-US" sz="1800" dirty="0">
                          <a:latin typeface="+mn-lt"/>
                          <a:sym typeface="Wingdings" panose="05000000000000000000" pitchFamily="2" charset="2"/>
                        </a:rPr>
                        <a:t></a:t>
                      </a:r>
                      <a:endParaRPr lang="en-US" sz="1800" dirty="0">
                        <a:latin typeface="+mn-lt"/>
                      </a:endParaRPr>
                    </a:p>
                    <a:p>
                      <a:r>
                        <a:rPr lang="en-US" sz="1800" dirty="0">
                          <a:latin typeface="+mn-lt"/>
                        </a:rPr>
                        <a:t>Islamic Republic News Agency </a:t>
                      </a:r>
                      <a:r>
                        <a:rPr lang="en-US" sz="1800" dirty="0">
                          <a:latin typeface="+mn-lt"/>
                          <a:sym typeface="Wingdings" panose="05000000000000000000" pitchFamily="2" charset="2"/>
                        </a:rPr>
                        <a:t></a:t>
                      </a:r>
                      <a:endParaRPr lang="en-US" sz="1800" dirty="0">
                        <a:latin typeface="+mn-lt"/>
                      </a:endParaRPr>
                    </a:p>
                    <a:p>
                      <a:r>
                        <a:rPr lang="en-US" sz="1800" dirty="0">
                          <a:latin typeface="+mn-lt"/>
                        </a:rPr>
                        <a:t>Friday prayers</a:t>
                      </a:r>
                      <a:r>
                        <a:rPr lang="en-US" sz="1800" baseline="0" dirty="0">
                          <a:latin typeface="+mn-lt"/>
                        </a:rPr>
                        <a:t>                   </a:t>
                      </a:r>
                      <a:r>
                        <a:rPr lang="en-US" sz="1800" dirty="0">
                          <a:latin typeface="+mn-lt"/>
                          <a:sym typeface="Wingdings" panose="05000000000000000000" pitchFamily="2" charset="2"/>
                        </a:rPr>
                        <a:t></a:t>
                      </a:r>
                      <a:endParaRPr lang="en-US" sz="1800" dirty="0">
                        <a:latin typeface="+mn-lt"/>
                      </a:endParaRPr>
                    </a:p>
                    <a:p>
                      <a:r>
                        <a:rPr lang="en-US" sz="1800" dirty="0">
                          <a:latin typeface="+mn-lt"/>
                        </a:rPr>
                        <a:t>Other                                 </a:t>
                      </a:r>
                      <a:r>
                        <a:rPr lang="en-US" sz="1800" dirty="0">
                          <a:latin typeface="+mn-lt"/>
                          <a:sym typeface="Wingdings" panose="05000000000000000000" pitchFamily="2" charset="2"/>
                        </a:rPr>
                        <a:t></a:t>
                      </a:r>
                      <a:endParaRPr lang="en-US" sz="1800" dirty="0">
                        <a:latin typeface="+mn-lt"/>
                      </a:endParaRPr>
                    </a:p>
                    <a:p>
                      <a:endParaRPr lang="en-US" sz="1800" dirty="0">
                        <a:latin typeface="+mn-lt"/>
                      </a:endParaRPr>
                    </a:p>
                  </a:txBody>
                  <a:tcPr anchor="ctr"/>
                </a:tc>
                <a:tc>
                  <a:txBody>
                    <a:bodyPr/>
                    <a:lstStyle/>
                    <a:p>
                      <a:pPr marL="174625" lvl="0" indent="0"/>
                      <a:r>
                        <a:rPr lang="en-US" sz="1800" dirty="0">
                          <a:latin typeface="+mn-lt"/>
                          <a:cs typeface="Times New Roman" panose="02020603050405020304" pitchFamily="18" charset="0"/>
                        </a:rPr>
                        <a:t>Award to advertisement Groups;</a:t>
                      </a:r>
                      <a:endParaRPr lang="en-GB" sz="1800" dirty="0">
                        <a:latin typeface="+mn-lt"/>
                        <a:cs typeface="Times New Roman" panose="02020603050405020304" pitchFamily="18" charset="0"/>
                      </a:endParaRPr>
                    </a:p>
                    <a:p>
                      <a:pPr marL="174625" lvl="0" indent="0"/>
                      <a:r>
                        <a:rPr lang="en-US" sz="1800" dirty="0">
                          <a:latin typeface="+mn-lt"/>
                          <a:cs typeface="Times New Roman" panose="02020603050405020304" pitchFamily="18" charset="0"/>
                        </a:rPr>
                        <a:t>Census in Schools;</a:t>
                      </a:r>
                      <a:endParaRPr lang="en-GB" sz="1800" dirty="0">
                        <a:latin typeface="+mn-lt"/>
                        <a:cs typeface="Times New Roman" panose="02020603050405020304" pitchFamily="18" charset="0"/>
                      </a:endParaRPr>
                    </a:p>
                    <a:p>
                      <a:pPr marL="174625" lvl="0" indent="0"/>
                      <a:r>
                        <a:rPr lang="en-US" sz="1800" dirty="0">
                          <a:latin typeface="+mn-lt"/>
                          <a:cs typeface="Times New Roman" panose="02020603050405020304" pitchFamily="18" charset="0"/>
                        </a:rPr>
                        <a:t>Drop-in-Articles               </a:t>
                      </a:r>
                      <a:r>
                        <a:rPr lang="en-US" sz="1800" dirty="0">
                          <a:latin typeface="+mn-lt"/>
                          <a:sym typeface="Wingdings" panose="05000000000000000000" pitchFamily="2" charset="2"/>
                        </a:rPr>
                        <a:t></a:t>
                      </a:r>
                      <a:endParaRPr lang="en-US" sz="1800" dirty="0">
                        <a:latin typeface="+mn-lt"/>
                        <a:cs typeface="Times New Roman" panose="02020603050405020304" pitchFamily="18" charset="0"/>
                      </a:endParaRPr>
                    </a:p>
                    <a:p>
                      <a:pPr marL="174625" lvl="0" indent="0"/>
                      <a:r>
                        <a:rPr lang="en-US" sz="1800" dirty="0">
                          <a:latin typeface="+mn-lt"/>
                          <a:cs typeface="Times New Roman" panose="02020603050405020304" pitchFamily="18" charset="0"/>
                        </a:rPr>
                        <a:t>Media/ Press                   </a:t>
                      </a:r>
                      <a:r>
                        <a:rPr lang="en-US" sz="1800" dirty="0">
                          <a:latin typeface="+mn-lt"/>
                          <a:sym typeface="Wingdings" panose="05000000000000000000" pitchFamily="2" charset="2"/>
                        </a:rPr>
                        <a:t></a:t>
                      </a:r>
                      <a:endParaRPr lang="en-US" sz="1800" dirty="0">
                        <a:latin typeface="+mn-lt"/>
                        <a:cs typeface="Times New Roman" panose="02020603050405020304" pitchFamily="18" charset="0"/>
                      </a:endParaRPr>
                    </a:p>
                    <a:p>
                      <a:pPr marL="174625" lvl="0" indent="0"/>
                      <a:r>
                        <a:rPr lang="en-US" sz="1800" dirty="0">
                          <a:latin typeface="+mn-lt"/>
                          <a:cs typeface="Times New Roman" panose="02020603050405020304" pitchFamily="18" charset="0"/>
                        </a:rPr>
                        <a:t>Census Live</a:t>
                      </a:r>
                    </a:p>
                    <a:p>
                      <a:pPr marL="1019175" lvl="1"/>
                      <a:r>
                        <a:rPr lang="en-US" sz="1800" dirty="0">
                          <a:latin typeface="+mn-lt"/>
                          <a:cs typeface="Times New Roman" panose="02020603050405020304" pitchFamily="18" charset="0"/>
                        </a:rPr>
                        <a:t>Facebook         </a:t>
                      </a:r>
                      <a:r>
                        <a:rPr lang="en-US" sz="1800" dirty="0">
                          <a:latin typeface="+mn-lt"/>
                          <a:sym typeface="Wingdings" panose="05000000000000000000" pitchFamily="2" charset="2"/>
                        </a:rPr>
                        <a:t></a:t>
                      </a:r>
                      <a:endParaRPr lang="en-US" sz="1800" dirty="0">
                        <a:latin typeface="+mn-lt"/>
                        <a:cs typeface="Times New Roman" panose="02020603050405020304" pitchFamily="18" charset="0"/>
                      </a:endParaRPr>
                    </a:p>
                    <a:p>
                      <a:pPr marL="1019175" lvl="1"/>
                      <a:r>
                        <a:rPr lang="en-US" sz="1800" dirty="0">
                          <a:latin typeface="+mn-lt"/>
                          <a:cs typeface="Times New Roman" panose="02020603050405020304" pitchFamily="18" charset="0"/>
                        </a:rPr>
                        <a:t>Twitter             </a:t>
                      </a:r>
                      <a:r>
                        <a:rPr lang="en-US" sz="1800" dirty="0">
                          <a:latin typeface="+mn-lt"/>
                          <a:sym typeface="Wingdings" panose="05000000000000000000" pitchFamily="2" charset="2"/>
                        </a:rPr>
                        <a:t></a:t>
                      </a:r>
                      <a:endParaRPr lang="en-US" sz="1800" dirty="0">
                        <a:latin typeface="+mn-lt"/>
                        <a:cs typeface="Times New Roman" panose="02020603050405020304" pitchFamily="18" charset="0"/>
                      </a:endParaRPr>
                    </a:p>
                    <a:p>
                      <a:pPr marL="1019175" lvl="1"/>
                      <a:r>
                        <a:rPr lang="en-US" sz="1800" dirty="0">
                          <a:latin typeface="+mn-lt"/>
                          <a:cs typeface="Times New Roman" panose="02020603050405020304" pitchFamily="18" charset="0"/>
                        </a:rPr>
                        <a:t>TVC                  </a:t>
                      </a:r>
                      <a:r>
                        <a:rPr lang="en-US" sz="1800" dirty="0">
                          <a:latin typeface="+mn-lt"/>
                          <a:sym typeface="Wingdings" panose="05000000000000000000" pitchFamily="2" charset="2"/>
                        </a:rPr>
                        <a:t></a:t>
                      </a:r>
                      <a:endParaRPr lang="en-US" sz="1800" dirty="0">
                        <a:latin typeface="+mn-lt"/>
                        <a:cs typeface="Times New Roman" panose="02020603050405020304" pitchFamily="18" charset="0"/>
                      </a:endParaRPr>
                    </a:p>
                    <a:p>
                      <a:pPr marL="1019175" lvl="1"/>
                      <a:r>
                        <a:rPr lang="en-US" sz="1800" dirty="0">
                          <a:latin typeface="+mn-lt"/>
                          <a:cs typeface="Times New Roman" panose="02020603050405020304" pitchFamily="18" charset="0"/>
                        </a:rPr>
                        <a:t>Radio Spots    </a:t>
                      </a:r>
                      <a:r>
                        <a:rPr lang="en-US" sz="1800" dirty="0">
                          <a:latin typeface="+mn-lt"/>
                          <a:sym typeface="Wingdings" panose="05000000000000000000" pitchFamily="2" charset="2"/>
                        </a:rPr>
                        <a:t></a:t>
                      </a:r>
                      <a:endParaRPr lang="en-US" sz="1800" dirty="0">
                        <a:latin typeface="+mn-lt"/>
                        <a:cs typeface="Times New Roman" panose="02020603050405020304" pitchFamily="18" charset="0"/>
                      </a:endParaRPr>
                    </a:p>
                    <a:p>
                      <a:endParaRPr lang="en-US" sz="1800" dirty="0">
                        <a:latin typeface="+mn-lt"/>
                      </a:endParaRPr>
                    </a:p>
                  </a:txBody>
                  <a:tcPr anchor="ctr"/>
                </a:tc>
                <a:tc>
                  <a:txBody>
                    <a:bodyPr/>
                    <a:lstStyle/>
                    <a:p>
                      <a:pPr marL="0" indent="0">
                        <a:buNone/>
                      </a:pPr>
                      <a:endParaRPr lang="en-US" sz="1800" dirty="0">
                        <a:latin typeface="+mn-lt"/>
                        <a:cs typeface="Times New Roman" panose="02020603050405020304" pitchFamily="18" charset="0"/>
                      </a:endParaRPr>
                    </a:p>
                    <a:p>
                      <a:endParaRPr lang="en-US" sz="1800" dirty="0">
                        <a:latin typeface="+mn-lt"/>
                        <a:cs typeface="Times New Roman" panose="02020603050405020304" pitchFamily="18" charset="0"/>
                      </a:endParaRPr>
                    </a:p>
                    <a:p>
                      <a:r>
                        <a:rPr lang="en-US" sz="1800" dirty="0">
                          <a:latin typeface="+mn-lt"/>
                          <a:cs typeface="Times New Roman" panose="02020603050405020304" pitchFamily="18" charset="0"/>
                        </a:rPr>
                        <a:t>Publicity at National/ Broader/ Mass Level: Print &amp; Electronic Media                                      </a:t>
                      </a:r>
                      <a:r>
                        <a:rPr lang="en-US" sz="1800" dirty="0">
                          <a:latin typeface="+mn-lt"/>
                          <a:sym typeface="Wingdings" panose="05000000000000000000" pitchFamily="2" charset="2"/>
                        </a:rPr>
                        <a:t></a:t>
                      </a:r>
                      <a:endParaRPr lang="en-US" sz="1800" dirty="0">
                        <a:latin typeface="+mn-lt"/>
                        <a:cs typeface="Times New Roman" panose="02020603050405020304" pitchFamily="18" charset="0"/>
                      </a:endParaRPr>
                    </a:p>
                    <a:p>
                      <a:r>
                        <a:rPr lang="en-US" sz="1800" dirty="0">
                          <a:latin typeface="+mn-lt"/>
                          <a:cs typeface="Times New Roman" panose="02020603050405020304" pitchFamily="18" charset="0"/>
                        </a:rPr>
                        <a:t>Publicity at Grass Root/ Micro/ Individual Level</a:t>
                      </a:r>
                      <a:endParaRPr lang="en-GB" sz="1800" dirty="0">
                        <a:latin typeface="+mn-lt"/>
                        <a:cs typeface="Times New Roman" panose="02020603050405020304" pitchFamily="18" charset="0"/>
                      </a:endParaRPr>
                    </a:p>
                    <a:p>
                      <a:endParaRPr lang="en-US" sz="1800" dirty="0">
                        <a:latin typeface="+mn-lt"/>
                      </a:endParaRPr>
                    </a:p>
                  </a:txBody>
                  <a:tcPr anchor="ctr"/>
                </a:tc>
                <a:extLst>
                  <a:ext uri="{0D108BD9-81ED-4DB2-BD59-A6C34878D82A}">
                    <a16:rowId xmlns:a16="http://schemas.microsoft.com/office/drawing/2014/main" val="1384278619"/>
                  </a:ext>
                </a:extLst>
              </a:tr>
            </a:tbl>
          </a:graphicData>
        </a:graphic>
      </p:graphicFrame>
      <p:sp>
        <p:nvSpPr>
          <p:cNvPr id="24" name="Slide Number Placeholder 3"/>
          <p:cNvSpPr txBox="1">
            <a:spLocks/>
          </p:cNvSpPr>
          <p:nvPr/>
        </p:nvSpPr>
        <p:spPr>
          <a:xfrm>
            <a:off x="7086598" y="6081713"/>
            <a:ext cx="2614305" cy="365125"/>
          </a:xfrm>
          <a:prstGeom prst="rect">
            <a:avLst/>
          </a:prstGeom>
        </p:spPr>
        <p:txBody>
          <a:bodyPr vert="horz" lIns="87293" tIns="43646" rIns="87293" bIns="43646" rtlCol="0" anchor="ctr"/>
          <a:lstStyle>
            <a:defPPr>
              <a:defRPr lang="en-US"/>
            </a:defPPr>
            <a:lvl1pPr marL="0" algn="r" defTabSz="872922" rtl="0" eaLnBrk="1" latinLnBrk="0" hangingPunct="1">
              <a:defRPr sz="1200" kern="1200">
                <a:solidFill>
                  <a:schemeClr val="tx1">
                    <a:tint val="75000"/>
                  </a:schemeClr>
                </a:solidFill>
                <a:latin typeface="+mn-lt"/>
                <a:ea typeface="+mn-ea"/>
                <a:cs typeface="+mn-cs"/>
              </a:defRPr>
            </a:lvl1pPr>
            <a:lvl2pPr marL="436462" algn="l" defTabSz="872922" rtl="0" eaLnBrk="1" latinLnBrk="0" hangingPunct="1">
              <a:defRPr sz="1700" kern="1200">
                <a:solidFill>
                  <a:schemeClr val="tx1"/>
                </a:solidFill>
                <a:latin typeface="+mn-lt"/>
                <a:ea typeface="+mn-ea"/>
                <a:cs typeface="+mn-cs"/>
              </a:defRPr>
            </a:lvl2pPr>
            <a:lvl3pPr marL="872922" algn="l" defTabSz="872922" rtl="0" eaLnBrk="1" latinLnBrk="0" hangingPunct="1">
              <a:defRPr sz="1700" kern="1200">
                <a:solidFill>
                  <a:schemeClr val="tx1"/>
                </a:solidFill>
                <a:latin typeface="+mn-lt"/>
                <a:ea typeface="+mn-ea"/>
                <a:cs typeface="+mn-cs"/>
              </a:defRPr>
            </a:lvl3pPr>
            <a:lvl4pPr marL="1309384" algn="l" defTabSz="872922" rtl="0" eaLnBrk="1" latinLnBrk="0" hangingPunct="1">
              <a:defRPr sz="1700" kern="1200">
                <a:solidFill>
                  <a:schemeClr val="tx1"/>
                </a:solidFill>
                <a:latin typeface="+mn-lt"/>
                <a:ea typeface="+mn-ea"/>
                <a:cs typeface="+mn-cs"/>
              </a:defRPr>
            </a:lvl4pPr>
            <a:lvl5pPr marL="1745847" algn="l" defTabSz="872922" rtl="0" eaLnBrk="1" latinLnBrk="0" hangingPunct="1">
              <a:defRPr sz="1700" kern="1200">
                <a:solidFill>
                  <a:schemeClr val="tx1"/>
                </a:solidFill>
                <a:latin typeface="+mn-lt"/>
                <a:ea typeface="+mn-ea"/>
                <a:cs typeface="+mn-cs"/>
              </a:defRPr>
            </a:lvl5pPr>
            <a:lvl6pPr marL="2182307" algn="l" defTabSz="872922" rtl="0" eaLnBrk="1" latinLnBrk="0" hangingPunct="1">
              <a:defRPr sz="1700" kern="1200">
                <a:solidFill>
                  <a:schemeClr val="tx1"/>
                </a:solidFill>
                <a:latin typeface="+mn-lt"/>
                <a:ea typeface="+mn-ea"/>
                <a:cs typeface="+mn-cs"/>
              </a:defRPr>
            </a:lvl6pPr>
            <a:lvl7pPr marL="2618767" algn="l" defTabSz="872922" rtl="0" eaLnBrk="1" latinLnBrk="0" hangingPunct="1">
              <a:defRPr sz="1700" kern="1200">
                <a:solidFill>
                  <a:schemeClr val="tx1"/>
                </a:solidFill>
                <a:latin typeface="+mn-lt"/>
                <a:ea typeface="+mn-ea"/>
                <a:cs typeface="+mn-cs"/>
              </a:defRPr>
            </a:lvl7pPr>
            <a:lvl8pPr marL="3055230" algn="l" defTabSz="872922" rtl="0" eaLnBrk="1" latinLnBrk="0" hangingPunct="1">
              <a:defRPr sz="1700" kern="1200">
                <a:solidFill>
                  <a:schemeClr val="tx1"/>
                </a:solidFill>
                <a:latin typeface="+mn-lt"/>
                <a:ea typeface="+mn-ea"/>
                <a:cs typeface="+mn-cs"/>
              </a:defRPr>
            </a:lvl8pPr>
            <a:lvl9pPr marL="3491691" algn="l" defTabSz="872922" rtl="0" eaLnBrk="1" latinLnBrk="0" hangingPunct="1">
              <a:defRPr sz="1700" kern="1200">
                <a:solidFill>
                  <a:schemeClr val="tx1"/>
                </a:solidFill>
                <a:latin typeface="+mn-lt"/>
                <a:ea typeface="+mn-ea"/>
                <a:cs typeface="+mn-cs"/>
              </a:defRPr>
            </a:lvl9pPr>
          </a:lstStyle>
          <a:p>
            <a:pPr>
              <a:defRPr/>
            </a:pPr>
            <a:fld id="{7C7965DC-F8A8-4EDC-9A4C-3C8031DD3ED5}" type="slidenum">
              <a:rPr lang="en-US" smtClean="0">
                <a:solidFill>
                  <a:prstClr val="black">
                    <a:tint val="75000"/>
                  </a:prstClr>
                </a:solidFill>
              </a:rPr>
              <a:pPr>
                <a:defRPr/>
              </a:pPr>
              <a:t>47</a:t>
            </a:fld>
            <a:endParaRPr lang="en-US">
              <a:solidFill>
                <a:prstClr val="black">
                  <a:tint val="75000"/>
                </a:prstClr>
              </a:solidFill>
            </a:endParaRPr>
          </a:p>
        </p:txBody>
      </p:sp>
      <p:pic>
        <p:nvPicPr>
          <p:cNvPr id="25" name="Picture 8" descr="Iran Flag Balloon On A String. 3D Rendering Stock Photo, Picture And  Royalty Free Image. Image 10485496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826" t="15730" r="26335" b="32884"/>
          <a:stretch/>
        </p:blipFill>
        <p:spPr bwMode="auto">
          <a:xfrm>
            <a:off x="620293" y="1714785"/>
            <a:ext cx="1676400" cy="7200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a:stretch>
            <a:fillRect/>
          </a:stretch>
        </p:blipFill>
        <p:spPr>
          <a:xfrm>
            <a:off x="4468922" y="1693359"/>
            <a:ext cx="2029326" cy="655514"/>
          </a:xfrm>
          <a:prstGeom prst="rect">
            <a:avLst/>
          </a:prstGeom>
        </p:spPr>
      </p:pic>
      <p:pic>
        <p:nvPicPr>
          <p:cNvPr id="27" name="Picture 26"/>
          <p:cNvPicPr>
            <a:picLocks noChangeAspect="1"/>
          </p:cNvPicPr>
          <p:nvPr/>
        </p:nvPicPr>
        <p:blipFill>
          <a:blip r:embed="rId6"/>
          <a:stretch>
            <a:fillRect/>
          </a:stretch>
        </p:blipFill>
        <p:spPr>
          <a:xfrm>
            <a:off x="8111691" y="1693359"/>
            <a:ext cx="2029327" cy="762933"/>
          </a:xfrm>
          <a:prstGeom prst="rect">
            <a:avLst/>
          </a:prstGeom>
        </p:spPr>
      </p:pic>
      <p:sp>
        <p:nvSpPr>
          <p:cNvPr id="16" name="Action Button: Home 14">
            <a:hlinkClick r:id="rId7" action="ppaction://hlinksldjump" highlightClick="1"/>
            <a:extLst>
              <a:ext uri="{FF2B5EF4-FFF2-40B4-BE49-F238E27FC236}">
                <a16:creationId xmlns:a16="http://schemas.microsoft.com/office/drawing/2014/main" id="{7003C054-F301-4081-81D7-434E08DAC1DD}"/>
              </a:ext>
            </a:extLst>
          </p:cNvPr>
          <p:cNvSpPr/>
          <p:nvPr/>
        </p:nvSpPr>
        <p:spPr>
          <a:xfrm>
            <a:off x="11038233" y="5992609"/>
            <a:ext cx="615287" cy="4843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9803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107575"/>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pPr lvl="0"/>
            <a:endParaRPr lang="en-GB" sz="28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320367" y="191249"/>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dirty="0"/>
          </a:p>
        </p:txBody>
      </p:sp>
      <p:sp>
        <p:nvSpPr>
          <p:cNvPr id="2" name="Rectangle 1"/>
          <p:cNvSpPr/>
          <p:nvPr/>
        </p:nvSpPr>
        <p:spPr>
          <a:xfrm>
            <a:off x="177423" y="1371601"/>
            <a:ext cx="11667010" cy="4524315"/>
          </a:xfrm>
          <a:prstGeom prst="rect">
            <a:avLst/>
          </a:prstGeom>
        </p:spPr>
        <p:txBody>
          <a:bodyPr wrap="square">
            <a:spAutoFit/>
          </a:bodyPr>
          <a:lstStyle/>
          <a:p>
            <a:pPr algn="ctr"/>
            <a:r>
              <a:rPr lang="en-US" sz="4000" b="1" u="sng" dirty="0">
                <a:solidFill>
                  <a:srgbClr val="0000FF"/>
                </a:solidFill>
              </a:rPr>
              <a:t>TOR-I</a:t>
            </a:r>
          </a:p>
          <a:p>
            <a:pPr algn="ctr"/>
            <a:endParaRPr lang="en-US" sz="3200" b="1" i="1" u="sng" dirty="0">
              <a:solidFill>
                <a:srgbClr val="006600"/>
              </a:solidFill>
            </a:endParaRPr>
          </a:p>
          <a:p>
            <a:pPr algn="just">
              <a:lnSpc>
                <a:spcPct val="150000"/>
              </a:lnSpc>
            </a:pPr>
            <a:r>
              <a:rPr lang="en-US" sz="3600" i="1" dirty="0"/>
              <a:t>“ </a:t>
            </a:r>
            <a:r>
              <a:rPr lang="en-US" sz="3600" b="1" i="1" dirty="0"/>
              <a:t>To review the </a:t>
            </a:r>
            <a:r>
              <a:rPr lang="en-US" sz="3600" b="1" i="1" dirty="0">
                <a:solidFill>
                  <a:srgbClr val="0000FF"/>
                </a:solidFill>
              </a:rPr>
              <a:t>census process</a:t>
            </a:r>
            <a:r>
              <a:rPr lang="en-US" sz="3600" b="1" i="1" dirty="0"/>
              <a:t>, </a:t>
            </a:r>
            <a:r>
              <a:rPr lang="en-US" sz="3600" b="1" i="1" dirty="0">
                <a:solidFill>
                  <a:srgbClr val="0000FF"/>
                </a:solidFill>
              </a:rPr>
              <a:t>data collection </a:t>
            </a:r>
            <a:r>
              <a:rPr lang="en-US" sz="3600" b="1" i="1" dirty="0"/>
              <a:t>and </a:t>
            </a:r>
            <a:r>
              <a:rPr lang="en-US" sz="3600" b="1" i="1" dirty="0">
                <a:solidFill>
                  <a:srgbClr val="0000FF"/>
                </a:solidFill>
              </a:rPr>
              <a:t>field operation methodologies</a:t>
            </a:r>
            <a:r>
              <a:rPr lang="en-US" sz="3600" b="1" i="1" dirty="0"/>
              <a:t> used for Census-2017 &amp; recommend the modern methodologies being adopted for censuses in region &amp; globe for conduct of upcoming census”</a:t>
            </a:r>
          </a:p>
        </p:txBody>
      </p:sp>
      <p:sp>
        <p:nvSpPr>
          <p:cNvPr id="8" name="TextBox 7"/>
          <p:cNvSpPr txBox="1"/>
          <p:nvPr/>
        </p:nvSpPr>
        <p:spPr>
          <a:xfrm>
            <a:off x="457200" y="189192"/>
            <a:ext cx="4419600" cy="646331"/>
          </a:xfrm>
          <a:prstGeom prst="rect">
            <a:avLst/>
          </a:prstGeom>
          <a:noFill/>
        </p:spPr>
        <p:txBody>
          <a:bodyPr wrap="square" rtlCol="0">
            <a:spAutoFit/>
          </a:bodyPr>
          <a:lstStyle/>
          <a:p>
            <a:r>
              <a:rPr lang="en-US" sz="3600" b="1" dirty="0">
                <a:solidFill>
                  <a:schemeClr val="lt1"/>
                </a:solidFill>
              </a:rPr>
              <a:t>PROGRESS REVIEW… </a:t>
            </a:r>
          </a:p>
        </p:txBody>
      </p:sp>
      <p:sp>
        <p:nvSpPr>
          <p:cNvPr id="3" name="Footer Placeholder 2">
            <a:extLst>
              <a:ext uri="{FF2B5EF4-FFF2-40B4-BE49-F238E27FC236}">
                <a16:creationId xmlns:a16="http://schemas.microsoft.com/office/drawing/2014/main" id="{D15B6813-049A-4714-B237-3E05B4FAA80A}"/>
              </a:ext>
            </a:extLst>
          </p:cNvPr>
          <p:cNvSpPr>
            <a:spLocks noGrp="1"/>
          </p:cNvSpPr>
          <p:nvPr>
            <p:ph type="ftr" sz="quarter" idx="11"/>
          </p:nvPr>
        </p:nvSpPr>
        <p:spPr/>
        <p:txBody>
          <a:bodyPr/>
          <a:lstStyle/>
          <a:p>
            <a:r>
              <a:rPr lang="en-US"/>
              <a:t>Pakistan Bureau of Statistics (PBS)</a:t>
            </a:r>
          </a:p>
        </p:txBody>
      </p:sp>
    </p:spTree>
    <p:extLst>
      <p:ext uri="{BB962C8B-B14F-4D97-AF65-F5344CB8AC3E}">
        <p14:creationId xmlns:p14="http://schemas.microsoft.com/office/powerpoint/2010/main" val="276696632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76200"/>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r>
              <a:rPr lang="en-US" sz="3200" b="1" dirty="0"/>
              <a:t>PROGRESS REVIEW– TOR-I</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06200" y="159874"/>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dirty="0"/>
          </a:p>
        </p:txBody>
      </p:sp>
      <p:sp>
        <p:nvSpPr>
          <p:cNvPr id="3" name="TextBox 2"/>
          <p:cNvSpPr txBox="1"/>
          <p:nvPr/>
        </p:nvSpPr>
        <p:spPr>
          <a:xfrm>
            <a:off x="0" y="1143000"/>
            <a:ext cx="11887199" cy="6001643"/>
          </a:xfrm>
          <a:prstGeom prst="rect">
            <a:avLst/>
          </a:prstGeom>
          <a:noFill/>
        </p:spPr>
        <p:txBody>
          <a:bodyPr wrap="square" rtlCol="0">
            <a:spAutoFit/>
          </a:bodyPr>
          <a:lstStyle/>
          <a:p>
            <a:pPr marL="342900" indent="-342900" algn="just">
              <a:buFont typeface="Arial" panose="020B0604020202020204" pitchFamily="34" charset="0"/>
              <a:buChar char="•"/>
            </a:pPr>
            <a:r>
              <a:rPr lang="en-US" sz="3200" b="1" dirty="0">
                <a:solidFill>
                  <a:srgbClr val="FF6600"/>
                </a:solidFill>
              </a:rPr>
              <a:t>Forensic </a:t>
            </a:r>
            <a:r>
              <a:rPr lang="en-US" sz="3200" b="1" dirty="0">
                <a:solidFill>
                  <a:srgbClr val="FF6600"/>
                </a:solidFill>
                <a:hlinkClick r:id="rId4" action="ppaction://hlinksldjump"/>
              </a:rPr>
              <a:t>Audit</a:t>
            </a:r>
            <a:r>
              <a:rPr lang="en-US" sz="3200" b="1" dirty="0">
                <a:solidFill>
                  <a:srgbClr val="FF6600"/>
                </a:solidFill>
              </a:rPr>
              <a:t>  </a:t>
            </a:r>
            <a:r>
              <a:rPr lang="en-US" sz="3200" b="1" dirty="0"/>
              <a:t>of following documents – Census-2017:</a:t>
            </a:r>
          </a:p>
          <a:p>
            <a:pPr marL="342900" indent="-342900" algn="just">
              <a:buFont typeface="Arial" panose="020B0604020202020204" pitchFamily="34" charset="0"/>
              <a:buChar char="•"/>
            </a:pPr>
            <a:endParaRPr lang="en-US" sz="1800" b="1" dirty="0"/>
          </a:p>
          <a:p>
            <a:pPr marL="779362" lvl="1" indent="-342900">
              <a:lnSpc>
                <a:spcPct val="150000"/>
              </a:lnSpc>
              <a:buFont typeface="Arial" panose="020B0604020202020204" pitchFamily="34" charset="0"/>
              <a:buChar char="•"/>
            </a:pPr>
            <a:r>
              <a:rPr lang="en-US" sz="2800" b="1" dirty="0">
                <a:solidFill>
                  <a:srgbClr val="0000FF"/>
                </a:solidFill>
              </a:rPr>
              <a:t>Minutes of the Sub- Committee of the Governing Council </a:t>
            </a:r>
          </a:p>
          <a:p>
            <a:pPr marL="779362" lvl="1" indent="-342900">
              <a:lnSpc>
                <a:spcPct val="150000"/>
              </a:lnSpc>
              <a:buFont typeface="Arial" panose="020B0604020202020204" pitchFamily="34" charset="0"/>
              <a:buChar char="•"/>
            </a:pPr>
            <a:r>
              <a:rPr lang="en-US" sz="2800" b="1" dirty="0">
                <a:solidFill>
                  <a:srgbClr val="0000FF"/>
                </a:solidFill>
              </a:rPr>
              <a:t>International / National Observers Reports</a:t>
            </a:r>
          </a:p>
          <a:p>
            <a:pPr marL="779362" lvl="1" indent="-342900">
              <a:lnSpc>
                <a:spcPct val="150000"/>
              </a:lnSpc>
              <a:buFont typeface="Arial" panose="020B0604020202020204" pitchFamily="34" charset="0"/>
              <a:buChar char="•"/>
            </a:pPr>
            <a:r>
              <a:rPr lang="en-US" sz="2800" b="1" dirty="0">
                <a:solidFill>
                  <a:srgbClr val="0000FF"/>
                </a:solidFill>
              </a:rPr>
              <a:t>Proceedings  of Provincial  Technical Committees </a:t>
            </a:r>
          </a:p>
          <a:p>
            <a:pPr marL="779362" lvl="1" indent="-342900">
              <a:lnSpc>
                <a:spcPct val="150000"/>
              </a:lnSpc>
              <a:buFont typeface="Arial" panose="020B0604020202020204" pitchFamily="34" charset="0"/>
              <a:buChar char="•"/>
            </a:pPr>
            <a:r>
              <a:rPr lang="en-US" sz="2800" b="1" dirty="0">
                <a:solidFill>
                  <a:srgbClr val="0000FF"/>
                </a:solidFill>
              </a:rPr>
              <a:t>Press Clipping, Articles and  Social Media </a:t>
            </a:r>
          </a:p>
          <a:p>
            <a:pPr marL="779362" lvl="1" indent="-342900">
              <a:lnSpc>
                <a:spcPct val="150000"/>
              </a:lnSpc>
              <a:buFont typeface="Arial" panose="020B0604020202020204" pitchFamily="34" charset="0"/>
              <a:buChar char="•"/>
            </a:pPr>
            <a:r>
              <a:rPr lang="en-US" sz="2800" b="1" dirty="0">
                <a:solidFill>
                  <a:srgbClr val="0000FF"/>
                </a:solidFill>
              </a:rPr>
              <a:t>PBS Technical Evaluation Report </a:t>
            </a:r>
          </a:p>
          <a:p>
            <a:endParaRPr lang="en-US" sz="2800" dirty="0"/>
          </a:p>
          <a:p>
            <a:pPr marL="342900" indent="-342900" algn="just">
              <a:buFont typeface="Arial" panose="020B0604020202020204" pitchFamily="34" charset="0"/>
              <a:buChar char="•"/>
            </a:pPr>
            <a:r>
              <a:rPr lang="en-US" sz="3200" b="1" dirty="0">
                <a:solidFill>
                  <a:srgbClr val="FF6600"/>
                </a:solidFill>
              </a:rPr>
              <a:t>Analytical </a:t>
            </a:r>
            <a:r>
              <a:rPr lang="en-US" sz="3200" b="1" dirty="0">
                <a:solidFill>
                  <a:srgbClr val="FF6600"/>
                </a:solidFill>
                <a:hlinkClick r:id="rId5" action="ppaction://hlinkfile"/>
              </a:rPr>
              <a:t>Reports</a:t>
            </a:r>
            <a:r>
              <a:rPr lang="en-US" sz="3200" b="1" dirty="0">
                <a:solidFill>
                  <a:srgbClr val="FF6600"/>
                </a:solidFill>
              </a:rPr>
              <a:t> (approx.-300 pages) </a:t>
            </a:r>
            <a:r>
              <a:rPr lang="en-US" sz="3200" b="1" dirty="0"/>
              <a:t>provided to Advisory Committee for their feedback</a:t>
            </a:r>
          </a:p>
          <a:p>
            <a:pPr algn="just"/>
            <a:endParaRPr lang="en-US" sz="2400" i="1" dirty="0"/>
          </a:p>
        </p:txBody>
      </p:sp>
      <p:sp>
        <p:nvSpPr>
          <p:cNvPr id="2" name="Footer Placeholder 1">
            <a:extLst>
              <a:ext uri="{FF2B5EF4-FFF2-40B4-BE49-F238E27FC236}">
                <a16:creationId xmlns:a16="http://schemas.microsoft.com/office/drawing/2014/main" id="{34E20631-3051-47B1-9E9A-634F732265C2}"/>
              </a:ext>
            </a:extLst>
          </p:cNvPr>
          <p:cNvSpPr>
            <a:spLocks noGrp="1"/>
          </p:cNvSpPr>
          <p:nvPr>
            <p:ph type="ftr" sz="quarter" idx="11"/>
          </p:nvPr>
        </p:nvSpPr>
        <p:spPr>
          <a:xfrm>
            <a:off x="4165600" y="6477000"/>
            <a:ext cx="3860800" cy="365125"/>
          </a:xfrm>
        </p:spPr>
        <p:txBody>
          <a:bodyPr/>
          <a:lstStyle/>
          <a:p>
            <a:r>
              <a:rPr lang="en-US" dirty="0"/>
              <a:t>Pakistan Bureau of Statistics (PBS)</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46993" y="2636888"/>
            <a:ext cx="3240206" cy="2691430"/>
          </a:xfrm>
          <a:prstGeom prst="rect">
            <a:avLst/>
          </a:prstGeom>
          <a:ln>
            <a:solidFill>
              <a:srgbClr val="006600"/>
            </a:solidFill>
          </a:ln>
        </p:spPr>
      </p:pic>
    </p:spTree>
    <p:extLst>
      <p:ext uri="{BB962C8B-B14F-4D97-AF65-F5344CB8AC3E}">
        <p14:creationId xmlns:p14="http://schemas.microsoft.com/office/powerpoint/2010/main" val="33700242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11373" y="56049"/>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pPr lvl="0"/>
            <a:endParaRPr lang="en-GB" sz="28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48967" y="223397"/>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dirty="0"/>
          </a:p>
        </p:txBody>
      </p:sp>
      <p:sp>
        <p:nvSpPr>
          <p:cNvPr id="2" name="Rectangle 1"/>
          <p:cNvSpPr/>
          <p:nvPr/>
        </p:nvSpPr>
        <p:spPr>
          <a:xfrm>
            <a:off x="304800" y="1330933"/>
            <a:ext cx="11506200" cy="3046988"/>
          </a:xfrm>
          <a:prstGeom prst="rect">
            <a:avLst/>
          </a:prstGeom>
        </p:spPr>
        <p:txBody>
          <a:bodyPr wrap="square">
            <a:spAutoFit/>
          </a:bodyPr>
          <a:lstStyle/>
          <a:p>
            <a:pPr marL="0" lvl="1" algn="ctr"/>
            <a:r>
              <a:rPr lang="en-US" sz="4000" b="1" u="sng" dirty="0">
                <a:solidFill>
                  <a:srgbClr val="0000FF"/>
                </a:solidFill>
              </a:rPr>
              <a:t>TOR-II</a:t>
            </a:r>
          </a:p>
          <a:p>
            <a:pPr lvl="0" algn="just"/>
            <a:endParaRPr lang="en-US" sz="3200" b="1" i="1" dirty="0">
              <a:solidFill>
                <a:srgbClr val="006600"/>
              </a:solidFill>
            </a:endParaRPr>
          </a:p>
          <a:p>
            <a:pPr lvl="0" algn="just">
              <a:lnSpc>
                <a:spcPct val="150000"/>
              </a:lnSpc>
            </a:pPr>
            <a:r>
              <a:rPr lang="en-US" sz="4000" b="1" i="1" dirty="0"/>
              <a:t>“To compare the regional / globally adopted census questionnaires and proposals for improvement”</a:t>
            </a:r>
            <a:endParaRPr lang="x-none" sz="4000" b="1" i="1" dirty="0"/>
          </a:p>
        </p:txBody>
      </p:sp>
      <p:sp>
        <p:nvSpPr>
          <p:cNvPr id="8" name="TextBox 7"/>
          <p:cNvSpPr txBox="1"/>
          <p:nvPr/>
        </p:nvSpPr>
        <p:spPr>
          <a:xfrm>
            <a:off x="304800" y="125307"/>
            <a:ext cx="4191000" cy="646331"/>
          </a:xfrm>
          <a:prstGeom prst="rect">
            <a:avLst/>
          </a:prstGeom>
          <a:noFill/>
        </p:spPr>
        <p:txBody>
          <a:bodyPr wrap="square" rtlCol="0">
            <a:spAutoFit/>
          </a:bodyPr>
          <a:lstStyle/>
          <a:p>
            <a:r>
              <a:rPr lang="en-US" sz="3600" b="1" dirty="0">
                <a:solidFill>
                  <a:schemeClr val="lt1"/>
                </a:solidFill>
              </a:rPr>
              <a:t>PROGRESS REVIEW… </a:t>
            </a:r>
          </a:p>
        </p:txBody>
      </p:sp>
      <p:sp>
        <p:nvSpPr>
          <p:cNvPr id="3" name="Footer Placeholder 2">
            <a:extLst>
              <a:ext uri="{FF2B5EF4-FFF2-40B4-BE49-F238E27FC236}">
                <a16:creationId xmlns:a16="http://schemas.microsoft.com/office/drawing/2014/main" id="{96AC0E32-1049-4604-B6DA-44BF7FC2CBE3}"/>
              </a:ext>
            </a:extLst>
          </p:cNvPr>
          <p:cNvSpPr>
            <a:spLocks noGrp="1"/>
          </p:cNvSpPr>
          <p:nvPr>
            <p:ph type="ftr" sz="quarter" idx="11"/>
          </p:nvPr>
        </p:nvSpPr>
        <p:spPr/>
        <p:txBody>
          <a:bodyPr/>
          <a:lstStyle/>
          <a:p>
            <a:r>
              <a:rPr lang="en-US"/>
              <a:t>Pakistan Bureau of Statistics (PBS)</a:t>
            </a:r>
          </a:p>
        </p:txBody>
      </p:sp>
    </p:spTree>
    <p:extLst>
      <p:ext uri="{BB962C8B-B14F-4D97-AF65-F5344CB8AC3E}">
        <p14:creationId xmlns:p14="http://schemas.microsoft.com/office/powerpoint/2010/main" val="739184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8400"/>
            <a:ext cx="2133600" cy="457200"/>
          </a:xfrm>
          <a:prstGeom prst="rect">
            <a:avLst/>
          </a:prstGeom>
          <a:noFill/>
          <a:ln>
            <a:miter lim="800000"/>
            <a:headEnd/>
            <a:tailEnd/>
          </a:ln>
        </p:spPr>
        <p:txBody>
          <a:bodyPr lIns="87293" tIns="43646" rIns="87293" bIns="43646" anchor="b"/>
          <a:lstStyle/>
          <a:p>
            <a:pPr algn="r">
              <a:defRPr/>
            </a:pPr>
            <a:endParaRPr lang="en-US" sz="1200" dirty="0">
              <a:solidFill>
                <a:prstClr val="black"/>
              </a:solidFill>
              <a:effectLst>
                <a:outerShdw blurRad="38100" dist="38100" dir="2700000" algn="tl">
                  <a:srgbClr val="FFFFFF"/>
                </a:outerShdw>
              </a:effectLst>
              <a:latin typeface="Tahoma" pitchFamily="34" charset="0"/>
            </a:endParaRPr>
          </a:p>
        </p:txBody>
      </p:sp>
      <p:sp>
        <p:nvSpPr>
          <p:cNvPr id="5" name="Rectangle 4"/>
          <p:cNvSpPr/>
          <p:nvPr/>
        </p:nvSpPr>
        <p:spPr>
          <a:xfrm>
            <a:off x="0" y="76200"/>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93" tIns="43646" rIns="87293" bIns="43646" rtlCol="0" anchor="ctr"/>
          <a:lstStyle/>
          <a:p>
            <a:r>
              <a:rPr lang="en-US" sz="3600" b="1" dirty="0"/>
              <a:t>PROGRESS REVIEW– TOR-II</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565683" y="150094"/>
            <a:ext cx="524066" cy="67085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dirty="0"/>
          </a:p>
        </p:txBody>
      </p:sp>
      <p:sp>
        <p:nvSpPr>
          <p:cNvPr id="3" name="TextBox 2"/>
          <p:cNvSpPr txBox="1"/>
          <p:nvPr/>
        </p:nvSpPr>
        <p:spPr>
          <a:xfrm>
            <a:off x="303642" y="1003177"/>
            <a:ext cx="11463432" cy="5570756"/>
          </a:xfrm>
          <a:prstGeom prst="rect">
            <a:avLst/>
          </a:prstGeom>
          <a:noFill/>
        </p:spPr>
        <p:txBody>
          <a:bodyPr wrap="square" rtlCol="0">
            <a:spAutoFit/>
          </a:bodyPr>
          <a:lstStyle/>
          <a:p>
            <a:pPr marL="342900" indent="-342900">
              <a:buFont typeface="Arial" panose="020B0604020202020204" pitchFamily="34" charset="0"/>
              <a:buChar char="•"/>
            </a:pPr>
            <a:r>
              <a:rPr lang="en-US" sz="3200" b="1" dirty="0"/>
              <a:t>Comparative Study of Census questionnaires conducted for in-depth review of Advisory Committee:</a:t>
            </a:r>
          </a:p>
          <a:p>
            <a:pPr marL="342900" indent="-342900">
              <a:buFont typeface="Arial" panose="020B0604020202020204" pitchFamily="34" charset="0"/>
              <a:buChar char="•"/>
            </a:pPr>
            <a:r>
              <a:rPr lang="en-US" sz="3200" b="1" dirty="0"/>
              <a:t>Same is presented for review of Committee in 4th Meeting</a:t>
            </a:r>
          </a:p>
          <a:p>
            <a:pPr marL="0" lvl="1">
              <a:buSzPct val="80000"/>
            </a:pPr>
            <a:endParaRPr lang="en-US" sz="3200" b="1" dirty="0"/>
          </a:p>
          <a:p>
            <a:r>
              <a:rPr lang="en-US" sz="3200" b="1" dirty="0">
                <a:hlinkClick r:id="rId4" action="ppaction://hlinksldjump"/>
              </a:rPr>
              <a:t>Regional Countries</a:t>
            </a:r>
            <a:r>
              <a:rPr lang="en-US" sz="3200" b="1" dirty="0"/>
              <a:t>:				</a:t>
            </a:r>
            <a:r>
              <a:rPr lang="en-US" sz="3200" b="1" dirty="0">
                <a:hlinkClick r:id="rId5" action="ppaction://hlinksldjump"/>
              </a:rPr>
              <a:t>Global Countries</a:t>
            </a:r>
            <a:r>
              <a:rPr lang="en-US" sz="3200" b="1" dirty="0"/>
              <a:t>: </a:t>
            </a:r>
          </a:p>
          <a:p>
            <a:pPr marL="0" lvl="2" defTabSz="987425">
              <a:defRPr/>
            </a:pPr>
            <a:r>
              <a:rPr lang="en-US" sz="2400" b="1" dirty="0"/>
              <a:t>       	</a:t>
            </a:r>
            <a:r>
              <a:rPr lang="en-US" sz="2800" b="1" dirty="0"/>
              <a:t>Bangladesh 2011 				 Australia   2011 </a:t>
            </a:r>
            <a:endParaRPr lang="en-US" sz="2800" b="1" dirty="0">
              <a:hlinkClick r:id="rId6" action="ppaction://hlinkfile"/>
            </a:endParaRPr>
          </a:p>
          <a:p>
            <a:pPr marL="0" lvl="2" defTabSz="987425">
              <a:defRPr/>
            </a:pPr>
            <a:r>
              <a:rPr lang="en-US" sz="2800" b="1" dirty="0"/>
              <a:t>           	Turkey	          2011				</a:t>
            </a:r>
          </a:p>
          <a:p>
            <a:pPr marL="0" lvl="2" defTabSz="858838">
              <a:defRPr/>
            </a:pPr>
            <a:r>
              <a:rPr lang="en-US" sz="2800" b="1" dirty="0"/>
              <a:t>          	  Bhutan 	   2005 	                                 UK              2011</a:t>
            </a:r>
          </a:p>
          <a:p>
            <a:pPr marL="0" lvl="2" defTabSz="858838">
              <a:defRPr/>
            </a:pPr>
            <a:r>
              <a:rPr lang="en-US" sz="2000" b="1" dirty="0"/>
              <a:t> </a:t>
            </a:r>
            <a:r>
              <a:rPr lang="en-US" sz="1600" dirty="0"/>
              <a:t>	   </a:t>
            </a:r>
            <a:r>
              <a:rPr lang="en-US" sz="2800" b="1" dirty="0"/>
              <a:t>Nepal   	   2011</a:t>
            </a:r>
            <a:endParaRPr lang="x-none" sz="2800" b="1" dirty="0"/>
          </a:p>
          <a:p>
            <a:pPr defTabSz="931863"/>
            <a:r>
              <a:rPr lang="en-US" sz="2800" b="1" dirty="0"/>
              <a:t>	 India 		2011 				     US               2020                                   </a:t>
            </a:r>
          </a:p>
          <a:p>
            <a:pPr defTabSz="931863"/>
            <a:r>
              <a:rPr lang="en-US" sz="2800" b="1" dirty="0"/>
              <a:t>	 Iran 		2016</a:t>
            </a:r>
          </a:p>
          <a:p>
            <a:pPr defTabSz="931863"/>
            <a:r>
              <a:rPr lang="en-US" sz="2800" b="1" dirty="0"/>
              <a:t>             Sri Lanka 	2011</a:t>
            </a:r>
            <a:r>
              <a:rPr lang="en-US" sz="2400" b="1" dirty="0"/>
              <a:t> </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902" y="3661024"/>
            <a:ext cx="609600" cy="25506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902" y="4063417"/>
            <a:ext cx="617144" cy="255061"/>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22896" y="4453465"/>
            <a:ext cx="601150" cy="270591"/>
          </a:xfrm>
          <a:prstGeom prst="rect">
            <a:avLst/>
          </a:prstGeom>
        </p:spPr>
      </p:pic>
      <p:sp>
        <p:nvSpPr>
          <p:cNvPr id="2" name="Footer Placeholder 1">
            <a:extLst>
              <a:ext uri="{FF2B5EF4-FFF2-40B4-BE49-F238E27FC236}">
                <a16:creationId xmlns:a16="http://schemas.microsoft.com/office/drawing/2014/main" id="{C4D1AB7A-FD34-4A6F-9441-C5785842AA99}"/>
              </a:ext>
            </a:extLst>
          </p:cNvPr>
          <p:cNvSpPr>
            <a:spLocks noGrp="1"/>
          </p:cNvSpPr>
          <p:nvPr>
            <p:ph type="ftr" sz="quarter" idx="11"/>
          </p:nvPr>
        </p:nvSpPr>
        <p:spPr/>
        <p:txBody>
          <a:bodyPr/>
          <a:lstStyle/>
          <a:p>
            <a:r>
              <a:rPr lang="en-US" dirty="0"/>
              <a:t>Pakistan Bureau of Statistics (PBS)</a:t>
            </a:r>
          </a:p>
        </p:txBody>
      </p:sp>
      <p:pic>
        <p:nvPicPr>
          <p:cNvPr id="11" name="Picture 10">
            <a:extLst>
              <a:ext uri="{FF2B5EF4-FFF2-40B4-BE49-F238E27FC236}">
                <a16:creationId xmlns:a16="http://schemas.microsoft.com/office/drawing/2014/main" id="{486333C6-C0A3-4C8E-9550-92D1BC83A72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6902" y="5283633"/>
            <a:ext cx="595223" cy="269990"/>
          </a:xfrm>
          <a:prstGeom prst="rect">
            <a:avLst/>
          </a:prstGeom>
        </p:spPr>
      </p:pic>
      <p:pic>
        <p:nvPicPr>
          <p:cNvPr id="12" name="Picture 11">
            <a:extLst>
              <a:ext uri="{FF2B5EF4-FFF2-40B4-BE49-F238E27FC236}">
                <a16:creationId xmlns:a16="http://schemas.microsoft.com/office/drawing/2014/main" id="{E02A5B14-53A9-47F3-9FB2-EE0F3A159EE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5056" y="5743855"/>
            <a:ext cx="593961" cy="262209"/>
          </a:xfrm>
          <a:prstGeom prst="rect">
            <a:avLst/>
          </a:prstGeom>
        </p:spPr>
      </p:pic>
      <p:pic>
        <p:nvPicPr>
          <p:cNvPr id="13" name="Picture 12">
            <a:extLst>
              <a:ext uri="{FF2B5EF4-FFF2-40B4-BE49-F238E27FC236}">
                <a16:creationId xmlns:a16="http://schemas.microsoft.com/office/drawing/2014/main" id="{F887F537-90F7-4E9E-B55F-CAB3F1E739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1580" y="6197489"/>
            <a:ext cx="607437" cy="287263"/>
          </a:xfrm>
          <a:prstGeom prst="rect">
            <a:avLst/>
          </a:prstGeom>
        </p:spPr>
      </p:pic>
      <p:pic>
        <p:nvPicPr>
          <p:cNvPr id="14" name="Picture 13">
            <a:extLst>
              <a:ext uri="{FF2B5EF4-FFF2-40B4-BE49-F238E27FC236}">
                <a16:creationId xmlns:a16="http://schemas.microsoft.com/office/drawing/2014/main" id="{B60B2E08-34D8-4462-8F0C-1377BC2B4C1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2896" y="4871387"/>
            <a:ext cx="617145" cy="222014"/>
          </a:xfrm>
          <a:prstGeom prst="rect">
            <a:avLst/>
          </a:prstGeom>
        </p:spPr>
      </p:pic>
      <p:pic>
        <p:nvPicPr>
          <p:cNvPr id="15" name="Picture 14">
            <a:extLst>
              <a:ext uri="{FF2B5EF4-FFF2-40B4-BE49-F238E27FC236}">
                <a16:creationId xmlns:a16="http://schemas.microsoft.com/office/drawing/2014/main" id="{446547D6-3555-4FEE-ABA3-DD1FCCA8786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84088" y="3604347"/>
            <a:ext cx="570446" cy="365125"/>
          </a:xfrm>
          <a:prstGeom prst="rect">
            <a:avLst/>
          </a:prstGeom>
        </p:spPr>
      </p:pic>
      <p:pic>
        <p:nvPicPr>
          <p:cNvPr id="16" name="Picture 15">
            <a:extLst>
              <a:ext uri="{FF2B5EF4-FFF2-40B4-BE49-F238E27FC236}">
                <a16:creationId xmlns:a16="http://schemas.microsoft.com/office/drawing/2014/main" id="{205B2C01-F89A-45A7-8961-2A3DD2BDC7D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84087" y="4451390"/>
            <a:ext cx="570446" cy="391853"/>
          </a:xfrm>
          <a:prstGeom prst="rect">
            <a:avLst/>
          </a:prstGeom>
        </p:spPr>
      </p:pic>
      <p:pic>
        <p:nvPicPr>
          <p:cNvPr id="17" name="Picture 16">
            <a:extLst>
              <a:ext uri="{FF2B5EF4-FFF2-40B4-BE49-F238E27FC236}">
                <a16:creationId xmlns:a16="http://schemas.microsoft.com/office/drawing/2014/main" id="{DF852A0D-A96D-40A7-ADBF-FEEA333C86D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84087" y="5246868"/>
            <a:ext cx="570446" cy="343519"/>
          </a:xfrm>
          <a:prstGeom prst="rect">
            <a:avLst/>
          </a:prstGeom>
        </p:spPr>
      </p:pic>
      <p:pic>
        <p:nvPicPr>
          <p:cNvPr id="19" name="Picture 18">
            <a:extLst>
              <a:ext uri="{FF2B5EF4-FFF2-40B4-BE49-F238E27FC236}">
                <a16:creationId xmlns:a16="http://schemas.microsoft.com/office/drawing/2014/main" id="{5AD4A94A-2F18-4A0D-B99B-B1F82B32CD70}"/>
              </a:ext>
            </a:extLst>
          </p:cNvPr>
          <p:cNvPicPr>
            <a:picLocks noChangeAspect="1"/>
          </p:cNvPicPr>
          <p:nvPr/>
        </p:nvPicPr>
        <p:blipFill>
          <a:blip r:embed="rId17" cstate="print">
            <a:extLst>
              <a:ext uri="{BEBA8EAE-BF5A-486C-A8C5-ECC9F3942E4B}">
                <a14:imgProps xmlns:a14="http://schemas.microsoft.com/office/drawing/2010/main">
                  <a14:imgLayer r:embed="rId1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160000" y="3852534"/>
            <a:ext cx="1648232" cy="1638736"/>
          </a:xfrm>
          <a:prstGeom prst="rect">
            <a:avLst/>
          </a:prstGeom>
        </p:spPr>
      </p:pic>
    </p:spTree>
    <p:extLst>
      <p:ext uri="{BB962C8B-B14F-4D97-AF65-F5344CB8AC3E}">
        <p14:creationId xmlns:p14="http://schemas.microsoft.com/office/powerpoint/2010/main" val="30450414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11658600" cy="5638800"/>
          </a:xfrm>
        </p:spPr>
        <p:txBody>
          <a:bodyPr>
            <a:noAutofit/>
          </a:bodyPr>
          <a:lstStyle/>
          <a:p>
            <a:pPr marL="398463" lvl="2" indent="-342900" algn="just" defTabSz="457200"/>
            <a:r>
              <a:rPr lang="en-US" sz="3200" b="1" dirty="0"/>
              <a:t>The same was presented in the </a:t>
            </a:r>
            <a:r>
              <a:rPr lang="en-US" sz="3200" b="1" dirty="0">
                <a:solidFill>
                  <a:srgbClr val="FF6600"/>
                </a:solidFill>
              </a:rPr>
              <a:t>4</a:t>
            </a:r>
            <a:r>
              <a:rPr lang="en-US" sz="3200" b="1" baseline="30000" dirty="0">
                <a:solidFill>
                  <a:srgbClr val="FF6600"/>
                </a:solidFill>
              </a:rPr>
              <a:t>th</a:t>
            </a:r>
            <a:r>
              <a:rPr lang="en-US" sz="3200" b="1" dirty="0">
                <a:solidFill>
                  <a:srgbClr val="FF6600"/>
                </a:solidFill>
              </a:rPr>
              <a:t> meeting of the Committee</a:t>
            </a:r>
          </a:p>
          <a:p>
            <a:pPr marL="398463" lvl="2" indent="-342900" algn="just" defTabSz="457200"/>
            <a:r>
              <a:rPr lang="en-US" sz="3200" b="1" dirty="0">
                <a:solidFill>
                  <a:srgbClr val="FF6600"/>
                </a:solidFill>
              </a:rPr>
              <a:t>Sri Lanka, India, Turkey, Iran, Bhutan &amp; Nepal </a:t>
            </a:r>
            <a:r>
              <a:rPr lang="en-US" sz="3200" b="1" dirty="0"/>
              <a:t>collects all information in Single form </a:t>
            </a:r>
          </a:p>
          <a:p>
            <a:pPr marL="398463" lvl="2" indent="-342900" algn="just" defTabSz="457200"/>
            <a:r>
              <a:rPr lang="en-US" sz="3200" b="1" dirty="0"/>
              <a:t>Pakistan is the only country, captured </a:t>
            </a:r>
            <a:r>
              <a:rPr lang="en-US" sz="3200" b="1" dirty="0">
                <a:solidFill>
                  <a:srgbClr val="FF6600"/>
                </a:solidFill>
              </a:rPr>
              <a:t>"Transgender" </a:t>
            </a:r>
            <a:r>
              <a:rPr lang="en-US" sz="3200" b="1" dirty="0"/>
              <a:t>in Census-2017. </a:t>
            </a:r>
          </a:p>
          <a:p>
            <a:pPr marL="398463" lvl="2" indent="-342900" algn="just" defTabSz="457200"/>
            <a:r>
              <a:rPr lang="en-US" sz="3200" b="1" dirty="0"/>
              <a:t>Information Regarding </a:t>
            </a:r>
            <a:r>
              <a:rPr lang="en-US" sz="3200" b="1" dirty="0">
                <a:solidFill>
                  <a:srgbClr val="FF6600"/>
                </a:solidFill>
              </a:rPr>
              <a:t>"Disability" </a:t>
            </a:r>
            <a:r>
              <a:rPr lang="en-US" sz="3200" b="1" dirty="0"/>
              <a:t>has been covered in by all countries except </a:t>
            </a:r>
            <a:r>
              <a:rPr lang="en-US" sz="3200" b="1" dirty="0">
                <a:solidFill>
                  <a:srgbClr val="FF6600"/>
                </a:solidFill>
              </a:rPr>
              <a:t>Pakistan &amp; India</a:t>
            </a:r>
          </a:p>
          <a:p>
            <a:pPr marL="398463" lvl="2" indent="-342900" algn="just" defTabSz="457200"/>
            <a:r>
              <a:rPr lang="en-US" sz="3200" b="1" dirty="0">
                <a:solidFill>
                  <a:srgbClr val="FF6600"/>
                </a:solidFill>
              </a:rPr>
              <a:t>Registers based Census </a:t>
            </a:r>
            <a:r>
              <a:rPr lang="en-US" sz="3200" b="1" dirty="0"/>
              <a:t>is a common practice in Developed Countries--   few questions in Census </a:t>
            </a:r>
          </a:p>
          <a:p>
            <a:pPr marL="398463" lvl="2" indent="-342900" algn="just" defTabSz="457200"/>
            <a:endParaRPr lang="en-US" sz="2400" b="1" dirty="0">
              <a:hlinkClick r:id="rId2" action="ppaction://hlinksldjump"/>
            </a:endParaRPr>
          </a:p>
          <a:p>
            <a:pPr marL="398463" lvl="2" indent="-342900" algn="just" defTabSz="457200"/>
            <a:endParaRPr lang="en-US" sz="2400" b="1" dirty="0">
              <a:hlinkClick r:id="rId2" action="ppaction://hlinksldjump"/>
            </a:endParaRPr>
          </a:p>
          <a:p>
            <a:pPr marL="55563" lvl="2" indent="0" algn="just" defTabSz="457200">
              <a:buNone/>
            </a:pPr>
            <a:endParaRPr lang="en-US" sz="2200" b="1" dirty="0"/>
          </a:p>
          <a:p>
            <a:pPr marL="55563" lvl="2" indent="0" algn="just" defTabSz="457200">
              <a:buNone/>
            </a:pPr>
            <a:endParaRPr lang="en-US" sz="2200" dirty="0"/>
          </a:p>
        </p:txBody>
      </p:sp>
      <p:sp>
        <p:nvSpPr>
          <p:cNvPr id="4" name="Slide Number Placeholder 3"/>
          <p:cNvSpPr>
            <a:spLocks noGrp="1"/>
          </p:cNvSpPr>
          <p:nvPr>
            <p:ph type="sldNum" sz="quarter" idx="12"/>
          </p:nvPr>
        </p:nvSpPr>
        <p:spPr>
          <a:xfrm>
            <a:off x="10287000" y="6492876"/>
            <a:ext cx="228600" cy="365125"/>
          </a:xfrm>
        </p:spPr>
        <p:txBody>
          <a:bodyPr/>
          <a:lstStyle/>
          <a:p>
            <a:fld id="{B6F15528-21DE-4FAA-801E-634DDDAF4B2B}" type="slidenum">
              <a:rPr lang="en-US" b="1" smtClean="0"/>
              <a:pPr/>
              <a:t>9</a:t>
            </a:fld>
            <a:endParaRPr lang="en-US" b="1" dirty="0"/>
          </a:p>
        </p:txBody>
      </p:sp>
      <p:sp>
        <p:nvSpPr>
          <p:cNvPr id="5" name="Rectangle 4"/>
          <p:cNvSpPr/>
          <p:nvPr/>
        </p:nvSpPr>
        <p:spPr>
          <a:xfrm>
            <a:off x="0" y="76200"/>
            <a:ext cx="12192000" cy="838200"/>
          </a:xfrm>
          <a:prstGeom prst="rect">
            <a:avLst/>
          </a:prstGeom>
          <a:solidFill>
            <a:schemeClr val="tx2">
              <a:lumMod val="60000"/>
              <a:lumOff val="4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Bef>
                <a:spcPct val="0"/>
              </a:spcBef>
            </a:pPr>
            <a:r>
              <a:rPr lang="en-US" sz="3600" b="1" dirty="0"/>
              <a:t>PROGRESS REVIEW– TOR-II-COMPARATIVE ANALYSIS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7996"/>
          <a:stretch/>
        </p:blipFill>
        <p:spPr>
          <a:xfrm>
            <a:off x="11625167" y="159874"/>
            <a:ext cx="524065" cy="670852"/>
          </a:xfrm>
          <a:prstGeom prst="rect">
            <a:avLst/>
          </a:prstGeom>
        </p:spPr>
      </p:pic>
      <p:sp>
        <p:nvSpPr>
          <p:cNvPr id="2" name="Footer Placeholder 1">
            <a:extLst>
              <a:ext uri="{FF2B5EF4-FFF2-40B4-BE49-F238E27FC236}">
                <a16:creationId xmlns:a16="http://schemas.microsoft.com/office/drawing/2014/main" id="{649CB0A4-E86D-407D-917F-54843866A9E9}"/>
              </a:ext>
            </a:extLst>
          </p:cNvPr>
          <p:cNvSpPr>
            <a:spLocks noGrp="1"/>
          </p:cNvSpPr>
          <p:nvPr>
            <p:ph type="ftr" sz="quarter" idx="11"/>
          </p:nvPr>
        </p:nvSpPr>
        <p:spPr/>
        <p:txBody>
          <a:bodyPr/>
          <a:lstStyle/>
          <a:p>
            <a:r>
              <a:rPr lang="en-US"/>
              <a:t>Pakistan Bureau of Statistics (PBS)</a:t>
            </a:r>
          </a:p>
        </p:txBody>
      </p:sp>
    </p:spTree>
    <p:extLst>
      <p:ext uri="{BB962C8B-B14F-4D97-AF65-F5344CB8AC3E}">
        <p14:creationId xmlns:p14="http://schemas.microsoft.com/office/powerpoint/2010/main" val="3468705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6474868</TotalTime>
  <Words>4481</Words>
  <Application>Microsoft Office PowerPoint</Application>
  <PresentationFormat>Widescreen</PresentationFormat>
  <Paragraphs>1613</Paragraphs>
  <Slides>47</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Arial</vt:lpstr>
      <vt:lpstr>Arial Black</vt:lpstr>
      <vt:lpstr>Calibri</vt:lpstr>
      <vt:lpstr>Cambria</vt:lpstr>
      <vt:lpstr>Century Schoolbook</vt:lpstr>
      <vt:lpstr>Eras Bold ITC</vt:lpstr>
      <vt:lpstr>Eras Demi ITC</vt:lpstr>
      <vt:lpstr>Eras Light ITC</vt:lpstr>
      <vt:lpstr>Tahoma</vt:lpstr>
      <vt:lpstr>Times New Roman</vt:lpstr>
      <vt:lpstr>Wingdings</vt:lpstr>
      <vt:lpstr>Office Theme</vt:lpstr>
      <vt:lpstr> FIFTH MEETING OF THE COMMITTEE FOR RECOMMENDATIONS &amp; ADOPTION OF BEST PRACTICES FOR UPCOMING POPULATION CENSUS   10.06.2021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Registers Used in Turkey Census</vt:lpstr>
      <vt:lpstr>Registers Used in Australia Census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RAJA</dc:creator>
  <cp:lastModifiedBy>Rabia Awan</cp:lastModifiedBy>
  <cp:revision>2961</cp:revision>
  <cp:lastPrinted>2021-05-07T03:31:52Z</cp:lastPrinted>
  <dcterms:created xsi:type="dcterms:W3CDTF">2006-08-16T00:00:00Z</dcterms:created>
  <dcterms:modified xsi:type="dcterms:W3CDTF">2021-06-29T04:39:36Z</dcterms:modified>
</cp:coreProperties>
</file>