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1782" r:id="rId2"/>
    <p:sldId id="2145" r:id="rId3"/>
    <p:sldId id="2073" r:id="rId4"/>
    <p:sldId id="2146" r:id="rId5"/>
    <p:sldId id="2148" r:id="rId6"/>
    <p:sldId id="2149" r:id="rId7"/>
    <p:sldId id="2154" r:id="rId8"/>
    <p:sldId id="2157" r:id="rId9"/>
    <p:sldId id="2158" r:id="rId10"/>
    <p:sldId id="2159" r:id="rId11"/>
    <p:sldId id="2142" r:id="rId12"/>
    <p:sldId id="2160" r:id="rId13"/>
    <p:sldId id="2161" r:id="rId14"/>
  </p:sldIdLst>
  <p:sldSz cx="9144000" cy="6858000" type="screen4x3"/>
  <p:notesSz cx="7010400" cy="9296400"/>
  <p:defaultTextStyle>
    <a:defPPr>
      <a:defRPr lang="en-US"/>
    </a:defPPr>
    <a:lvl1pPr marL="0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6462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2922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09384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45847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82307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18767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55230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491691" algn="l" defTabSz="87292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52">
          <p15:clr>
            <a:srgbClr val="A4A3A4"/>
          </p15:clr>
        </p15:guide>
        <p15:guide id="4" pos="4032">
          <p15:clr>
            <a:srgbClr val="A4A3A4"/>
          </p15:clr>
        </p15:guide>
        <p15:guide id="5" orient="horz" pos="1984">
          <p15:clr>
            <a:srgbClr val="A4A3A4"/>
          </p15:clr>
        </p15:guide>
        <p15:guide id="6" pos="20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FF"/>
    <a:srgbClr val="00FF00"/>
    <a:srgbClr val="006600"/>
    <a:srgbClr val="DA8200"/>
    <a:srgbClr val="FF6600"/>
    <a:srgbClr val="FF9900"/>
    <a:srgbClr val="BB6917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0" autoAdjust="0"/>
    <p:restoredTop sz="94293" autoAdjust="0"/>
  </p:normalViewPr>
  <p:slideViewPr>
    <p:cSldViewPr>
      <p:cViewPr varScale="1">
        <p:scale>
          <a:sx n="70" d="100"/>
          <a:sy n="70" d="100"/>
        </p:scale>
        <p:origin x="1392" y="66"/>
      </p:cViewPr>
      <p:guideLst>
        <p:guide orient="horz" pos="2160"/>
        <p:guide pos="2880"/>
        <p:guide orient="horz" pos="2352"/>
        <p:guide pos="4032"/>
        <p:guide orient="horz" pos="1984"/>
        <p:guide pos="2057"/>
      </p:guideLst>
    </p:cSldViewPr>
  </p:slid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96"/>
      </p:cViewPr>
      <p:guideLst>
        <p:guide orient="horz" pos="3127"/>
        <p:guide pos="2141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73297" y="9"/>
            <a:ext cx="3037116" cy="465118"/>
          </a:xfrm>
          <a:prstGeom prst="rect">
            <a:avLst/>
          </a:prstGeom>
        </p:spPr>
        <p:txBody>
          <a:bodyPr vert="horz" lIns="91569" tIns="45784" rIns="91569" bIns="45784" rtlCol="1"/>
          <a:lstStyle>
            <a:lvl1pPr algn="r">
              <a:defRPr sz="1200"/>
            </a:lvl1pPr>
          </a:lstStyle>
          <a:p>
            <a:endParaRPr lang="ur-P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678" y="9"/>
            <a:ext cx="3037116" cy="465118"/>
          </a:xfrm>
          <a:prstGeom prst="rect">
            <a:avLst/>
          </a:prstGeom>
        </p:spPr>
        <p:txBody>
          <a:bodyPr vert="horz" lIns="91569" tIns="45784" rIns="91569" bIns="45784" rtlCol="1"/>
          <a:lstStyle>
            <a:lvl1pPr algn="l">
              <a:defRPr sz="1200"/>
            </a:lvl1pPr>
          </a:lstStyle>
          <a:p>
            <a:fld id="{14536939-AFE3-499F-A9BB-E41D781E6ABD}" type="datetime4">
              <a:rPr lang="en-US" smtClean="0"/>
              <a:pPr/>
              <a:t>May 7, 2021</a:t>
            </a:fld>
            <a:endParaRPr lang="ur-P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973297" y="8829797"/>
            <a:ext cx="3037116" cy="465118"/>
          </a:xfrm>
          <a:prstGeom prst="rect">
            <a:avLst/>
          </a:prstGeom>
        </p:spPr>
        <p:txBody>
          <a:bodyPr vert="horz" lIns="91569" tIns="45784" rIns="91569" bIns="45784" rtlCol="1" anchor="b"/>
          <a:lstStyle>
            <a:lvl1pPr algn="r">
              <a:defRPr sz="1200"/>
            </a:lvl1pPr>
          </a:lstStyle>
          <a:p>
            <a:endParaRPr lang="ur-P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678" y="8829797"/>
            <a:ext cx="3037116" cy="465118"/>
          </a:xfrm>
          <a:prstGeom prst="rect">
            <a:avLst/>
          </a:prstGeom>
        </p:spPr>
        <p:txBody>
          <a:bodyPr vert="horz" lIns="91569" tIns="45784" rIns="91569" bIns="45784" rtlCol="1" anchor="b"/>
          <a:lstStyle>
            <a:lvl1pPr algn="l">
              <a:defRPr sz="1200"/>
            </a:lvl1pPr>
          </a:lstStyle>
          <a:p>
            <a:fld id="{6DC0B743-6C2B-446E-A71B-9370C4F30FBE}" type="slidenum">
              <a:rPr lang="ur-PK" smtClean="0"/>
              <a:pPr/>
              <a:t>‹#›</a:t>
            </a:fld>
            <a:endParaRPr lang="ur-PK"/>
          </a:p>
        </p:txBody>
      </p:sp>
    </p:spTree>
    <p:extLst>
      <p:ext uri="{BB962C8B-B14F-4D97-AF65-F5344CB8AC3E}">
        <p14:creationId xmlns:p14="http://schemas.microsoft.com/office/powerpoint/2010/main" val="27794338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6" y="9"/>
            <a:ext cx="3037840" cy="464820"/>
          </a:xfrm>
          <a:prstGeom prst="rect">
            <a:avLst/>
          </a:prstGeom>
        </p:spPr>
        <p:txBody>
          <a:bodyPr vert="horz" lIns="91569" tIns="45784" rIns="91569" bIns="457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55" y="9"/>
            <a:ext cx="3037840" cy="464820"/>
          </a:xfrm>
          <a:prstGeom prst="rect">
            <a:avLst/>
          </a:prstGeom>
        </p:spPr>
        <p:txBody>
          <a:bodyPr vert="horz" lIns="91569" tIns="45784" rIns="91569" bIns="45784" rtlCol="0"/>
          <a:lstStyle>
            <a:lvl1pPr algn="r">
              <a:defRPr sz="1200"/>
            </a:lvl1pPr>
          </a:lstStyle>
          <a:p>
            <a:fld id="{55E92FD1-60F9-484E-9EED-C1073CDF5810}" type="datetime4">
              <a:rPr lang="en-US" smtClean="0"/>
              <a:pPr/>
              <a:t>May 7, 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9" tIns="45784" rIns="91569" bIns="457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65" y="4415797"/>
            <a:ext cx="5608319" cy="4183381"/>
          </a:xfrm>
          <a:prstGeom prst="rect">
            <a:avLst/>
          </a:prstGeom>
        </p:spPr>
        <p:txBody>
          <a:bodyPr vert="horz" lIns="91569" tIns="45784" rIns="91569" bIns="457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6" y="8829977"/>
            <a:ext cx="3037840" cy="464820"/>
          </a:xfrm>
          <a:prstGeom prst="rect">
            <a:avLst/>
          </a:prstGeom>
        </p:spPr>
        <p:txBody>
          <a:bodyPr vert="horz" lIns="91569" tIns="45784" rIns="91569" bIns="457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55" y="8829977"/>
            <a:ext cx="3037840" cy="464820"/>
          </a:xfrm>
          <a:prstGeom prst="rect">
            <a:avLst/>
          </a:prstGeom>
        </p:spPr>
        <p:txBody>
          <a:bodyPr vert="horz" lIns="91569" tIns="45784" rIns="91569" bIns="45784" rtlCol="0" anchor="b"/>
          <a:lstStyle>
            <a:lvl1pPr algn="r">
              <a:defRPr sz="1200"/>
            </a:lvl1pPr>
          </a:lstStyle>
          <a:p>
            <a:fld id="{4D4B268D-CF16-4860-8244-DAF546A5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7133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36462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872922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09384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745847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182307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618767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055230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491691" algn="l" defTabSz="87292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654050"/>
            <a:ext cx="4359275" cy="3268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268D-CF16-4860-8244-DAF546A5B5E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14A821E-15C1-46E9-B841-ACC48FB47558}" type="datetime4">
              <a:rPr lang="en-US" smtClean="0"/>
              <a:pPr/>
              <a:t>May 7, 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51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10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10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7,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238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8275" y="654050"/>
            <a:ext cx="4359275" cy="3268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1EBCD95-860E-477D-A64B-FA5D0FB28BFD}" type="datetime4">
              <a:rPr lang="en-US" smtClean="0"/>
              <a:t>May 7, 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4B268D-CF16-4860-8244-DAF546A5B5E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6990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268D-CF16-4860-8244-DAF546A5B5E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3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B268D-CF16-4860-8244-DAF546A5B5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90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2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7,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50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3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3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7,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50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4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4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7,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50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5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5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7,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50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6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6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7,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150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7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7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7,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99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8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8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7,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8310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D03C2C-F93C-4C17-AFF2-F314B2326C7B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6083" name="Rectangle 7"/>
          <p:cNvSpPr txBox="1">
            <a:spLocks noGrp="1" noChangeArrowheads="1"/>
          </p:cNvSpPr>
          <p:nvPr/>
        </p:nvSpPr>
        <p:spPr bwMode="auto">
          <a:xfrm>
            <a:off x="3970958" y="8829974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31" tIns="45316" rIns="90631" bIns="45316" anchor="b"/>
          <a:lstStyle/>
          <a:p>
            <a:pPr algn="r"/>
            <a:fld id="{991E0FFC-7942-4E48-A61C-4DD5AE9D7643}" type="slidenum">
              <a:rPr lang="en-US" sz="1200">
                <a:solidFill>
                  <a:prstClr val="black"/>
                </a:solidFill>
              </a:rPr>
              <a:pPr algn="r"/>
              <a:t>9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6084" name="Rectangle 7"/>
          <p:cNvSpPr txBox="1">
            <a:spLocks noGrp="1" noChangeArrowheads="1"/>
          </p:cNvSpPr>
          <p:nvPr/>
        </p:nvSpPr>
        <p:spPr bwMode="auto">
          <a:xfrm>
            <a:off x="3972576" y="8831590"/>
            <a:ext cx="3037840" cy="46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602" tIns="45303" rIns="90602" bIns="45303" anchor="b"/>
          <a:lstStyle/>
          <a:p>
            <a:pPr algn="r"/>
            <a:fld id="{A0499FC1-550A-4329-B420-582902166DDE}" type="slidenum">
              <a:rPr lang="en-US" sz="1200">
                <a:solidFill>
                  <a:prstClr val="black"/>
                </a:solidFill>
                <a:latin typeface="Times New Roman" pitchFamily="18" charset="0"/>
              </a:rPr>
              <a:pPr algn="r"/>
              <a:t>9</a:t>
            </a:fld>
            <a:endParaRPr lang="en-US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9787" cy="3486150"/>
          </a:xfrm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352" y="4415803"/>
            <a:ext cx="5137714" cy="4183380"/>
          </a:xfrm>
          <a:noFill/>
          <a:ln/>
        </p:spPr>
        <p:txBody>
          <a:bodyPr lIns="90602" tIns="45303" rIns="90602" bIns="45303"/>
          <a:lstStyle/>
          <a:p>
            <a:pPr eaLnBrk="1" hangingPunct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6963FC13-1CC1-418A-B691-AD01494DBEDA}" type="datetime4">
              <a:rPr lang="en-US" smtClean="0">
                <a:solidFill>
                  <a:prstClr val="black"/>
                </a:solidFill>
              </a:rPr>
              <a:t>May 7, 2021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15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6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2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9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5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823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8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5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91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AE9ED-04D5-4F5D-AF30-F46CC3C8CBE8}" type="datetime1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75D07-2817-4B0F-8916-1BD16E2D7CAD}" type="datetime1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3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E9B4-8C63-44D6-92B7-90C088E87A3B}" type="datetime1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6CA0-4755-4B45-95C8-2C5711CA26FA}" type="datetime1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646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29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0938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4584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823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1876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552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916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2D988-B929-45BB-A70D-FA4B4B208064}" type="datetime1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1EED9-CD33-4E08-B801-FDA98C253A9A}" type="datetime1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462" indent="0">
              <a:buNone/>
              <a:defRPr sz="1900" b="1"/>
            </a:lvl2pPr>
            <a:lvl3pPr marL="872922" indent="0">
              <a:buNone/>
              <a:defRPr sz="1700" b="1"/>
            </a:lvl3pPr>
            <a:lvl4pPr marL="1309384" indent="0">
              <a:buNone/>
              <a:defRPr sz="1500" b="1"/>
            </a:lvl4pPr>
            <a:lvl5pPr marL="1745847" indent="0">
              <a:buNone/>
              <a:defRPr sz="1500" b="1"/>
            </a:lvl5pPr>
            <a:lvl6pPr marL="2182307" indent="0">
              <a:buNone/>
              <a:defRPr sz="1500" b="1"/>
            </a:lvl6pPr>
            <a:lvl7pPr marL="2618767" indent="0">
              <a:buNone/>
              <a:defRPr sz="1500" b="1"/>
            </a:lvl7pPr>
            <a:lvl8pPr marL="3055230" indent="0">
              <a:buNone/>
              <a:defRPr sz="1500" b="1"/>
            </a:lvl8pPr>
            <a:lvl9pPr marL="349169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6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6462" indent="0">
              <a:buNone/>
              <a:defRPr sz="1900" b="1"/>
            </a:lvl2pPr>
            <a:lvl3pPr marL="872922" indent="0">
              <a:buNone/>
              <a:defRPr sz="1700" b="1"/>
            </a:lvl3pPr>
            <a:lvl4pPr marL="1309384" indent="0">
              <a:buNone/>
              <a:defRPr sz="1500" b="1"/>
            </a:lvl4pPr>
            <a:lvl5pPr marL="1745847" indent="0">
              <a:buNone/>
              <a:defRPr sz="1500" b="1"/>
            </a:lvl5pPr>
            <a:lvl6pPr marL="2182307" indent="0">
              <a:buNone/>
              <a:defRPr sz="1500" b="1"/>
            </a:lvl6pPr>
            <a:lvl7pPr marL="2618767" indent="0">
              <a:buNone/>
              <a:defRPr sz="1500" b="1"/>
            </a:lvl7pPr>
            <a:lvl8pPr marL="3055230" indent="0">
              <a:buNone/>
              <a:defRPr sz="1500" b="1"/>
            </a:lvl8pPr>
            <a:lvl9pPr marL="3491691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6" cy="395128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CFD0-1F99-4946-BBC6-1048E361431A}" type="datetime1">
              <a:rPr lang="en-US" smtClean="0"/>
              <a:pPr/>
              <a:t>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CC265-71EE-4083-B74B-1B6258163DC8}" type="datetime1">
              <a:rPr lang="en-US" smtClean="0"/>
              <a:pPr/>
              <a:t>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565D-3B0F-414E-A48A-0EAE3357329E}" type="datetime1">
              <a:rPr lang="en-US" smtClean="0"/>
              <a:pPr/>
              <a:t>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51"/>
            <a:ext cx="3008313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55"/>
            <a:ext cx="5111751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3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36462" indent="0">
              <a:buNone/>
              <a:defRPr sz="1200"/>
            </a:lvl2pPr>
            <a:lvl3pPr marL="872922" indent="0">
              <a:buNone/>
              <a:defRPr sz="900"/>
            </a:lvl3pPr>
            <a:lvl4pPr marL="1309384" indent="0">
              <a:buNone/>
              <a:defRPr sz="900"/>
            </a:lvl4pPr>
            <a:lvl5pPr marL="1745847" indent="0">
              <a:buNone/>
              <a:defRPr sz="900"/>
            </a:lvl5pPr>
            <a:lvl6pPr marL="2182307" indent="0">
              <a:buNone/>
              <a:defRPr sz="900"/>
            </a:lvl6pPr>
            <a:lvl7pPr marL="2618767" indent="0">
              <a:buNone/>
              <a:defRPr sz="900"/>
            </a:lvl7pPr>
            <a:lvl8pPr marL="3055230" indent="0">
              <a:buNone/>
              <a:defRPr sz="900"/>
            </a:lvl8pPr>
            <a:lvl9pPr marL="34916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218E-86CF-48C5-B6BD-A5AE1473AF8C}" type="datetime1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00"/>
            </a:lvl1pPr>
            <a:lvl2pPr marL="436462" indent="0">
              <a:buNone/>
              <a:defRPr sz="2700"/>
            </a:lvl2pPr>
            <a:lvl3pPr marL="872922" indent="0">
              <a:buNone/>
              <a:defRPr sz="2300"/>
            </a:lvl3pPr>
            <a:lvl4pPr marL="1309384" indent="0">
              <a:buNone/>
              <a:defRPr sz="1900"/>
            </a:lvl4pPr>
            <a:lvl5pPr marL="1745847" indent="0">
              <a:buNone/>
              <a:defRPr sz="1900"/>
            </a:lvl5pPr>
            <a:lvl6pPr marL="2182307" indent="0">
              <a:buNone/>
              <a:defRPr sz="1900"/>
            </a:lvl6pPr>
            <a:lvl7pPr marL="2618767" indent="0">
              <a:buNone/>
              <a:defRPr sz="1900"/>
            </a:lvl7pPr>
            <a:lvl8pPr marL="3055230" indent="0">
              <a:buNone/>
              <a:defRPr sz="1900"/>
            </a:lvl8pPr>
            <a:lvl9pPr marL="3491691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36462" indent="0">
              <a:buNone/>
              <a:defRPr sz="1200"/>
            </a:lvl2pPr>
            <a:lvl3pPr marL="872922" indent="0">
              <a:buNone/>
              <a:defRPr sz="900"/>
            </a:lvl3pPr>
            <a:lvl4pPr marL="1309384" indent="0">
              <a:buNone/>
              <a:defRPr sz="900"/>
            </a:lvl4pPr>
            <a:lvl5pPr marL="1745847" indent="0">
              <a:buNone/>
              <a:defRPr sz="900"/>
            </a:lvl5pPr>
            <a:lvl6pPr marL="2182307" indent="0">
              <a:buNone/>
              <a:defRPr sz="900"/>
            </a:lvl6pPr>
            <a:lvl7pPr marL="2618767" indent="0">
              <a:buNone/>
              <a:defRPr sz="900"/>
            </a:lvl7pPr>
            <a:lvl8pPr marL="3055230" indent="0">
              <a:buNone/>
              <a:defRPr sz="900"/>
            </a:lvl8pPr>
            <a:lvl9pPr marL="349169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9EB8-074C-439D-AA3E-21139C1E0EB1}" type="datetime1">
              <a:rPr lang="en-US" smtClean="0"/>
              <a:pPr/>
              <a:t>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7293" tIns="43646" rIns="87293" bIns="4364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87293" tIns="43646" rIns="87293" bIns="436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87293" tIns="43646" rIns="87293" bIns="4364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ACBC-3146-4298-B23D-3CDE1DCBA23F}" type="datetime1">
              <a:rPr lang="en-US" smtClean="0"/>
              <a:pPr/>
              <a:t>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87293" tIns="43646" rIns="87293" bIns="4364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87293" tIns="43646" rIns="87293" bIns="4364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872922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7346" indent="-327346" algn="l" defTabSz="872922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09250" indent="-272788" algn="l" defTabSz="872922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1154" indent="-218231" algn="l" defTabSz="87292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615" indent="-218231" algn="l" defTabSz="872922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4076" indent="-218231" algn="l" defTabSz="872922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538" indent="-218231" algn="l" defTabSz="87292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6999" indent="-218231" algn="l" defTabSz="87292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73461" indent="-218231" algn="l" defTabSz="87292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9921" indent="-218231" algn="l" defTabSz="87292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6462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2922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9384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5847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82307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8767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5230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91691" algn="l" defTabSz="87292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jpeg"/><Relationship Id="rId3" Type="http://schemas.openxmlformats.org/officeDocument/2006/relationships/image" Target="../media/image4.png"/><Relationship Id="rId7" Type="http://schemas.openxmlformats.org/officeDocument/2006/relationships/image" Target="../media/image14.png"/><Relationship Id="rId12" Type="http://schemas.openxmlformats.org/officeDocument/2006/relationships/image" Target="../media/image1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jpeg"/><Relationship Id="rId5" Type="http://schemas.openxmlformats.org/officeDocument/2006/relationships/image" Target="../media/image12.png"/><Relationship Id="rId15" Type="http://schemas.openxmlformats.org/officeDocument/2006/relationships/slide" Target="slide3.xml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Proposed%20working%20groups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PID%20Letter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EC%20Letter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05000"/>
            <a:ext cx="8001000" cy="4187358"/>
          </a:xfrm>
          <a:noFill/>
        </p:spPr>
        <p:txBody>
          <a:bodyPr>
            <a:noAutofit/>
          </a:bodyPr>
          <a:lstStyle/>
          <a:p>
            <a:r>
              <a:rPr lang="en-US" sz="4800" b="1" dirty="0">
                <a:cs typeface="Arial" pitchFamily="34" charset="0"/>
              </a:rPr>
              <a:t/>
            </a:r>
            <a:br>
              <a:rPr lang="en-US" sz="4800" b="1" dirty="0">
                <a:cs typeface="Arial" pitchFamily="34" charset="0"/>
              </a:rPr>
            </a:br>
            <a:r>
              <a:rPr lang="en-GB" sz="3600" b="1" dirty="0" smtClean="0">
                <a:solidFill>
                  <a:srgbClr val="003399"/>
                </a:solidFill>
              </a:rPr>
              <a:t>FOURTH </a:t>
            </a:r>
            <a:r>
              <a:rPr lang="en-GB" sz="3600" b="1" dirty="0">
                <a:solidFill>
                  <a:srgbClr val="003399"/>
                </a:solidFill>
              </a:rPr>
              <a:t>MEETING OF THE COMMITTEE FOR RECOMMENDATIONS &amp; ADOPTION OF BEST PRACTICES FOR UPCOMING POPULATION CENSUS </a:t>
            </a:r>
            <a:r>
              <a:rPr lang="en-US" sz="4800" b="1" dirty="0">
                <a:solidFill>
                  <a:srgbClr val="003399"/>
                </a:solidFill>
                <a:cs typeface="Arial" pitchFamily="34" charset="0"/>
              </a:rPr>
              <a:t/>
            </a:r>
            <a:br>
              <a:rPr lang="en-US" sz="4800" b="1" dirty="0">
                <a:solidFill>
                  <a:srgbClr val="003399"/>
                </a:solidFill>
                <a:cs typeface="Arial" pitchFamily="34" charset="0"/>
              </a:rPr>
            </a:br>
            <a:r>
              <a:rPr lang="en-US" sz="4800" b="1" dirty="0">
                <a:solidFill>
                  <a:srgbClr val="003399"/>
                </a:solidFill>
                <a:cs typeface="Arial" pitchFamily="34" charset="0"/>
              </a:rPr>
              <a:t/>
            </a:r>
            <a:br>
              <a:rPr lang="en-US" sz="4800" b="1" dirty="0">
                <a:solidFill>
                  <a:srgbClr val="003399"/>
                </a:solidFill>
                <a:cs typeface="Arial" pitchFamily="34" charset="0"/>
              </a:rPr>
            </a:br>
            <a:r>
              <a:rPr lang="en-US" sz="2600" u="sng" dirty="0">
                <a:solidFill>
                  <a:srgbClr val="003399"/>
                </a:solidFill>
                <a:cs typeface="Arial" pitchFamily="34" charset="0"/>
              </a:rPr>
              <a:t>07.05.2021</a:t>
            </a:r>
            <a:r>
              <a:rPr lang="en-US" sz="4800" b="1" dirty="0">
                <a:solidFill>
                  <a:srgbClr val="7030A0"/>
                </a:solidFill>
                <a:latin typeface="+mn-lt"/>
                <a:cs typeface="Arial" pitchFamily="34" charset="0"/>
              </a:rPr>
              <a:t/>
            </a:r>
            <a:br>
              <a:rPr lang="en-US" sz="4800" b="1" dirty="0">
                <a:solidFill>
                  <a:srgbClr val="7030A0"/>
                </a:solidFill>
                <a:latin typeface="+mn-lt"/>
                <a:cs typeface="Arial" pitchFamily="34" charset="0"/>
              </a:rPr>
            </a:br>
            <a:endParaRPr lang="en-US" sz="4400" b="1" u="sng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1780" y="407659"/>
            <a:ext cx="7071620" cy="1057762"/>
          </a:xfrm>
          <a:prstGeom prst="rect">
            <a:avLst/>
          </a:prstGeom>
          <a:noFill/>
        </p:spPr>
        <p:txBody>
          <a:bodyPr wrap="square" lIns="72172" tIns="36086" rIns="72172" bIns="36086" rtlCol="0">
            <a:spAutoFit/>
          </a:bodyPr>
          <a:lstStyle/>
          <a:p>
            <a:pPr algn="ctr"/>
            <a:r>
              <a:rPr lang="en-US" sz="3200" b="1" dirty="0">
                <a:latin typeface="+mj-lt"/>
                <a:ea typeface="+mj-ea"/>
                <a:cs typeface="+mj-cs"/>
              </a:rPr>
              <a:t>MINISTRY OF PLANNING, DEVELOPMENT &amp; SPECIAL INITIATIVES </a:t>
            </a:r>
          </a:p>
        </p:txBody>
      </p:sp>
      <p:pic>
        <p:nvPicPr>
          <p:cNvPr id="8" name="Picture 7" descr="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903" y="232240"/>
            <a:ext cx="870857" cy="9869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238271" y="232241"/>
            <a:ext cx="771007" cy="98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73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r>
              <a:rPr lang="en-GB" sz="2800" b="1" dirty="0"/>
              <a:t>Agenda- IV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5831" y="2890391"/>
            <a:ext cx="8772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600" b="1" dirty="0">
                <a:solidFill>
                  <a:srgbClr val="0000FF"/>
                </a:solidFill>
              </a:rPr>
              <a:t>ANY OTHER ITEM WITH THE PERMISSION </a:t>
            </a:r>
          </a:p>
          <a:p>
            <a:pPr lvl="0" algn="ctr"/>
            <a:r>
              <a:rPr lang="en-GB" sz="3600" b="1" dirty="0">
                <a:solidFill>
                  <a:srgbClr val="0000FF"/>
                </a:solidFill>
              </a:rPr>
              <a:t>OF THE CHAIR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89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371603" y="5105400"/>
            <a:ext cx="5867401" cy="1408519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7293" tIns="43646" rIns="87293" bIns="43646">
            <a:spAutoFit/>
          </a:bodyPr>
          <a:lstStyle/>
          <a:p>
            <a:pPr algn="ctr"/>
            <a:r>
              <a:rPr lang="en-US" sz="77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 YOU</a:t>
            </a:r>
            <a:endParaRPr lang="en-US" sz="51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" y="2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8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rgbClr val="002060"/>
                </a:solidFill>
              </a:rPr>
              <a:pPr/>
              <a:t>12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05800" cy="838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PORTAL STRUCTURE &amp; FEATURES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629400"/>
            <a:ext cx="9144000" cy="0"/>
          </a:xfrm>
          <a:prstGeom prst="line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55575" y="1554063"/>
            <a:ext cx="3505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STRUCTURE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Overview</a:t>
            </a:r>
            <a:endParaRPr lang="en-US" sz="2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</a:rPr>
              <a:t>Introduction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</a:rPr>
              <a:t>Notifications</a:t>
            </a:r>
          </a:p>
          <a:p>
            <a:pPr marL="742950" lvl="1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70C0"/>
                </a:solidFill>
                <a:latin typeface="Arial" panose="020B0604020202020204" pitchFamily="34" charset="0"/>
              </a:rPr>
              <a:t>Profile of Members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</a:rPr>
              <a:t>Meetings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</a:rPr>
              <a:t>Material</a:t>
            </a:r>
            <a:endParaRPr lang="en-US" sz="2200" b="1" i="0" dirty="0" smtClean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5" y="167348"/>
            <a:ext cx="524065" cy="67085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5181600" y="3293396"/>
            <a:ext cx="3505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What’s New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b="1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Upcoming Events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Relevant Links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Create Button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53000" y="2895600"/>
            <a:ext cx="31242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HOME PAGE</a:t>
            </a:r>
            <a:endParaRPr lang="en-US" sz="2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8" descr="Grc News See Whats Trending - What's New Icon Png, Transparent Png ,  Transparent Png Image - PNGit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free-png-upcoming-events-clipart-icons-for-calendar-of-events-800 - ESTI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2" descr="free-png-upcoming-events-clipart-icons-for-calendar-of-events-800 - ESTIDI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6" descr="Grc News See Whats Trending - What's New Icon Png, Transparent Png ,  Transparent Png Image - PNGitem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8" descr="Grc News See Whats Trending - What's New Icon Png, Transparent Png ,  Transparent Png Image - PNGitem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20" descr="Grc News See Whats Trending - What's New Icon Png, Transparent Png ,  Transparent Png Image - PNGitem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3" descr="Link line icon hyperlink and attach chain sign Vector Imag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20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143" y="4936009"/>
            <a:ext cx="479454" cy="466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AutoShape 30" descr="IconExperience » V-Collection » User Time Icon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32" descr="IconExperience » V-Collection » User Time Icon"/>
          <p:cNvSpPr>
            <a:spLocks noChangeAspect="1" noChangeArrowheads="1"/>
          </p:cNvSpPr>
          <p:nvPr/>
        </p:nvSpPr>
        <p:spPr bwMode="auto">
          <a:xfrm>
            <a:off x="6249988" y="1701794"/>
            <a:ext cx="2284412" cy="43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200" b="1" u="sng" dirty="0" smtClean="0">
                <a:solidFill>
                  <a:srgbClr val="0070C0"/>
                </a:solidFill>
                <a:latin typeface="Arial" panose="020B0604020202020204" pitchFamily="34" charset="0"/>
              </a:rPr>
              <a:t>cc.pbos.gov.pk</a:t>
            </a:r>
            <a:endParaRPr lang="en-US" sz="2200" b="1" u="sng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4" name="AutoShape 34" descr="IconExperience » V-Collection » User Time Icon"/>
          <p:cNvSpPr>
            <a:spLocks noChangeAspect="1" noChangeArrowheads="1"/>
          </p:cNvSpPr>
          <p:nvPr/>
        </p:nvSpPr>
        <p:spPr bwMode="auto">
          <a:xfrm>
            <a:off x="917574" y="798406"/>
            <a:ext cx="5178425" cy="9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6" name="Picture 14" descr="free-png-upcoming-events-clipart-icons-for-calendar-of-events-800 - ESTIDI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752" y="4277685"/>
            <a:ext cx="652671" cy="49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656970"/>
            <a:ext cx="445340" cy="38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Document, file, file format, format, interface, url icon - Download on  Iconfind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521" y="1448401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105400" y="1297237"/>
            <a:ext cx="3505200" cy="125377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95176" y="5530037"/>
            <a:ext cx="748121" cy="43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1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5532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b="1" smtClean="0">
                <a:solidFill>
                  <a:srgbClr val="002060"/>
                </a:solidFill>
              </a:rPr>
              <a:pPr/>
              <a:t>13</a:t>
            </a:fld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05800" cy="838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Portal Salient Features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629400"/>
            <a:ext cx="9144000" cy="0"/>
          </a:xfrm>
          <a:prstGeom prst="line">
            <a:avLst/>
          </a:prstGeom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5" y="167348"/>
            <a:ext cx="524065" cy="67085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62000" y="781545"/>
            <a:ext cx="4797425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Secure / Password Protected</a:t>
            </a:r>
          </a:p>
          <a:p>
            <a:pPr>
              <a:lnSpc>
                <a:spcPct val="250000"/>
              </a:lnSpc>
            </a:pP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User / Member Access</a:t>
            </a:r>
          </a:p>
          <a:p>
            <a:pPr>
              <a:lnSpc>
                <a:spcPct val="250000"/>
              </a:lnSpc>
            </a:pP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Fully Responsive</a:t>
            </a:r>
            <a:endParaRPr lang="en-US" sz="2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</a:rPr>
              <a:t>Calendar of Activities</a:t>
            </a:r>
          </a:p>
          <a:p>
            <a:pPr>
              <a:lnSpc>
                <a:spcPct val="250000"/>
              </a:lnSpc>
            </a:pPr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</a:rPr>
              <a:t>Discussion </a:t>
            </a: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Forums</a:t>
            </a:r>
          </a:p>
          <a:p>
            <a:pPr>
              <a:lnSpc>
                <a:spcPct val="250000"/>
              </a:lnSpc>
            </a:pP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Documents</a:t>
            </a:r>
          </a:p>
          <a:p>
            <a:pPr>
              <a:lnSpc>
                <a:spcPct val="250000"/>
              </a:lnSpc>
            </a:pP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Members Documents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9" t="14545" r="9776" b="12730"/>
          <a:stretch/>
        </p:blipFill>
        <p:spPr bwMode="auto">
          <a:xfrm>
            <a:off x="166442" y="3496312"/>
            <a:ext cx="662538" cy="61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53" t="6575" r="9903"/>
          <a:stretch/>
        </p:blipFill>
        <p:spPr bwMode="auto">
          <a:xfrm>
            <a:off x="210815" y="4356854"/>
            <a:ext cx="534785" cy="58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257800"/>
            <a:ext cx="671505" cy="54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54" y="6079987"/>
            <a:ext cx="671505" cy="54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AutoShape 8" descr="Grc News See Whats Trending - What's New Icon Png, Transparent Png ,  Transparent Png Image - PNGite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0" descr="free-png-upcoming-events-clipart-icons-for-calendar-of-events-800 - ESTID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2" descr="free-png-upcoming-events-clipart-icons-for-calendar-of-events-800 - ESTIDI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16" descr="Grc News See Whats Trending - What's New Icon Png, Transparent Png ,  Transparent Png Image - PNGitem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8" descr="Grc News See Whats Trending - What's New Icon Png, Transparent Png ,  Transparent Png Image - PNGitem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AutoShape 20" descr="Grc News See Whats Trending - What's New Icon Png, Transparent Png ,  Transparent Png Image - PNGitem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AutoShape 23" descr="Link line icon hyperlink and attach chain sign Vector Imag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15" y="1066800"/>
            <a:ext cx="573793" cy="62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2" name="Picture 2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618" y="1227137"/>
            <a:ext cx="529680" cy="453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67000"/>
            <a:ext cx="620381" cy="587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730" y="1873111"/>
            <a:ext cx="716727" cy="645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AutoShape 30" descr="IconExperience » V-Collection » User Time Icon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32" descr="IconExperience » V-Collection » User Time Icon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AutoShape 34" descr="IconExperience » V-Collection » User Time Icon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15" y="1828800"/>
            <a:ext cx="566586" cy="56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Rectangle 38"/>
          <p:cNvSpPr/>
          <p:nvPr/>
        </p:nvSpPr>
        <p:spPr>
          <a:xfrm>
            <a:off x="6782385" y="838200"/>
            <a:ext cx="228541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200" b="1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Picture Gallery</a:t>
            </a:r>
          </a:p>
          <a:p>
            <a:pPr>
              <a:lnSpc>
                <a:spcPct val="250000"/>
              </a:lnSpc>
            </a:pP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Media Box</a:t>
            </a:r>
          </a:p>
        </p:txBody>
      </p:sp>
      <p:pic>
        <p:nvPicPr>
          <p:cNvPr id="1028" name="Picture 4" descr="Transport Layer Security Computer Icons Encryption Business Public key  certificate, 2green transparent background PNG clipart | HiClipart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495800"/>
            <a:ext cx="625475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enefits For Call Center - Website Hosting Icon Png PNG Image | Transparent  PNG Free Download on SeekPN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22" r="14479"/>
          <a:stretch/>
        </p:blipFill>
        <p:spPr bwMode="auto">
          <a:xfrm>
            <a:off x="6177618" y="3733800"/>
            <a:ext cx="655150" cy="62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/>
          <p:cNvSpPr/>
          <p:nvPr/>
        </p:nvSpPr>
        <p:spPr>
          <a:xfrm>
            <a:off x="6756043" y="3429000"/>
            <a:ext cx="2285415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200" b="1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Self Hosted</a:t>
            </a:r>
          </a:p>
          <a:p>
            <a:pPr>
              <a:lnSpc>
                <a:spcPct val="250000"/>
              </a:lnSpc>
            </a:pPr>
            <a:r>
              <a:rPr lang="en-US" sz="2200" b="1" i="0" dirty="0" smtClean="0">
                <a:solidFill>
                  <a:srgbClr val="0070C0"/>
                </a:solidFill>
                <a:effectLst/>
                <a:latin typeface="Arial" panose="020B0604020202020204" pitchFamily="34" charset="0"/>
              </a:rPr>
              <a:t>SSL Certificate</a:t>
            </a:r>
          </a:p>
          <a:p>
            <a:pPr>
              <a:lnSpc>
                <a:spcPct val="250000"/>
              </a:lnSpc>
            </a:pPr>
            <a:r>
              <a:rPr lang="en-US" sz="2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Content Search</a:t>
            </a:r>
            <a:endParaRPr lang="en-US" sz="2200" b="1" i="0" dirty="0" smtClean="0"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12" descr="Free Document Search icon | Document Search icons PNG, ICO or ICNS"/>
          <p:cNvSpPr>
            <a:spLocks noChangeAspect="1" noChangeArrowheads="1"/>
          </p:cNvSpPr>
          <p:nvPr/>
        </p:nvSpPr>
        <p:spPr bwMode="auto">
          <a:xfrm>
            <a:off x="1679575" y="1379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4" descr="analyze-icon - Impact Business Technology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401" y="5410200"/>
            <a:ext cx="537399" cy="537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Action Button: Home 32">
            <a:hlinkClick r:id="rId15" action="ppaction://hlinksldjump" highlightClick="1"/>
          </p:cNvPr>
          <p:cNvSpPr/>
          <p:nvPr/>
        </p:nvSpPr>
        <p:spPr>
          <a:xfrm>
            <a:off x="8229600" y="6088061"/>
            <a:ext cx="838200" cy="484391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algn="ctr"/>
            <a:r>
              <a:rPr lang="en-US" sz="2800" b="1" dirty="0">
                <a:solidFill>
                  <a:prstClr val="white"/>
                </a:solidFill>
              </a:rPr>
              <a:t>AGENDA OF THE MEETING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6732" y="1905000"/>
            <a:ext cx="850096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GB" sz="3200" dirty="0"/>
              <a:t>Implementation status of decisions of previous meeting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GB" sz="3200" dirty="0" smtClean="0"/>
              <a:t>Presentation </a:t>
            </a:r>
            <a:r>
              <a:rPr lang="en-US" sz="3200" dirty="0"/>
              <a:t>on review and recommendations on questionnaires</a:t>
            </a:r>
          </a:p>
          <a:p>
            <a:pPr marL="457200" lvl="0" indent="-457200" algn="just">
              <a:buFont typeface="Wingdings" panose="05000000000000000000" pitchFamily="2" charset="2"/>
              <a:buChar char="§"/>
            </a:pPr>
            <a:r>
              <a:rPr lang="en-GB" sz="3200" dirty="0"/>
              <a:t>Any other item with the permission of the Chair.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1667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lvl="0" algn="ctr"/>
            <a:r>
              <a:rPr lang="en-GB" sz="2800" b="1" dirty="0"/>
              <a:t>IMPLEMENTATION STATUS OF DECISIONS OF PREVIOUS MEETING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368976"/>
            <a:ext cx="857716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FF"/>
                </a:solidFill>
              </a:rPr>
              <a:t>Decision 1</a:t>
            </a:r>
            <a:r>
              <a:rPr lang="en-US" sz="2800" b="1" dirty="0" smtClean="0">
                <a:solidFill>
                  <a:srgbClr val="0000FF"/>
                </a:solidFill>
              </a:rPr>
              <a:t>: </a:t>
            </a:r>
            <a:endParaRPr lang="en-US" sz="2800" b="1" dirty="0">
              <a:solidFill>
                <a:srgbClr val="0000FF"/>
              </a:solidFill>
            </a:endParaRPr>
          </a:p>
          <a:p>
            <a:pPr lvl="0" algn="just"/>
            <a:r>
              <a:rPr lang="en-US" sz="2800" i="1" dirty="0"/>
              <a:t>PBS to prepare an online secure web resource for all the members. All the relevant documentation will be uploaded for easy access to all the members and their feedback.</a:t>
            </a:r>
            <a:endParaRPr lang="en-PK" sz="2800" i="1" dirty="0"/>
          </a:p>
          <a:p>
            <a:endParaRPr lang="en-US" sz="2800" b="1" dirty="0"/>
          </a:p>
          <a:p>
            <a:r>
              <a:rPr lang="en-US" sz="2800" b="1" dirty="0">
                <a:solidFill>
                  <a:srgbClr val="003399"/>
                </a:solidFill>
              </a:rPr>
              <a:t>Status: </a:t>
            </a:r>
          </a:p>
          <a:p>
            <a:r>
              <a:rPr lang="en-US" sz="2800" b="1" dirty="0" smtClean="0"/>
              <a:t>Implemented</a:t>
            </a:r>
            <a:r>
              <a:rPr lang="en-US" sz="2800" b="1" dirty="0"/>
              <a:t>, </a:t>
            </a:r>
            <a:r>
              <a:rPr lang="en-US" sz="2800" b="1" dirty="0">
                <a:hlinkClick r:id="rId4" action="ppaction://hlinksldjump"/>
              </a:rPr>
              <a:t>web </a:t>
            </a:r>
            <a:r>
              <a:rPr lang="en-US" sz="2800" b="1" dirty="0" smtClean="0">
                <a:hlinkClick r:id="rId4" action="ppaction://hlinksldjump"/>
              </a:rPr>
              <a:t>portal </a:t>
            </a:r>
            <a:r>
              <a:rPr lang="en-US" sz="2800" b="1" dirty="0"/>
              <a:t>created link given below</a:t>
            </a:r>
            <a:r>
              <a:rPr lang="en-US" sz="2800" b="1" dirty="0" smtClean="0"/>
              <a:t>:-</a:t>
            </a:r>
          </a:p>
          <a:p>
            <a:endParaRPr lang="en-US" sz="2800" b="1" dirty="0" smtClean="0"/>
          </a:p>
          <a:p>
            <a:r>
              <a:rPr lang="en-US" sz="2800" b="1" dirty="0" smtClean="0">
                <a:solidFill>
                  <a:srgbClr val="003399"/>
                </a:solidFill>
              </a:rPr>
              <a:t>https</a:t>
            </a:r>
            <a:r>
              <a:rPr lang="en-US" sz="2800" b="1" dirty="0">
                <a:solidFill>
                  <a:srgbClr val="003399"/>
                </a:solidFill>
              </a:rPr>
              <a:t>://cc.pbos.gov.pk</a:t>
            </a:r>
            <a:r>
              <a:rPr lang="en-US" sz="2800" b="1" dirty="0" smtClean="0">
                <a:solidFill>
                  <a:srgbClr val="003399"/>
                </a:solidFill>
              </a:rPr>
              <a:t>/</a:t>
            </a:r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808668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lvl="0" algn="ctr"/>
            <a:r>
              <a:rPr lang="en-GB" sz="2800" b="1" dirty="0"/>
              <a:t>IMPLEMENTATION STATUS OF DECISIONS OF PREVIOUS MEETING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2400" y="1022355"/>
            <a:ext cx="8839199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919913" algn="l"/>
              </a:tabLst>
            </a:pPr>
            <a:r>
              <a:rPr lang="en-US" sz="2600" b="1" u="sng" dirty="0" smtClean="0">
                <a:solidFill>
                  <a:srgbClr val="0000FF"/>
                </a:solidFill>
              </a:rPr>
              <a:t>Decision 2</a:t>
            </a:r>
            <a:r>
              <a:rPr lang="en-US" sz="2600" b="1" dirty="0" smtClean="0">
                <a:solidFill>
                  <a:srgbClr val="0000FF"/>
                </a:solidFill>
              </a:rPr>
              <a:t>: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endParaRPr lang="en-US" sz="2400" b="1" dirty="0">
              <a:solidFill>
                <a:srgbClr val="0000FF"/>
              </a:solidFill>
            </a:endParaRPr>
          </a:p>
          <a:p>
            <a:pPr algn="just">
              <a:tabLst>
                <a:tab pos="6919913" algn="l"/>
              </a:tabLst>
            </a:pPr>
            <a:r>
              <a:rPr lang="en-US" sz="2400" i="1" dirty="0"/>
              <a:t>PBS will share the constitution of working groups with all members, who will provide their consent and preferred area of interest within three days of the meeting.</a:t>
            </a:r>
            <a:endParaRPr lang="en-PK" sz="2400" i="1" dirty="0"/>
          </a:p>
          <a:p>
            <a:pPr>
              <a:tabLst>
                <a:tab pos="6919913" algn="l"/>
              </a:tabLst>
            </a:pPr>
            <a:endParaRPr lang="en-US" sz="1400" dirty="0"/>
          </a:p>
          <a:p>
            <a:pPr>
              <a:tabLst>
                <a:tab pos="6919913" algn="l"/>
              </a:tabLst>
            </a:pPr>
            <a:r>
              <a:rPr lang="en-US" sz="2600" b="1" dirty="0">
                <a:solidFill>
                  <a:srgbClr val="003399"/>
                </a:solidFill>
              </a:rPr>
              <a:t>Status: </a:t>
            </a:r>
          </a:p>
          <a:p>
            <a:pPr>
              <a:tabLst>
                <a:tab pos="6919913" algn="l"/>
              </a:tabLst>
            </a:pPr>
            <a:endParaRPr lang="en-US" sz="1100" b="1" dirty="0"/>
          </a:p>
          <a:p>
            <a:pPr algn="just">
              <a:tabLst>
                <a:tab pos="6919913" algn="l"/>
              </a:tabLst>
            </a:pPr>
            <a:r>
              <a:rPr lang="en-US" sz="2400" b="1" dirty="0"/>
              <a:t>Implemented, constitution of </a:t>
            </a:r>
            <a:r>
              <a:rPr lang="en-US" sz="2400" b="1" dirty="0">
                <a:hlinkClick r:id="rId4" action="ppaction://hlinkfile"/>
              </a:rPr>
              <a:t>working groups </a:t>
            </a:r>
            <a:r>
              <a:rPr lang="en-US" sz="2400" b="1" dirty="0"/>
              <a:t>shared with all Honourable Members on 30.04.2021. </a:t>
            </a:r>
            <a:endParaRPr lang="en-US" sz="2400" b="1" dirty="0" smtClean="0"/>
          </a:p>
          <a:p>
            <a:pPr algn="just">
              <a:tabLst>
                <a:tab pos="6919913" algn="l"/>
              </a:tabLst>
            </a:pPr>
            <a:endParaRPr lang="en-US" sz="1800" b="1" dirty="0"/>
          </a:p>
          <a:p>
            <a:pPr>
              <a:tabLst>
                <a:tab pos="6919913" algn="l"/>
              </a:tabLst>
            </a:pPr>
            <a:r>
              <a:rPr lang="en-US" sz="2600" b="1" u="sng" dirty="0">
                <a:solidFill>
                  <a:srgbClr val="0000FF"/>
                </a:solidFill>
              </a:rPr>
              <a:t>Decision 3:</a:t>
            </a:r>
            <a:r>
              <a:rPr lang="en-US" sz="2600" b="1" dirty="0">
                <a:solidFill>
                  <a:srgbClr val="0000FF"/>
                </a:solidFill>
              </a:rPr>
              <a:t> </a:t>
            </a:r>
          </a:p>
          <a:p>
            <a:pPr lvl="0" algn="just">
              <a:tabLst>
                <a:tab pos="6919913" algn="l"/>
              </a:tabLst>
            </a:pPr>
            <a:r>
              <a:rPr lang="en-US" sz="2400" i="1" dirty="0"/>
              <a:t>Representatives of PBS may be added in each working group for smooth execution.</a:t>
            </a:r>
            <a:endParaRPr lang="en-PK" sz="2400" i="1" dirty="0"/>
          </a:p>
          <a:p>
            <a:pPr marL="0" lvl="1" algn="just">
              <a:tabLst>
                <a:tab pos="6919913" algn="l"/>
              </a:tabLst>
            </a:pPr>
            <a:endParaRPr lang="en-US" sz="1600" i="1" dirty="0"/>
          </a:p>
          <a:p>
            <a:pPr>
              <a:tabLst>
                <a:tab pos="6919913" algn="l"/>
              </a:tabLst>
            </a:pPr>
            <a:r>
              <a:rPr lang="en-US" sz="2600" b="1" dirty="0">
                <a:solidFill>
                  <a:srgbClr val="003399"/>
                </a:solidFill>
              </a:rPr>
              <a:t>Status: </a:t>
            </a:r>
          </a:p>
          <a:p>
            <a:pPr algn="just">
              <a:tabLst>
                <a:tab pos="6919913" algn="l"/>
              </a:tabLst>
            </a:pPr>
            <a:r>
              <a:rPr lang="en-US" sz="2400" b="1" dirty="0"/>
              <a:t>Implemented, PBS’s Officers have been added in each working group for smooth execution. </a:t>
            </a:r>
          </a:p>
        </p:txBody>
      </p:sp>
    </p:spTree>
    <p:extLst>
      <p:ext uri="{BB962C8B-B14F-4D97-AF65-F5344CB8AC3E}">
        <p14:creationId xmlns:p14="http://schemas.microsoft.com/office/powerpoint/2010/main" val="2766966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lvl="0" algn="ctr"/>
            <a:r>
              <a:rPr lang="en-GB" sz="2800" b="1" dirty="0"/>
              <a:t>IMPLEMENTATION STATUS OF DECISIONS OF PREVIOUS MEETING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04800" y="1600200"/>
            <a:ext cx="857716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0000FF"/>
                </a:solidFill>
              </a:rPr>
              <a:t>Decision 4</a:t>
            </a:r>
            <a:r>
              <a:rPr lang="en-US" sz="2800" b="1" dirty="0" smtClean="0">
                <a:solidFill>
                  <a:srgbClr val="0000FF"/>
                </a:solidFill>
              </a:rPr>
              <a:t>: </a:t>
            </a:r>
            <a:endParaRPr lang="en-US" sz="2800" b="1" dirty="0">
              <a:solidFill>
                <a:srgbClr val="0000FF"/>
              </a:solidFill>
            </a:endParaRPr>
          </a:p>
          <a:p>
            <a:pPr lvl="0" algn="just"/>
            <a:r>
              <a:rPr lang="en-US" sz="2800" i="1" dirty="0"/>
              <a:t>Relevant Experts may be added in each working group for preparation of sound recommendations. </a:t>
            </a:r>
            <a:endParaRPr lang="en-PK" sz="2800" i="1" dirty="0"/>
          </a:p>
          <a:p>
            <a:pPr marL="0" lvl="1" algn="just"/>
            <a:endParaRPr lang="en-US" sz="1800" i="1" dirty="0"/>
          </a:p>
          <a:p>
            <a:r>
              <a:rPr lang="en-US" sz="2800" b="1" dirty="0">
                <a:solidFill>
                  <a:srgbClr val="003399"/>
                </a:solidFill>
              </a:rPr>
              <a:t>Status: </a:t>
            </a:r>
          </a:p>
          <a:p>
            <a:endParaRPr lang="en-US" sz="1200" b="1" dirty="0"/>
          </a:p>
          <a:p>
            <a:r>
              <a:rPr lang="en-US" sz="2800" b="1" dirty="0"/>
              <a:t>Noted for </a:t>
            </a:r>
            <a:r>
              <a:rPr lang="en-US" sz="2800" b="1" dirty="0" smtClean="0"/>
              <a:t>compliance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4504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lvl="0" algn="ctr"/>
            <a:r>
              <a:rPr lang="en-GB" sz="2800" b="1" dirty="0"/>
              <a:t>IMPLEMENTATION STATUS OF DECISIONS OF PREVIOUS MEETING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95169" y="1005550"/>
            <a:ext cx="86868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b="1" u="sng" dirty="0">
                <a:solidFill>
                  <a:srgbClr val="0000FF"/>
                </a:solidFill>
              </a:rPr>
              <a:t>Decision 5</a:t>
            </a:r>
            <a:r>
              <a:rPr lang="en-US" sz="2600" b="1" dirty="0">
                <a:solidFill>
                  <a:srgbClr val="0000FF"/>
                </a:solidFill>
              </a:rPr>
              <a:t>: </a:t>
            </a:r>
          </a:p>
          <a:p>
            <a:pPr lvl="0" algn="just"/>
            <a:r>
              <a:rPr lang="en-US" sz="2400" i="1" dirty="0"/>
              <a:t>Ministry of Information may be contacted to nominate suitable person for assistance in drafting Communication Strategy.</a:t>
            </a:r>
            <a:endParaRPr lang="en-PK" sz="2400" i="1" dirty="0"/>
          </a:p>
          <a:p>
            <a:pPr algn="just"/>
            <a:endParaRPr lang="en-US" sz="1600" i="1" dirty="0"/>
          </a:p>
          <a:p>
            <a:pPr algn="just"/>
            <a:r>
              <a:rPr lang="en-US" sz="2600" b="1" dirty="0">
                <a:solidFill>
                  <a:srgbClr val="0000FF"/>
                </a:solidFill>
              </a:rPr>
              <a:t>Status:</a:t>
            </a:r>
            <a:r>
              <a:rPr lang="en-US" sz="2400" b="1" dirty="0"/>
              <a:t> </a:t>
            </a:r>
          </a:p>
          <a:p>
            <a:pPr algn="just"/>
            <a:endParaRPr lang="en-US" sz="1200" b="1" dirty="0"/>
          </a:p>
          <a:p>
            <a:pPr algn="just"/>
            <a:r>
              <a:rPr lang="en-US" sz="2400" b="1" dirty="0"/>
              <a:t>Implemented, </a:t>
            </a:r>
            <a:r>
              <a:rPr lang="en-US" sz="2400" b="1" dirty="0">
                <a:hlinkClick r:id="rId4" action="ppaction://hlinkfile"/>
              </a:rPr>
              <a:t>Letter</a:t>
            </a:r>
            <a:r>
              <a:rPr lang="en-US" sz="2400" b="1" dirty="0"/>
              <a:t> has been written to </a:t>
            </a:r>
            <a:r>
              <a:rPr lang="en-US" sz="2400" b="1" dirty="0" smtClean="0"/>
              <a:t>Ministry of Information </a:t>
            </a:r>
            <a:r>
              <a:rPr lang="en-US" sz="2400" b="1" dirty="0"/>
              <a:t>for nomination of suitable person for assistance in Communication Strategy. </a:t>
            </a:r>
            <a:endParaRPr lang="en-US" sz="2400" b="1" dirty="0" smtClean="0"/>
          </a:p>
          <a:p>
            <a:pPr algn="just"/>
            <a:endParaRPr lang="en-US" sz="1600" b="1" dirty="0"/>
          </a:p>
          <a:p>
            <a:pPr algn="just"/>
            <a:r>
              <a:rPr lang="en-US" sz="2600" b="1" u="sng" dirty="0">
                <a:solidFill>
                  <a:srgbClr val="0000FF"/>
                </a:solidFill>
              </a:rPr>
              <a:t>Decision 6</a:t>
            </a:r>
            <a:r>
              <a:rPr lang="en-US" sz="2600" b="1" dirty="0">
                <a:solidFill>
                  <a:srgbClr val="0000FF"/>
                </a:solidFill>
              </a:rPr>
              <a:t>:</a:t>
            </a:r>
            <a:r>
              <a:rPr lang="en-US" sz="2600" b="1" dirty="0" smtClean="0">
                <a:solidFill>
                  <a:srgbClr val="0070C0"/>
                </a:solidFill>
              </a:rPr>
              <a:t> </a:t>
            </a:r>
            <a:endParaRPr lang="en-US" sz="2600" b="1" dirty="0">
              <a:solidFill>
                <a:srgbClr val="0070C0"/>
              </a:solidFill>
            </a:endParaRPr>
          </a:p>
          <a:p>
            <a:pPr algn="just"/>
            <a:r>
              <a:rPr lang="en-US" sz="2400" i="1" dirty="0"/>
              <a:t>Draft outlines may be shared with all working groups for their review &amp; comments </a:t>
            </a:r>
            <a:endParaRPr lang="en-US" sz="2400" i="1" dirty="0" smtClean="0"/>
          </a:p>
          <a:p>
            <a:pPr algn="just"/>
            <a:r>
              <a:rPr lang="en-US" sz="2600" b="1" dirty="0">
                <a:solidFill>
                  <a:srgbClr val="0000FF"/>
                </a:solidFill>
              </a:rPr>
              <a:t>Status:</a:t>
            </a:r>
            <a:r>
              <a:rPr lang="en-US" sz="2400" b="1" dirty="0"/>
              <a:t> </a:t>
            </a:r>
          </a:p>
          <a:p>
            <a:pPr algn="just"/>
            <a:endParaRPr lang="en-US" sz="1200" b="1" dirty="0"/>
          </a:p>
          <a:p>
            <a:pPr algn="just"/>
            <a:r>
              <a:rPr lang="en-US" sz="2400" b="1" dirty="0"/>
              <a:t>Implemented, shared with all </a:t>
            </a:r>
            <a:r>
              <a:rPr lang="en-US" sz="2400" b="1" dirty="0" smtClean="0"/>
              <a:t>Honorable </a:t>
            </a:r>
            <a:r>
              <a:rPr lang="en-US" sz="2400" b="1" dirty="0"/>
              <a:t>Members on 30.04.2021. </a:t>
            </a:r>
          </a:p>
          <a:p>
            <a:pPr algn="just"/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610997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lvl="0" algn="ctr"/>
            <a:r>
              <a:rPr lang="en-GB" sz="2800" b="1" dirty="0"/>
              <a:t>IMPLEMENTATION STATUS OF DECISIONS OF PREVIOUS MEETING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83415" y="1005550"/>
            <a:ext cx="8577169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smtClean="0">
                <a:solidFill>
                  <a:srgbClr val="0000FF"/>
                </a:solidFill>
              </a:rPr>
              <a:t>Decision 7 </a:t>
            </a:r>
            <a:r>
              <a:rPr lang="en-US" sz="2600" b="1" dirty="0" smtClean="0">
                <a:solidFill>
                  <a:srgbClr val="0000FF"/>
                </a:solidFill>
              </a:rPr>
              <a:t>: </a:t>
            </a:r>
            <a:endParaRPr lang="en-US" sz="2600" b="1" dirty="0">
              <a:solidFill>
                <a:srgbClr val="0000FF"/>
              </a:solidFill>
            </a:endParaRPr>
          </a:p>
          <a:p>
            <a:pPr lvl="0" algn="just"/>
            <a:r>
              <a:rPr lang="en-US" sz="2400" i="1" dirty="0"/>
              <a:t>HEC be consulted to explore the feasibility of engaging graduate students in the census process especially enumeration.</a:t>
            </a:r>
            <a:endParaRPr lang="en-PK" sz="2400" i="1" dirty="0"/>
          </a:p>
          <a:p>
            <a:pPr algn="just"/>
            <a:endParaRPr lang="en-US" sz="1600" i="1" dirty="0"/>
          </a:p>
          <a:p>
            <a:r>
              <a:rPr lang="en-US" sz="2600" b="1" dirty="0">
                <a:solidFill>
                  <a:srgbClr val="0000FF"/>
                </a:solidFill>
              </a:rPr>
              <a:t>Status: </a:t>
            </a:r>
          </a:p>
          <a:p>
            <a:pPr algn="just"/>
            <a:endParaRPr lang="en-US" sz="1200" b="1" dirty="0"/>
          </a:p>
          <a:p>
            <a:pPr algn="just"/>
            <a:r>
              <a:rPr lang="en-US" sz="2400" b="1" dirty="0"/>
              <a:t>Implemented, </a:t>
            </a:r>
            <a:r>
              <a:rPr lang="en-US" sz="2400" b="1" dirty="0" smtClean="0">
                <a:hlinkClick r:id="rId4" action="ppaction://hlinkfile"/>
              </a:rPr>
              <a:t>Letter</a:t>
            </a:r>
            <a:r>
              <a:rPr lang="en-US" sz="2400" b="1" dirty="0" smtClean="0"/>
              <a:t> has </a:t>
            </a:r>
            <a:r>
              <a:rPr lang="en-US" sz="2400" b="1" dirty="0"/>
              <a:t>been written to Executive Director, HEC for getting meeting </a:t>
            </a:r>
            <a:r>
              <a:rPr lang="en-US" sz="2400" b="1" dirty="0" smtClean="0"/>
              <a:t>time</a:t>
            </a:r>
            <a:endParaRPr lang="en-US" sz="2400" b="1" dirty="0"/>
          </a:p>
          <a:p>
            <a:pPr algn="just"/>
            <a:endParaRPr lang="en-US" sz="1800" b="1" dirty="0" smtClean="0"/>
          </a:p>
          <a:p>
            <a:r>
              <a:rPr lang="en-US" sz="2600" b="1" u="sng" dirty="0">
                <a:solidFill>
                  <a:srgbClr val="0000FF"/>
                </a:solidFill>
              </a:rPr>
              <a:t>Decision 8</a:t>
            </a:r>
            <a:r>
              <a:rPr lang="en-US" sz="2600" b="1" dirty="0">
                <a:solidFill>
                  <a:srgbClr val="0000FF"/>
                </a:solidFill>
              </a:rPr>
              <a:t>: </a:t>
            </a:r>
          </a:p>
          <a:p>
            <a:pPr lvl="0" algn="just"/>
            <a:r>
              <a:rPr lang="en-US" sz="2400" i="1" dirty="0"/>
              <a:t>Reputable IT Universities be approached and a technical group constituted to recommend usage of ICT in the census exercise.</a:t>
            </a:r>
            <a:endParaRPr lang="en-PK" sz="2400" i="1" dirty="0"/>
          </a:p>
          <a:p>
            <a:pPr algn="just"/>
            <a:endParaRPr lang="en-US" sz="1100" i="1" dirty="0"/>
          </a:p>
          <a:p>
            <a:r>
              <a:rPr lang="en-US" sz="2600" b="1" dirty="0">
                <a:solidFill>
                  <a:srgbClr val="0000FF"/>
                </a:solidFill>
              </a:rPr>
              <a:t>Status: </a:t>
            </a:r>
          </a:p>
          <a:p>
            <a:pPr algn="just"/>
            <a:endParaRPr lang="en-US" sz="1200" b="1" dirty="0"/>
          </a:p>
          <a:p>
            <a:pPr algn="just"/>
            <a:r>
              <a:rPr lang="en-US" sz="2400" b="1" dirty="0"/>
              <a:t>Noted for </a:t>
            </a:r>
            <a:r>
              <a:rPr lang="en-US" sz="2400" b="1" dirty="0" smtClean="0"/>
              <a:t>compliance</a:t>
            </a:r>
            <a:endParaRPr lang="en-US" sz="2400" b="1" dirty="0"/>
          </a:p>
          <a:p>
            <a:pPr algn="just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9045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pPr lvl="0" algn="ctr"/>
            <a:r>
              <a:rPr lang="en-GB" sz="2800" b="1" dirty="0"/>
              <a:t>IMPLEMENTATION STATUS OF DECISIONS OF PREVIOUS MEETING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79779" y="1600200"/>
            <a:ext cx="857716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0000FF"/>
                </a:solidFill>
              </a:rPr>
              <a:t>Decision 9: </a:t>
            </a:r>
            <a:endParaRPr lang="en-US" sz="2600" b="1" dirty="0">
              <a:solidFill>
                <a:srgbClr val="0000FF"/>
              </a:solidFill>
            </a:endParaRPr>
          </a:p>
          <a:p>
            <a:pPr lvl="0" algn="just"/>
            <a:r>
              <a:rPr lang="en-US" sz="2400" i="1" dirty="0"/>
              <a:t>Meetings of the committee will be conducted on weekly basis. </a:t>
            </a:r>
            <a:endParaRPr lang="en-PK" sz="2400" i="1" dirty="0"/>
          </a:p>
          <a:p>
            <a:pPr algn="just"/>
            <a:endParaRPr lang="en-US" sz="2400" i="1" dirty="0"/>
          </a:p>
          <a:p>
            <a:r>
              <a:rPr lang="en-US" sz="2600" b="1" dirty="0">
                <a:solidFill>
                  <a:srgbClr val="0000FF"/>
                </a:solidFill>
              </a:rPr>
              <a:t>Status: 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Noted </a:t>
            </a:r>
            <a:r>
              <a:rPr lang="en-US" sz="2400" b="1" dirty="0"/>
              <a:t>for future compliance. </a:t>
            </a:r>
          </a:p>
        </p:txBody>
      </p:sp>
    </p:spTree>
    <p:extLst>
      <p:ext uri="{BB962C8B-B14F-4D97-AF65-F5344CB8AC3E}">
        <p14:creationId xmlns:p14="http://schemas.microsoft.com/office/powerpoint/2010/main" val="2564870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293" tIns="43646" rIns="87293" bIns="43646" anchor="b"/>
          <a:lstStyle/>
          <a:p>
            <a:pPr algn="r">
              <a:defRPr/>
            </a:pPr>
            <a:endParaRPr lang="en-US" sz="12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9144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508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293" tIns="43646" rIns="87293" bIns="43646" rtlCol="0" anchor="ctr"/>
          <a:lstStyle/>
          <a:p>
            <a:r>
              <a:rPr lang="en-GB" sz="2800" b="1" dirty="0"/>
              <a:t>Agenda- III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6"/>
          <a:stretch/>
        </p:blipFill>
        <p:spPr>
          <a:xfrm>
            <a:off x="8619936" y="167350"/>
            <a:ext cx="524066" cy="67085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85831" y="2890391"/>
            <a:ext cx="87723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600" b="1" dirty="0">
                <a:solidFill>
                  <a:srgbClr val="FF0000"/>
                </a:solidFill>
              </a:rPr>
              <a:t>PRESENTATION </a:t>
            </a:r>
            <a:r>
              <a:rPr lang="en-US" sz="3600" b="1" dirty="0">
                <a:solidFill>
                  <a:srgbClr val="FF0000"/>
                </a:solidFill>
              </a:rPr>
              <a:t>ON REVIEW AND RECOMMENDATIONS ON QUESTIONNAIRES</a:t>
            </a:r>
          </a:p>
        </p:txBody>
      </p:sp>
    </p:spTree>
    <p:extLst>
      <p:ext uri="{BB962C8B-B14F-4D97-AF65-F5344CB8AC3E}">
        <p14:creationId xmlns:p14="http://schemas.microsoft.com/office/powerpoint/2010/main" val="26438879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6473517</TotalTime>
  <Words>522</Words>
  <Application>Microsoft Office PowerPoint</Application>
  <PresentationFormat>On-screen Show (4:3)</PresentationFormat>
  <Paragraphs>155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Office Theme</vt:lpstr>
      <vt:lpstr> FOURTH MEETING OF THE COMMITTEE FOR RECOMMENDATIONS &amp; ADOPTION OF BEST PRACTICES FOR UPCOMING POPULATION CENSUS   07.05.2021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PORTAL STRUCTURE &amp; FEATURES</vt:lpstr>
      <vt:lpstr>Portal Salient Features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RAJA</dc:creator>
  <cp:lastModifiedBy>Rabia Awan</cp:lastModifiedBy>
  <cp:revision>2762</cp:revision>
  <cp:lastPrinted>2021-05-07T03:31:52Z</cp:lastPrinted>
  <dcterms:created xsi:type="dcterms:W3CDTF">2006-08-16T00:00:00Z</dcterms:created>
  <dcterms:modified xsi:type="dcterms:W3CDTF">2021-05-07T03:34:00Z</dcterms:modified>
</cp:coreProperties>
</file>