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782" r:id="rId2"/>
    <p:sldId id="2145" r:id="rId3"/>
    <p:sldId id="2073" r:id="rId4"/>
    <p:sldId id="2146" r:id="rId5"/>
    <p:sldId id="2147" r:id="rId6"/>
    <p:sldId id="2148" r:id="rId7"/>
    <p:sldId id="2149" r:id="rId8"/>
    <p:sldId id="2150" r:id="rId9"/>
    <p:sldId id="2142" r:id="rId10"/>
  </p:sldIdLst>
  <p:sldSz cx="9144000" cy="6858000" type="screen4x3"/>
  <p:notesSz cx="7010400" cy="9296400"/>
  <p:defaultTextStyle>
    <a:defPPr>
      <a:defRPr lang="en-US"/>
    </a:defPPr>
    <a:lvl1pPr marL="0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6462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2922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9384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5847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82307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8767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55230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91691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52">
          <p15:clr>
            <a:srgbClr val="A4A3A4"/>
          </p15:clr>
        </p15:guide>
        <p15:guide id="4" pos="4032">
          <p15:clr>
            <a:srgbClr val="A4A3A4"/>
          </p15:clr>
        </p15:guide>
        <p15:guide id="5" orient="horz" pos="1984">
          <p15:clr>
            <a:srgbClr val="A4A3A4"/>
          </p15:clr>
        </p15:guide>
        <p15:guide id="6" pos="20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006600"/>
    <a:srgbClr val="DA8200"/>
    <a:srgbClr val="FF6600"/>
    <a:srgbClr val="FF9900"/>
    <a:srgbClr val="BB6917"/>
    <a:srgbClr val="00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0" autoAdjust="0"/>
    <p:restoredTop sz="94293" autoAdjust="0"/>
  </p:normalViewPr>
  <p:slideViewPr>
    <p:cSldViewPr>
      <p:cViewPr varScale="1">
        <p:scale>
          <a:sx n="74" d="100"/>
          <a:sy n="74" d="100"/>
        </p:scale>
        <p:origin x="1356" y="54"/>
      </p:cViewPr>
      <p:guideLst>
        <p:guide orient="horz" pos="2160"/>
        <p:guide pos="2880"/>
        <p:guide orient="horz" pos="2352"/>
        <p:guide pos="4032"/>
        <p:guide orient="horz" pos="1984"/>
        <p:guide pos="2057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96"/>
      </p:cViewPr>
      <p:guideLst>
        <p:guide orient="horz" pos="3127"/>
        <p:guide pos="2141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3297" y="9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/>
          <a:lstStyle>
            <a:lvl1pPr algn="r">
              <a:defRPr sz="1200"/>
            </a:lvl1pPr>
          </a:lstStyle>
          <a:p>
            <a:endParaRPr lang="ur-P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78" y="9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/>
          <a:lstStyle>
            <a:lvl1pPr algn="l">
              <a:defRPr sz="1200"/>
            </a:lvl1pPr>
          </a:lstStyle>
          <a:p>
            <a:fld id="{14536939-AFE3-499F-A9BB-E41D781E6ABD}" type="datetime4">
              <a:rPr lang="en-US" smtClean="0"/>
              <a:pPr/>
              <a:t>May 1, 2021</a:t>
            </a:fld>
            <a:endParaRPr lang="ur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73297" y="8829797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 anchor="b"/>
          <a:lstStyle>
            <a:lvl1pPr algn="r">
              <a:defRPr sz="1200"/>
            </a:lvl1pPr>
          </a:lstStyle>
          <a:p>
            <a:endParaRPr lang="ur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78" y="8829797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 anchor="b"/>
          <a:lstStyle>
            <a:lvl1pPr algn="l">
              <a:defRPr sz="1200"/>
            </a:lvl1pPr>
          </a:lstStyle>
          <a:p>
            <a:fld id="{6DC0B743-6C2B-446E-A71B-9370C4F30FBE}" type="slidenum">
              <a:rPr lang="ur-PK" smtClean="0"/>
              <a:pPr/>
              <a:t>‹#›</a:t>
            </a:fld>
            <a:endParaRPr lang="ur-PK"/>
          </a:p>
        </p:txBody>
      </p:sp>
    </p:spTree>
    <p:extLst>
      <p:ext uri="{BB962C8B-B14F-4D97-AF65-F5344CB8AC3E}">
        <p14:creationId xmlns:p14="http://schemas.microsoft.com/office/powerpoint/2010/main" val="27794338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6" y="9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55" y="9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/>
          <a:lstStyle>
            <a:lvl1pPr algn="r">
              <a:defRPr sz="1200"/>
            </a:lvl1pPr>
          </a:lstStyle>
          <a:p>
            <a:fld id="{55E92FD1-60F9-484E-9EED-C1073CDF5810}" type="datetime4">
              <a:rPr lang="en-US" smtClean="0"/>
              <a:pPr/>
              <a:t>May 1, 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4" rIns="91569" bIns="457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65" y="4415797"/>
            <a:ext cx="5608319" cy="4183381"/>
          </a:xfrm>
          <a:prstGeom prst="rect">
            <a:avLst/>
          </a:prstGeom>
        </p:spPr>
        <p:txBody>
          <a:bodyPr vert="horz" lIns="91569" tIns="45784" rIns="91569" bIns="457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6" y="8829977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55" y="8829977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 anchor="b"/>
          <a:lstStyle>
            <a:lvl1pPr algn="r">
              <a:defRPr sz="1200"/>
            </a:lvl1pPr>
          </a:lstStyle>
          <a:p>
            <a:fld id="{4D4B268D-CF16-4860-8244-DAF546A5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13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6462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2922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09384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45847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82307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18767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55230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91691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654050"/>
            <a:ext cx="4359275" cy="3268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4A821E-15C1-46E9-B841-ACC48FB47558}" type="datetime4">
              <a:rPr lang="en-US" smtClean="0"/>
              <a:pPr/>
              <a:t>May 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5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2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3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4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4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5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5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6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7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8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1,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654050"/>
            <a:ext cx="4359275" cy="3268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1EBCD95-860E-477D-A64B-FA5D0FB28BFD}" type="datetime4">
              <a:rPr lang="en-US" smtClean="0"/>
              <a:t>May 1, 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9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5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E9ED-04D5-4F5D-AF30-F46CC3C8CBE8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D07-2817-4B0F-8916-1BD16E2D7CAD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E9B4-8C63-44D6-92B7-90C088E87A3B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6CA0-4755-4B45-95C8-2C5711CA26FA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4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9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3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58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23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87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52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916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D988-B929-45BB-A70D-FA4B4B208064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EED9-CD33-4E08-B801-FDA98C253A9A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462" indent="0">
              <a:buNone/>
              <a:defRPr sz="1900" b="1"/>
            </a:lvl2pPr>
            <a:lvl3pPr marL="872922" indent="0">
              <a:buNone/>
              <a:defRPr sz="1700" b="1"/>
            </a:lvl3pPr>
            <a:lvl4pPr marL="1309384" indent="0">
              <a:buNone/>
              <a:defRPr sz="1500" b="1"/>
            </a:lvl4pPr>
            <a:lvl5pPr marL="1745847" indent="0">
              <a:buNone/>
              <a:defRPr sz="1500" b="1"/>
            </a:lvl5pPr>
            <a:lvl6pPr marL="2182307" indent="0">
              <a:buNone/>
              <a:defRPr sz="1500" b="1"/>
            </a:lvl6pPr>
            <a:lvl7pPr marL="2618767" indent="0">
              <a:buNone/>
              <a:defRPr sz="1500" b="1"/>
            </a:lvl7pPr>
            <a:lvl8pPr marL="3055230" indent="0">
              <a:buNone/>
              <a:defRPr sz="1500" b="1"/>
            </a:lvl8pPr>
            <a:lvl9pPr marL="349169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462" indent="0">
              <a:buNone/>
              <a:defRPr sz="1900" b="1"/>
            </a:lvl2pPr>
            <a:lvl3pPr marL="872922" indent="0">
              <a:buNone/>
              <a:defRPr sz="1700" b="1"/>
            </a:lvl3pPr>
            <a:lvl4pPr marL="1309384" indent="0">
              <a:buNone/>
              <a:defRPr sz="1500" b="1"/>
            </a:lvl4pPr>
            <a:lvl5pPr marL="1745847" indent="0">
              <a:buNone/>
              <a:defRPr sz="1500" b="1"/>
            </a:lvl5pPr>
            <a:lvl6pPr marL="2182307" indent="0">
              <a:buNone/>
              <a:defRPr sz="1500" b="1"/>
            </a:lvl6pPr>
            <a:lvl7pPr marL="2618767" indent="0">
              <a:buNone/>
              <a:defRPr sz="1500" b="1"/>
            </a:lvl7pPr>
            <a:lvl8pPr marL="3055230" indent="0">
              <a:buNone/>
              <a:defRPr sz="1500" b="1"/>
            </a:lvl8pPr>
            <a:lvl9pPr marL="349169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CFD0-1F99-4946-BBC6-1048E361431A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C265-71EE-4083-B74B-1B6258163DC8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65D-3B0F-414E-A48A-0EAE3357329E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6462" indent="0">
              <a:buNone/>
              <a:defRPr sz="1200"/>
            </a:lvl2pPr>
            <a:lvl3pPr marL="872922" indent="0">
              <a:buNone/>
              <a:defRPr sz="900"/>
            </a:lvl3pPr>
            <a:lvl4pPr marL="1309384" indent="0">
              <a:buNone/>
              <a:defRPr sz="900"/>
            </a:lvl4pPr>
            <a:lvl5pPr marL="1745847" indent="0">
              <a:buNone/>
              <a:defRPr sz="900"/>
            </a:lvl5pPr>
            <a:lvl6pPr marL="2182307" indent="0">
              <a:buNone/>
              <a:defRPr sz="900"/>
            </a:lvl6pPr>
            <a:lvl7pPr marL="2618767" indent="0">
              <a:buNone/>
              <a:defRPr sz="900"/>
            </a:lvl7pPr>
            <a:lvl8pPr marL="3055230" indent="0">
              <a:buNone/>
              <a:defRPr sz="900"/>
            </a:lvl8pPr>
            <a:lvl9pPr marL="3491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18E-86CF-48C5-B6BD-A5AE1473AF8C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462" indent="0">
              <a:buNone/>
              <a:defRPr sz="2700"/>
            </a:lvl2pPr>
            <a:lvl3pPr marL="872922" indent="0">
              <a:buNone/>
              <a:defRPr sz="2300"/>
            </a:lvl3pPr>
            <a:lvl4pPr marL="1309384" indent="0">
              <a:buNone/>
              <a:defRPr sz="1900"/>
            </a:lvl4pPr>
            <a:lvl5pPr marL="1745847" indent="0">
              <a:buNone/>
              <a:defRPr sz="1900"/>
            </a:lvl5pPr>
            <a:lvl6pPr marL="2182307" indent="0">
              <a:buNone/>
              <a:defRPr sz="1900"/>
            </a:lvl6pPr>
            <a:lvl7pPr marL="2618767" indent="0">
              <a:buNone/>
              <a:defRPr sz="1900"/>
            </a:lvl7pPr>
            <a:lvl8pPr marL="3055230" indent="0">
              <a:buNone/>
              <a:defRPr sz="1900"/>
            </a:lvl8pPr>
            <a:lvl9pPr marL="3491691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6462" indent="0">
              <a:buNone/>
              <a:defRPr sz="1200"/>
            </a:lvl2pPr>
            <a:lvl3pPr marL="872922" indent="0">
              <a:buNone/>
              <a:defRPr sz="900"/>
            </a:lvl3pPr>
            <a:lvl4pPr marL="1309384" indent="0">
              <a:buNone/>
              <a:defRPr sz="900"/>
            </a:lvl4pPr>
            <a:lvl5pPr marL="1745847" indent="0">
              <a:buNone/>
              <a:defRPr sz="900"/>
            </a:lvl5pPr>
            <a:lvl6pPr marL="2182307" indent="0">
              <a:buNone/>
              <a:defRPr sz="900"/>
            </a:lvl6pPr>
            <a:lvl7pPr marL="2618767" indent="0">
              <a:buNone/>
              <a:defRPr sz="900"/>
            </a:lvl7pPr>
            <a:lvl8pPr marL="3055230" indent="0">
              <a:buNone/>
              <a:defRPr sz="900"/>
            </a:lvl8pPr>
            <a:lvl9pPr marL="3491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9EB8-074C-439D-AA3E-21139C1E0EB1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7293" tIns="43646" rIns="87293" bIns="436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87293" tIns="43646" rIns="87293" bIns="436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87293" tIns="43646" rIns="87293" bIns="436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ACBC-3146-4298-B23D-3CDE1DCBA23F}" type="datetime1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87293" tIns="43646" rIns="87293" bIns="436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87293" tIns="43646" rIns="87293" bIns="436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872922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346" indent="-327346" algn="l" defTabSz="87292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250" indent="-272788" algn="l" defTabSz="87292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1154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615" indent="-218231" algn="l" defTabSz="87292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076" indent="-218231" algn="l" defTabSz="87292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538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999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3461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921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462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922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384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847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2307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767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5230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691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Giant%20cahrt%20for%20Comprehensive%20Work%20Plan.xlsx" TargetMode="External"/><Relationship Id="rId4" Type="http://schemas.openxmlformats.org/officeDocument/2006/relationships/hyperlink" Target="Proposed%20working%20group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nal%20outine%20communication%20strategy_TOR%205.docx" TargetMode="External"/><Relationship Id="rId3" Type="http://schemas.openxmlformats.org/officeDocument/2006/relationships/image" Target="../media/image4.png"/><Relationship Id="rId7" Type="http://schemas.openxmlformats.org/officeDocument/2006/relationships/hyperlink" Target="outLine%20Field%20peration-%20TOR%20-4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nal%20outline%20TOR%203.docx" TargetMode="External"/><Relationship Id="rId5" Type="http://schemas.openxmlformats.org/officeDocument/2006/relationships/hyperlink" Target="outline%20TOR%20-2.docx" TargetMode="External"/><Relationship Id="rId4" Type="http://schemas.openxmlformats.org/officeDocument/2006/relationships/hyperlink" Target="Proposed%20working%20groups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8001000" cy="4187358"/>
          </a:xfrm>
          <a:noFill/>
        </p:spPr>
        <p:txBody>
          <a:bodyPr>
            <a:noAutofit/>
          </a:bodyPr>
          <a:lstStyle/>
          <a:p>
            <a:r>
              <a:rPr lang="en-US" sz="4800" b="1" dirty="0">
                <a:cs typeface="Arial" pitchFamily="34" charset="0"/>
              </a:rPr>
              <a:t/>
            </a:r>
            <a:br>
              <a:rPr lang="en-US" sz="4800" b="1" dirty="0">
                <a:cs typeface="Arial" pitchFamily="34" charset="0"/>
              </a:rPr>
            </a:br>
            <a:r>
              <a:rPr lang="en-GB" sz="3600" b="1" dirty="0"/>
              <a:t>THIRD MEETING OF THE COMMITTEE FOR RECOMMENDATIONS &amp; ADOPTION OF BEST PRACTICES FOR UPCOMING </a:t>
            </a:r>
            <a:r>
              <a:rPr lang="en-GB" sz="3600" b="1" dirty="0" smtClean="0"/>
              <a:t>POPULATION CENSUS </a:t>
            </a:r>
            <a:r>
              <a:rPr lang="en-US" sz="4800" b="1" dirty="0">
                <a:cs typeface="Arial" pitchFamily="34" charset="0"/>
              </a:rPr>
              <a:t/>
            </a:r>
            <a:br>
              <a:rPr lang="en-US" sz="4800" b="1" dirty="0">
                <a:cs typeface="Arial" pitchFamily="34" charset="0"/>
              </a:rPr>
            </a:br>
            <a:r>
              <a:rPr lang="en-US" sz="4800" b="1" dirty="0">
                <a:cs typeface="Arial" pitchFamily="34" charset="0"/>
              </a:rPr>
              <a:t/>
            </a:r>
            <a:br>
              <a:rPr lang="en-US" sz="4800" b="1" dirty="0">
                <a:cs typeface="Arial" pitchFamily="34" charset="0"/>
              </a:rPr>
            </a:br>
            <a:r>
              <a:rPr lang="en-US" sz="2600" u="sng" dirty="0" smtClean="0">
                <a:cs typeface="Arial" pitchFamily="34" charset="0"/>
              </a:rPr>
              <a:t>27.04.2021</a:t>
            </a:r>
            <a:r>
              <a:rPr lang="en-US" sz="4800" b="1" dirty="0">
                <a:solidFill>
                  <a:srgbClr val="7030A0"/>
                </a:solidFill>
                <a:latin typeface="+mn-lt"/>
                <a:cs typeface="Arial" pitchFamily="34" charset="0"/>
              </a:rPr>
              <a:t/>
            </a:r>
            <a:br>
              <a:rPr lang="en-US" sz="4800" b="1" dirty="0">
                <a:solidFill>
                  <a:srgbClr val="7030A0"/>
                </a:solidFill>
                <a:latin typeface="+mn-lt"/>
                <a:cs typeface="Arial" pitchFamily="34" charset="0"/>
              </a:rPr>
            </a:br>
            <a:endParaRPr lang="en-US" sz="44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1780" y="407659"/>
            <a:ext cx="7071620" cy="1057762"/>
          </a:xfrm>
          <a:prstGeom prst="rect">
            <a:avLst/>
          </a:prstGeom>
          <a:noFill/>
        </p:spPr>
        <p:txBody>
          <a:bodyPr wrap="square" lIns="72172" tIns="36086" rIns="72172" bIns="36086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MINISTRY OF PLANNING, DEVELOPMENT &amp; SPECIAL INITIATIVES 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903" y="232240"/>
            <a:ext cx="870857" cy="9869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238271" y="232241"/>
            <a:ext cx="771007" cy="98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</a:rPr>
              <a:t>AGENDA OF THE MEETING </a:t>
            </a:r>
            <a:endParaRPr lang="en-US" sz="2800" b="1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515" y="1565463"/>
            <a:ext cx="85009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v"/>
            </a:pPr>
            <a:r>
              <a:rPr lang="en-GB" sz="3200" dirty="0" smtClean="0"/>
              <a:t>Implementation status of decisions of previous meeting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GB" sz="3200" dirty="0" smtClean="0"/>
              <a:t>Draft outlines </a:t>
            </a:r>
            <a:r>
              <a:rPr lang="en-GB" sz="3200" dirty="0"/>
              <a:t>for the proposed report </a:t>
            </a:r>
            <a:endParaRPr lang="en-GB" sz="3200" dirty="0" smtClean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GB" sz="3200" dirty="0"/>
              <a:t>Discussion on comprehensive work plan &amp; constitution of working </a:t>
            </a:r>
            <a:r>
              <a:rPr lang="en-GB" sz="3200" dirty="0" smtClean="0"/>
              <a:t>groups</a:t>
            </a:r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n-GB" sz="3200" dirty="0" smtClean="0"/>
              <a:t>Presentation </a:t>
            </a:r>
            <a:r>
              <a:rPr lang="en-GB" sz="3200" dirty="0"/>
              <a:t>on </a:t>
            </a:r>
            <a:r>
              <a:rPr lang="en-GB" sz="3200" dirty="0" smtClean="0"/>
              <a:t>Digital Census</a:t>
            </a:r>
            <a:endParaRPr lang="en-US" sz="3200" dirty="0"/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n-GB" sz="3200" dirty="0" smtClean="0"/>
              <a:t>Any </a:t>
            </a:r>
            <a:r>
              <a:rPr lang="en-GB" sz="3200" dirty="0"/>
              <a:t>other item with the permission of the Chair.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1667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 smtClean="0"/>
              <a:t>IMPLEMENTATION STATUS OF DECISIONS OF PREVIOUS MEETING</a:t>
            </a:r>
            <a:endParaRPr lang="en-GB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3415" y="1031820"/>
            <a:ext cx="85771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Decision: </a:t>
            </a:r>
          </a:p>
          <a:p>
            <a:pPr marL="0" lvl="1" algn="just"/>
            <a:r>
              <a:rPr lang="en-US" sz="2800" b="1" i="1" dirty="0"/>
              <a:t>Reports prepared by PBS on key issues raised may be shared with all members for their input and guidance.</a:t>
            </a:r>
          </a:p>
          <a:p>
            <a:endParaRPr lang="en-US" sz="1200" dirty="0" smtClean="0"/>
          </a:p>
          <a:p>
            <a:r>
              <a:rPr lang="en-US" sz="2800" b="1" dirty="0" smtClean="0"/>
              <a:t>Status: </a:t>
            </a:r>
          </a:p>
          <a:p>
            <a:endParaRPr lang="en-US" sz="1600" b="1" dirty="0"/>
          </a:p>
          <a:p>
            <a:r>
              <a:rPr lang="en-US" sz="2800" dirty="0" smtClean="0"/>
              <a:t>All material prepared based on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Minutes of the Sub- Committee of the Governing Council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International / National observer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Technical Committees of the Provinces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Press Clipping and PBS replies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Technical Evaluation Report  </a:t>
            </a:r>
          </a:p>
          <a:p>
            <a:endParaRPr lang="en-US" sz="2000" dirty="0" smtClean="0"/>
          </a:p>
          <a:p>
            <a:r>
              <a:rPr lang="en-US" sz="2800" dirty="0" smtClean="0"/>
              <a:t>Sent to all the respectable members on </a:t>
            </a:r>
            <a:r>
              <a:rPr lang="en-US" sz="2800" b="1" dirty="0" smtClean="0"/>
              <a:t>14.04.2021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08668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 smtClean="0"/>
              <a:t>IMPLEMENTATION STATUS OF DECISIONS OF PREVIOUS MEETING</a:t>
            </a:r>
            <a:endParaRPr lang="en-GB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5771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Decision: </a:t>
            </a:r>
          </a:p>
          <a:p>
            <a:pPr marL="0" lvl="1" algn="just"/>
            <a:r>
              <a:rPr lang="en-US" sz="2800" b="1" i="1" dirty="0"/>
              <a:t>Comprehensive work plan would be formulated along with constitution of working groups with Terms of reference and specific timelines on each TOR of the committee.</a:t>
            </a:r>
          </a:p>
          <a:p>
            <a:endParaRPr lang="en-US" sz="1600" dirty="0" smtClean="0"/>
          </a:p>
          <a:p>
            <a:r>
              <a:rPr lang="en-US" sz="2800" b="1" dirty="0"/>
              <a:t>Status: </a:t>
            </a:r>
            <a:endParaRPr lang="en-US" sz="2800" b="1" dirty="0" smtClean="0"/>
          </a:p>
          <a:p>
            <a:endParaRPr lang="en-US" sz="1800" b="1" dirty="0"/>
          </a:p>
          <a:p>
            <a:pPr algn="just"/>
            <a:r>
              <a:rPr lang="en-US" sz="2800" dirty="0" smtClean="0"/>
              <a:t>PBS has started in house working on each TOR, however proposed the </a:t>
            </a:r>
            <a:r>
              <a:rPr lang="en-US" sz="2800" dirty="0" smtClean="0">
                <a:hlinkClick r:id="rId4" action="ppaction://hlinkfile"/>
              </a:rPr>
              <a:t>Members</a:t>
            </a:r>
            <a:r>
              <a:rPr lang="en-US" sz="2800" dirty="0" smtClean="0"/>
              <a:t> from the Committee.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PBS prepared comprehensive work plan with </a:t>
            </a:r>
            <a:r>
              <a:rPr lang="en-US" sz="2800" dirty="0" smtClean="0">
                <a:hlinkClick r:id="rId5" action="ppaction://hlinkfile"/>
              </a:rPr>
              <a:t>specific timelines </a:t>
            </a:r>
            <a:r>
              <a:rPr lang="en-US" sz="2800" dirty="0" smtClean="0"/>
              <a:t>to complete task timely.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6966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 smtClean="0"/>
              <a:t>IMPLEMENTATION STATUS OF DECISIONS OF PREVIOUS MEETING</a:t>
            </a:r>
            <a:endParaRPr lang="en-GB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8992" y="1219200"/>
            <a:ext cx="857716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Decision: </a:t>
            </a:r>
          </a:p>
          <a:p>
            <a:pPr marL="0" lvl="1" algn="just"/>
            <a:r>
              <a:rPr lang="en-US" sz="2800" b="1" i="1" dirty="0"/>
              <a:t>Identify themes and prepare outlines for the proposed report for presenting to committee</a:t>
            </a:r>
          </a:p>
          <a:p>
            <a:pPr marL="0" lvl="1" algn="just"/>
            <a:endParaRPr lang="en-US" sz="1200" i="1" dirty="0"/>
          </a:p>
          <a:p>
            <a:r>
              <a:rPr lang="en-US" sz="2800" b="1" dirty="0"/>
              <a:t>Status: </a:t>
            </a:r>
            <a:endParaRPr lang="en-US" sz="2800" b="1" dirty="0" smtClean="0"/>
          </a:p>
          <a:p>
            <a:endParaRPr lang="en-US" sz="1400" b="1" dirty="0"/>
          </a:p>
          <a:p>
            <a:pPr algn="just"/>
            <a:r>
              <a:rPr lang="en-US" sz="2800" dirty="0" smtClean="0"/>
              <a:t>PBS prepared main outline of the Report and five outlines of the each TOR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hlinkClick r:id="rId4" action="ppaction://hlinkfile"/>
              </a:rPr>
              <a:t>Main outline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Outline of the </a:t>
            </a:r>
            <a:r>
              <a:rPr lang="en-US" sz="2800" dirty="0" smtClean="0">
                <a:hlinkClick r:id="rId5" action="ppaction://hlinkfile"/>
              </a:rPr>
              <a:t>TOR-2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Outline of the </a:t>
            </a:r>
            <a:r>
              <a:rPr lang="en-US" sz="2800" dirty="0" smtClean="0">
                <a:hlinkClick r:id="rId6" action="ppaction://hlinkfile"/>
              </a:rPr>
              <a:t>TOR-3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Outline of the </a:t>
            </a:r>
            <a:r>
              <a:rPr lang="en-US" sz="2800" dirty="0" smtClean="0">
                <a:hlinkClick r:id="rId7" action="ppaction://hlinkfile"/>
              </a:rPr>
              <a:t>TOR-4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Outline of the </a:t>
            </a:r>
            <a:r>
              <a:rPr lang="en-US" sz="2800" dirty="0" smtClean="0">
                <a:hlinkClick r:id="rId8" action="ppaction://hlinkfile"/>
              </a:rPr>
              <a:t>TOR-5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576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 smtClean="0"/>
              <a:t>IMPLEMENTATION STATUS OF DECISIONS OF PREVIOUS MEETING</a:t>
            </a:r>
            <a:endParaRPr lang="en-GB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8992" y="1219200"/>
            <a:ext cx="857716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Decision: </a:t>
            </a:r>
          </a:p>
          <a:p>
            <a:pPr marL="0" lvl="1" algn="just"/>
            <a:r>
              <a:rPr lang="en-US" sz="2800" b="1" i="1" dirty="0"/>
              <a:t>Robust communication strategy must be developed for reducing gaps and build confidence of all stakeholders.</a:t>
            </a:r>
          </a:p>
          <a:p>
            <a:pPr marL="0" lvl="1" algn="just"/>
            <a:endParaRPr lang="en-US" sz="1600" i="1" dirty="0"/>
          </a:p>
          <a:p>
            <a:r>
              <a:rPr lang="en-US" sz="2800" b="1" dirty="0"/>
              <a:t>Status: </a:t>
            </a:r>
          </a:p>
          <a:p>
            <a:endParaRPr lang="en-US" sz="1800" b="1" dirty="0"/>
          </a:p>
          <a:p>
            <a:r>
              <a:rPr lang="en-US" sz="2600" b="1" i="1" dirty="0" smtClean="0"/>
              <a:t>Noted for compliance and work has been started.</a:t>
            </a:r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304504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 smtClean="0"/>
              <a:t>IMPLEMENTATION STATUS OF DECISIONS OF PREVIOUS MEETING</a:t>
            </a:r>
            <a:endParaRPr lang="en-GB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8992" y="1219200"/>
            <a:ext cx="85771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Decision: </a:t>
            </a:r>
          </a:p>
          <a:p>
            <a:pPr marL="0" lvl="1" algn="just"/>
            <a:r>
              <a:rPr lang="en-US" sz="2800" b="1" i="1" dirty="0"/>
              <a:t>Digital technology must be adopted for next census in line with the experiences countries which already used different digital tools/platforms and innovative hybrid enumeration methods</a:t>
            </a:r>
          </a:p>
          <a:p>
            <a:pPr algn="just"/>
            <a:endParaRPr lang="en-US" sz="2400" i="1" dirty="0"/>
          </a:p>
          <a:p>
            <a:r>
              <a:rPr lang="en-US" sz="2800" b="1" dirty="0"/>
              <a:t>Status: 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Initial work has been started. Brief overview given in </a:t>
            </a:r>
            <a:r>
              <a:rPr lang="en-US" sz="2400" b="1" dirty="0" smtClean="0">
                <a:solidFill>
                  <a:srgbClr val="FF0000"/>
                </a:solidFill>
              </a:rPr>
              <a:t>presentation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0997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 smtClean="0"/>
              <a:t>IMPLEMENTATION STATUS OF DECISIONS OF PREVIOUS MEETING</a:t>
            </a:r>
            <a:endParaRPr lang="en-GB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8992" y="1219200"/>
            <a:ext cx="85771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Decision: </a:t>
            </a:r>
          </a:p>
          <a:p>
            <a:pPr marL="0" lvl="1" algn="just"/>
            <a:r>
              <a:rPr lang="en-US" sz="2800" b="1" i="1" dirty="0"/>
              <a:t>Mechanism for involvement of Provincial Governments / Academia in the whole census process for its wider acceptably and ownership may also be devised.</a:t>
            </a:r>
          </a:p>
          <a:p>
            <a:pPr algn="just"/>
            <a:endParaRPr lang="en-US" sz="2400" i="1" dirty="0"/>
          </a:p>
          <a:p>
            <a:r>
              <a:rPr lang="en-US" sz="2800" b="1" dirty="0"/>
              <a:t>Status: 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800" b="1" i="1" dirty="0" smtClean="0"/>
              <a:t>Noted for compliance;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75861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71603" y="5105400"/>
            <a:ext cx="5867401" cy="1408519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93" tIns="43646" rIns="87293" bIns="43646">
            <a:spAutoFit/>
          </a:bodyPr>
          <a:lstStyle/>
          <a:p>
            <a:pPr algn="ctr"/>
            <a:r>
              <a:rPr lang="en-US" sz="7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2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6473660</TotalTime>
  <Words>409</Words>
  <Application>Microsoft Office PowerPoint</Application>
  <PresentationFormat>On-screen Show (4:3)</PresentationFormat>
  <Paragraphs>105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Wingdings</vt:lpstr>
      <vt:lpstr>Office Theme</vt:lpstr>
      <vt:lpstr> THIRD MEETING OF THE COMMITTEE FOR RECOMMENDATIONS &amp; ADOPTION OF BEST PRACTICES FOR UPCOMING POPULATION CENSUS   27.04.2021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</dc:creator>
  <cp:lastModifiedBy>PBS</cp:lastModifiedBy>
  <cp:revision>2760</cp:revision>
  <cp:lastPrinted>2021-04-27T09:08:54Z</cp:lastPrinted>
  <dcterms:created xsi:type="dcterms:W3CDTF">2006-08-16T00:00:00Z</dcterms:created>
  <dcterms:modified xsi:type="dcterms:W3CDTF">2021-05-01T01:11:09Z</dcterms:modified>
</cp:coreProperties>
</file>